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71" r:id="rId4"/>
    <p:sldId id="270" r:id="rId5"/>
    <p:sldId id="259" r:id="rId6"/>
    <p:sldId id="260" r:id="rId7"/>
    <p:sldId id="263" r:id="rId8"/>
    <p:sldId id="265" r:id="rId9"/>
  </p:sldIdLst>
  <p:sldSz cx="10693400" cy="7562850"/>
  <p:notesSz cx="10693400" cy="756285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roxima Nova" panose="02000506030000020004" pitchFamily="2" charset="0"/>
      <p:regular r:id="rId15"/>
      <p:bold r:id="rId16"/>
      <p:italic r:id="rId17"/>
      <p:boldItalic r:id="rId18"/>
    </p:embeddedFont>
    <p:embeddedFont>
      <p:font typeface="Proxima Nova Semibold" panose="02000506030000020004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rdyCONeZCJlHwqlde38JAOHWC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F8A422-E387-40C7-B24F-6C1E42091F7C}">
  <a:tblStyle styleId="{A5F8A422-E387-40C7-B24F-6C1E42091F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9"/>
    <p:restoredTop sz="91392"/>
  </p:normalViewPr>
  <p:slideViewPr>
    <p:cSldViewPr snapToGrid="0">
      <p:cViewPr>
        <p:scale>
          <a:sx n="87" d="100"/>
          <a:sy n="87" d="100"/>
        </p:scale>
        <p:origin x="-96" y="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633913" cy="37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057900" y="0"/>
            <a:ext cx="4632325" cy="37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7183438"/>
            <a:ext cx="4633913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27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1948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9886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694986" cy="756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1470841" y="428625"/>
            <a:ext cx="5095059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ED14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13"/>
          <p:cNvSpPr txBox="1"/>
          <p:nvPr/>
        </p:nvSpPr>
        <p:spPr>
          <a:xfrm>
            <a:off x="393700" y="455682"/>
            <a:ext cx="912241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300" b="1">
                <a:solidFill>
                  <a:srgbClr val="ED145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300" b="1">
              <a:solidFill>
                <a:srgbClr val="ED145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1470840" y="2028825"/>
            <a:ext cx="8015513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1470841" y="428625"/>
            <a:ext cx="5095059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ED14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393700" y="428625"/>
            <a:ext cx="91224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2500" b="1">
                <a:solidFill>
                  <a:srgbClr val="ED14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2500" b="1">
                <a:solidFill>
                  <a:srgbClr val="ED14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2500" b="1">
                <a:solidFill>
                  <a:srgbClr val="ED14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2500" b="1">
                <a:solidFill>
                  <a:srgbClr val="ED145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2500" b="1">
                <a:solidFill>
                  <a:srgbClr val="ED145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2500" b="1">
                <a:solidFill>
                  <a:srgbClr val="ED145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2500" b="1">
                <a:solidFill>
                  <a:srgbClr val="ED145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2500" b="1">
                <a:solidFill>
                  <a:srgbClr val="ED145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2500" b="1">
                <a:solidFill>
                  <a:srgbClr val="ED145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1470841" y="2028825"/>
            <a:ext cx="3149056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2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1470841" y="428625"/>
            <a:ext cx="5095059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ED14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15"/>
          <p:cNvSpPr txBox="1"/>
          <p:nvPr/>
        </p:nvSpPr>
        <p:spPr>
          <a:xfrm>
            <a:off x="393700" y="428625"/>
            <a:ext cx="91224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500" b="1">
                <a:solidFill>
                  <a:srgbClr val="ED145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500" b="1">
              <a:solidFill>
                <a:srgbClr val="ED145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393700" y="1739455"/>
            <a:ext cx="4792599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2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ldNum" idx="12"/>
          </p:nvPr>
        </p:nvSpPr>
        <p:spPr>
          <a:xfrm>
            <a:off x="393700" y="428625"/>
            <a:ext cx="91224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2500" b="1">
                <a:solidFill>
                  <a:srgbClr val="ED14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2500" b="1">
                <a:solidFill>
                  <a:srgbClr val="ED14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2500" b="1">
                <a:solidFill>
                  <a:srgbClr val="ED14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2500" b="1">
                <a:solidFill>
                  <a:srgbClr val="ED145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2500" b="1">
                <a:solidFill>
                  <a:srgbClr val="ED145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2500" b="1">
                <a:solidFill>
                  <a:srgbClr val="ED145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2500" b="1">
                <a:solidFill>
                  <a:srgbClr val="ED145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2500" b="1">
                <a:solidFill>
                  <a:srgbClr val="ED145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2500" b="1">
                <a:solidFill>
                  <a:srgbClr val="ED145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1470841" y="428625"/>
            <a:ext cx="5095059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1" i="0" u="none" strike="noStrike" cap="none">
                <a:solidFill>
                  <a:srgbClr val="ED14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4374" y="6402"/>
            <a:ext cx="10697774" cy="756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/>
          <p:nvPr/>
        </p:nvSpPr>
        <p:spPr>
          <a:xfrm>
            <a:off x="7658389" y="6203490"/>
            <a:ext cx="75704" cy="12893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1"/>
          <p:cNvSpPr/>
          <p:nvPr/>
        </p:nvSpPr>
        <p:spPr>
          <a:xfrm>
            <a:off x="7441931" y="6096982"/>
            <a:ext cx="75704" cy="12891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1"/>
          <p:cNvSpPr/>
          <p:nvPr/>
        </p:nvSpPr>
        <p:spPr>
          <a:xfrm>
            <a:off x="7225470" y="6001611"/>
            <a:ext cx="75704" cy="12891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1"/>
          <p:cNvSpPr/>
          <p:nvPr/>
        </p:nvSpPr>
        <p:spPr>
          <a:xfrm>
            <a:off x="7647741" y="5939354"/>
            <a:ext cx="75704" cy="12891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1"/>
          <p:cNvSpPr/>
          <p:nvPr/>
        </p:nvSpPr>
        <p:spPr>
          <a:xfrm>
            <a:off x="583874" y="6022747"/>
            <a:ext cx="75704" cy="12891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1"/>
          <p:cNvSpPr/>
          <p:nvPr/>
        </p:nvSpPr>
        <p:spPr>
          <a:xfrm>
            <a:off x="1222607" y="6067008"/>
            <a:ext cx="75704" cy="128917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1"/>
          <p:cNvSpPr/>
          <p:nvPr/>
        </p:nvSpPr>
        <p:spPr>
          <a:xfrm>
            <a:off x="1006147" y="5960490"/>
            <a:ext cx="75704" cy="128917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1"/>
          <p:cNvSpPr/>
          <p:nvPr/>
        </p:nvSpPr>
        <p:spPr>
          <a:xfrm>
            <a:off x="1428419" y="5909379"/>
            <a:ext cx="75704" cy="12891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1"/>
          <p:cNvSpPr/>
          <p:nvPr/>
        </p:nvSpPr>
        <p:spPr>
          <a:xfrm>
            <a:off x="1211959" y="5802861"/>
            <a:ext cx="75704" cy="128917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1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daleksandra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rk-onco.ru/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mailto:.bashta@fond-aleksandra.ru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hyperlink" Target="mailto:e.bashta@fond-aleksandra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hyperlink" Target="http://www.rk-onco.ru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/>
          <p:nvPr/>
        </p:nvSpPr>
        <p:spPr>
          <a:xfrm>
            <a:off x="4911600" y="6637260"/>
            <a:ext cx="2969811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u="sng">
                <a:solidFill>
                  <a:srgbClr val="5C5D6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WWW.FONDALEKS ANDRA.RU </a:t>
            </a:r>
            <a:endParaRPr sz="1600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486410" y="6033293"/>
            <a:ext cx="9720580" cy="0"/>
          </a:xfrm>
          <a:custGeom>
            <a:avLst/>
            <a:gdLst/>
            <a:ahLst/>
            <a:cxnLst/>
            <a:rect l="l" t="t" r="r" b="b"/>
            <a:pathLst>
              <a:path w="9720580" h="120000" extrusionOk="0">
                <a:moveTo>
                  <a:pt x="0" y="0"/>
                </a:moveTo>
                <a:lnTo>
                  <a:pt x="9719995" y="0"/>
                </a:lnTo>
              </a:path>
            </a:pathLst>
          </a:custGeom>
          <a:noFill/>
          <a:ln w="12700" cap="flat" cmpd="sng">
            <a:solidFill>
              <a:srgbClr val="EE3D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099" y="6080918"/>
            <a:ext cx="4746501" cy="137173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1384299" y="1529556"/>
            <a:ext cx="79248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ВОЛОНТЕРСКАЯ </a:t>
            </a:r>
            <a:endParaRPr dirty="0">
              <a:solidFill>
                <a:srgbClr val="666666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СЛУЖБА РАВНОГО КОНСУЛЬТИРОВАНИЯ </a:t>
            </a:r>
            <a:endParaRPr dirty="0">
              <a:solidFill>
                <a:srgbClr val="666666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В ОНКОЛОГИИ</a:t>
            </a:r>
            <a:endParaRPr dirty="0">
              <a:solidFill>
                <a:srgbClr val="666666"/>
              </a:solidFill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8037331" y="6597505"/>
            <a:ext cx="21394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u="sng">
                <a:solidFill>
                  <a:srgbClr val="5C5D6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WWW.RK-ONCO.RU</a:t>
            </a:r>
            <a:endParaRPr sz="1600" b="1">
              <a:solidFill>
                <a:srgbClr val="5C5D6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5C5D6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470841" y="428625"/>
            <a:ext cx="5095059" cy="45653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360"/>
              </a:spcBef>
            </a:pPr>
            <a:r>
              <a:rPr lang="ru-RU" spc="-10" dirty="0">
                <a:latin typeface="Arial" charset="0"/>
                <a:ea typeface="Arial" charset="0"/>
                <a:cs typeface="Arial" charset="0"/>
              </a:rPr>
              <a:t>Суть проблемы</a:t>
            </a:r>
            <a:endParaRPr spc="-1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64928" y="5615698"/>
            <a:ext cx="186880" cy="210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45427" y="5847727"/>
            <a:ext cx="420800" cy="713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18728" y="5615698"/>
            <a:ext cx="186880" cy="210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99242" y="5847727"/>
            <a:ext cx="420798" cy="713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03488" y="5615698"/>
            <a:ext cx="186880" cy="210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83991" y="5847727"/>
            <a:ext cx="420803" cy="713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549676" y="5615698"/>
            <a:ext cx="186880" cy="210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430187" y="5847727"/>
            <a:ext cx="420800" cy="713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11102" y="5615698"/>
            <a:ext cx="186880" cy="210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91617" y="5847727"/>
            <a:ext cx="420797" cy="713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38015" y="5615698"/>
            <a:ext cx="186880" cy="210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18527" y="5847727"/>
            <a:ext cx="420800" cy="713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57301" y="5615698"/>
            <a:ext cx="186880" cy="210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37802" y="5847727"/>
            <a:ext cx="420811" cy="7138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76575" y="5615698"/>
            <a:ext cx="186880" cy="2106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657087" y="5847727"/>
            <a:ext cx="420800" cy="7138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27106" y="5823153"/>
            <a:ext cx="509741" cy="7384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77718" y="5624741"/>
            <a:ext cx="210438" cy="1797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80919" y="5823153"/>
            <a:ext cx="509730" cy="7384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31519" y="5624741"/>
            <a:ext cx="210451" cy="1797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65668" y="5823153"/>
            <a:ext cx="509735" cy="7384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16278" y="5624741"/>
            <a:ext cx="210438" cy="1797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19481" y="5823153"/>
            <a:ext cx="509739" cy="7384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70092" y="5624741"/>
            <a:ext cx="210438" cy="1797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365155" y="5615698"/>
            <a:ext cx="186880" cy="2106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245658" y="5847727"/>
            <a:ext cx="420803" cy="7138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9643" y="5615698"/>
            <a:ext cx="186880" cy="2106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0146" y="5847727"/>
            <a:ext cx="420804" cy="7138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87000" y="2151507"/>
            <a:ext cx="3341370" cy="1595120"/>
          </a:xfrm>
          <a:custGeom>
            <a:avLst/>
            <a:gdLst/>
            <a:ahLst/>
            <a:cxnLst/>
            <a:rect l="l" t="t" r="r" b="b"/>
            <a:pathLst>
              <a:path w="3341370" h="159512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442199"/>
                </a:lnTo>
                <a:lnTo>
                  <a:pt x="2381" y="1530305"/>
                </a:lnTo>
                <a:lnTo>
                  <a:pt x="19050" y="1575549"/>
                </a:lnTo>
                <a:lnTo>
                  <a:pt x="64293" y="1592218"/>
                </a:lnTo>
                <a:lnTo>
                  <a:pt x="152400" y="1594599"/>
                </a:lnTo>
                <a:lnTo>
                  <a:pt x="3188741" y="1594599"/>
                </a:lnTo>
                <a:lnTo>
                  <a:pt x="3276847" y="1592218"/>
                </a:lnTo>
                <a:lnTo>
                  <a:pt x="3322091" y="1575549"/>
                </a:lnTo>
                <a:lnTo>
                  <a:pt x="3338760" y="1530305"/>
                </a:lnTo>
                <a:lnTo>
                  <a:pt x="3341141" y="1442199"/>
                </a:lnTo>
                <a:lnTo>
                  <a:pt x="3341141" y="152400"/>
                </a:lnTo>
                <a:lnTo>
                  <a:pt x="3338760" y="64293"/>
                </a:lnTo>
                <a:lnTo>
                  <a:pt x="3322091" y="19050"/>
                </a:lnTo>
                <a:lnTo>
                  <a:pt x="3276847" y="2381"/>
                </a:lnTo>
                <a:lnTo>
                  <a:pt x="3188741" y="0"/>
                </a:lnTo>
                <a:lnTo>
                  <a:pt x="152400" y="0"/>
                </a:lnTo>
                <a:close/>
              </a:path>
            </a:pathLst>
          </a:custGeom>
          <a:ln w="25400">
            <a:solidFill>
              <a:srgbClr val="ED14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63861" y="2151507"/>
            <a:ext cx="3341370" cy="1595120"/>
          </a:xfrm>
          <a:custGeom>
            <a:avLst/>
            <a:gdLst/>
            <a:ahLst/>
            <a:cxnLst/>
            <a:rect l="l" t="t" r="r" b="b"/>
            <a:pathLst>
              <a:path w="3341370" h="159512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442199"/>
                </a:lnTo>
                <a:lnTo>
                  <a:pt x="2381" y="1530305"/>
                </a:lnTo>
                <a:lnTo>
                  <a:pt x="19050" y="1575549"/>
                </a:lnTo>
                <a:lnTo>
                  <a:pt x="64293" y="1592218"/>
                </a:lnTo>
                <a:lnTo>
                  <a:pt x="152400" y="1594599"/>
                </a:lnTo>
                <a:lnTo>
                  <a:pt x="3188741" y="1594599"/>
                </a:lnTo>
                <a:lnTo>
                  <a:pt x="3276847" y="1592218"/>
                </a:lnTo>
                <a:lnTo>
                  <a:pt x="3322091" y="1575549"/>
                </a:lnTo>
                <a:lnTo>
                  <a:pt x="3338760" y="1530305"/>
                </a:lnTo>
                <a:lnTo>
                  <a:pt x="3341141" y="1442199"/>
                </a:lnTo>
                <a:lnTo>
                  <a:pt x="3341141" y="152400"/>
                </a:lnTo>
                <a:lnTo>
                  <a:pt x="3338760" y="64293"/>
                </a:lnTo>
                <a:lnTo>
                  <a:pt x="3322091" y="19050"/>
                </a:lnTo>
                <a:lnTo>
                  <a:pt x="3276847" y="2381"/>
                </a:lnTo>
                <a:lnTo>
                  <a:pt x="3188741" y="0"/>
                </a:lnTo>
                <a:lnTo>
                  <a:pt x="152400" y="0"/>
                </a:lnTo>
                <a:close/>
              </a:path>
            </a:pathLst>
          </a:custGeom>
          <a:ln w="25400">
            <a:solidFill>
              <a:srgbClr val="ED14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120040" y="2317774"/>
            <a:ext cx="2928458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200" spc="-5" dirty="0">
                <a:solidFill>
                  <a:srgbClr val="231F20"/>
                </a:solidFill>
                <a:latin typeface="Arial" charset="0"/>
                <a:cs typeface="Arial" charset="0"/>
              </a:rPr>
              <a:t>78 % </a:t>
            </a:r>
            <a:r>
              <a:rPr lang="ru-RU" sz="1200" spc="-5" dirty="0" err="1">
                <a:solidFill>
                  <a:srgbClr val="231F20"/>
                </a:solidFill>
                <a:latin typeface="Arial" charset="0"/>
                <a:cs typeface="Arial" charset="0"/>
              </a:rPr>
              <a:t>онкопациентов</a:t>
            </a:r>
            <a:r>
              <a:rPr lang="ru-RU" sz="1200" spc="-5" dirty="0">
                <a:solidFill>
                  <a:srgbClr val="231F20"/>
                </a:solidFill>
                <a:latin typeface="Arial" charset="0"/>
                <a:cs typeface="Arial" charset="0"/>
              </a:rPr>
              <a:t> не получают достаточно информации о своем заболевании и лечении от лечащего врача вследствие перегруженности врачей и недостатка времени, отведенного на прием.</a:t>
            </a:r>
          </a:p>
          <a:p>
            <a:br>
              <a:rPr lang="ru-RU" sz="1200" dirty="0"/>
            </a:br>
            <a:endParaRPr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670091" y="2317774"/>
            <a:ext cx="290326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200" spc="-5" dirty="0">
                <a:solidFill>
                  <a:srgbClr val="231F20"/>
                </a:solidFill>
                <a:latin typeface="Arial" charset="0"/>
                <a:cs typeface="Arial" charset="0"/>
              </a:rPr>
              <a:t>95  % заявляют о трудностях с маршрутизацией. В системе онкологической помощи нет ни одного специалиста, который бы сопровождал пациента на всех этапах лечения</a:t>
            </a:r>
            <a:endParaRPr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42720" y="4997420"/>
            <a:ext cx="1356995" cy="474345"/>
          </a:xfrm>
          <a:custGeom>
            <a:avLst/>
            <a:gdLst/>
            <a:ahLst/>
            <a:cxnLst/>
            <a:rect l="l" t="t" r="r" b="b"/>
            <a:pathLst>
              <a:path w="1356995" h="474345">
                <a:moveTo>
                  <a:pt x="1356410" y="0"/>
                </a:moveTo>
                <a:lnTo>
                  <a:pt x="1291028" y="23800"/>
                </a:lnTo>
                <a:lnTo>
                  <a:pt x="1251916" y="37847"/>
                </a:lnTo>
                <a:lnTo>
                  <a:pt x="1209014" y="53157"/>
                </a:lnTo>
                <a:lnTo>
                  <a:pt x="1162690" y="69606"/>
                </a:lnTo>
                <a:lnTo>
                  <a:pt x="1113312" y="87067"/>
                </a:lnTo>
                <a:lnTo>
                  <a:pt x="1061250" y="105417"/>
                </a:lnTo>
                <a:lnTo>
                  <a:pt x="1006871" y="124529"/>
                </a:lnTo>
                <a:lnTo>
                  <a:pt x="950544" y="144279"/>
                </a:lnTo>
                <a:lnTo>
                  <a:pt x="892636" y="164540"/>
                </a:lnTo>
                <a:lnTo>
                  <a:pt x="833517" y="185188"/>
                </a:lnTo>
                <a:lnTo>
                  <a:pt x="773555" y="206097"/>
                </a:lnTo>
                <a:lnTo>
                  <a:pt x="713117" y="227143"/>
                </a:lnTo>
                <a:lnTo>
                  <a:pt x="652573" y="248199"/>
                </a:lnTo>
                <a:lnTo>
                  <a:pt x="592290" y="269140"/>
                </a:lnTo>
                <a:lnTo>
                  <a:pt x="532638" y="289842"/>
                </a:lnTo>
                <a:lnTo>
                  <a:pt x="473983" y="310178"/>
                </a:lnTo>
                <a:lnTo>
                  <a:pt x="416695" y="330024"/>
                </a:lnTo>
                <a:lnTo>
                  <a:pt x="361141" y="349254"/>
                </a:lnTo>
                <a:lnTo>
                  <a:pt x="307691" y="367743"/>
                </a:lnTo>
                <a:lnTo>
                  <a:pt x="256712" y="385366"/>
                </a:lnTo>
                <a:lnTo>
                  <a:pt x="208573" y="401996"/>
                </a:lnTo>
                <a:lnTo>
                  <a:pt x="163642" y="417510"/>
                </a:lnTo>
                <a:lnTo>
                  <a:pt x="122288" y="431782"/>
                </a:lnTo>
                <a:lnTo>
                  <a:pt x="84878" y="444685"/>
                </a:lnTo>
                <a:lnTo>
                  <a:pt x="23365" y="465889"/>
                </a:lnTo>
                <a:lnTo>
                  <a:pt x="0" y="473938"/>
                </a:lnTo>
              </a:path>
            </a:pathLst>
          </a:custGeom>
          <a:ln w="25400">
            <a:solidFill>
              <a:srgbClr val="F7921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69999" y="49687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5994" y="54840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29223" y="5003863"/>
            <a:ext cx="1033780" cy="464820"/>
          </a:xfrm>
          <a:custGeom>
            <a:avLst/>
            <a:gdLst/>
            <a:ahLst/>
            <a:cxnLst/>
            <a:rect l="l" t="t" r="r" b="b"/>
            <a:pathLst>
              <a:path w="1033780" h="464820">
                <a:moveTo>
                  <a:pt x="1033703" y="0"/>
                </a:moveTo>
                <a:lnTo>
                  <a:pt x="964566" y="32112"/>
                </a:lnTo>
                <a:lnTo>
                  <a:pt x="923116" y="51122"/>
                </a:lnTo>
                <a:lnTo>
                  <a:pt x="877783" y="71792"/>
                </a:lnTo>
                <a:lnTo>
                  <a:pt x="829096" y="93892"/>
                </a:lnTo>
                <a:lnTo>
                  <a:pt x="777581" y="117191"/>
                </a:lnTo>
                <a:lnTo>
                  <a:pt x="723769" y="141456"/>
                </a:lnTo>
                <a:lnTo>
                  <a:pt x="668186" y="166458"/>
                </a:lnTo>
                <a:lnTo>
                  <a:pt x="611362" y="191965"/>
                </a:lnTo>
                <a:lnTo>
                  <a:pt x="553824" y="217745"/>
                </a:lnTo>
                <a:lnTo>
                  <a:pt x="496101" y="243568"/>
                </a:lnTo>
                <a:lnTo>
                  <a:pt x="438721" y="269203"/>
                </a:lnTo>
                <a:lnTo>
                  <a:pt x="382212" y="294417"/>
                </a:lnTo>
                <a:lnTo>
                  <a:pt x="327103" y="318981"/>
                </a:lnTo>
                <a:lnTo>
                  <a:pt x="273921" y="342663"/>
                </a:lnTo>
                <a:lnTo>
                  <a:pt x="223195" y="365232"/>
                </a:lnTo>
                <a:lnTo>
                  <a:pt x="175454" y="386457"/>
                </a:lnTo>
                <a:lnTo>
                  <a:pt x="131225" y="406106"/>
                </a:lnTo>
                <a:lnTo>
                  <a:pt x="91037" y="423948"/>
                </a:lnTo>
                <a:lnTo>
                  <a:pt x="55418" y="439753"/>
                </a:lnTo>
                <a:lnTo>
                  <a:pt x="24896" y="453289"/>
                </a:lnTo>
                <a:lnTo>
                  <a:pt x="0" y="464324"/>
                </a:lnTo>
              </a:path>
            </a:pathLst>
          </a:custGeom>
          <a:ln w="25400">
            <a:solidFill>
              <a:srgbClr val="F7921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31663" y="49687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93502" y="54840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78873" y="5014296"/>
            <a:ext cx="673100" cy="448945"/>
          </a:xfrm>
          <a:custGeom>
            <a:avLst/>
            <a:gdLst/>
            <a:ahLst/>
            <a:cxnLst/>
            <a:rect l="l" t="t" r="r" b="b"/>
            <a:pathLst>
              <a:path w="673100" h="448945">
                <a:moveTo>
                  <a:pt x="672845" y="0"/>
                </a:moveTo>
                <a:lnTo>
                  <a:pt x="641055" y="21850"/>
                </a:lnTo>
                <a:lnTo>
                  <a:pt x="604263" y="46886"/>
                </a:lnTo>
                <a:lnTo>
                  <a:pt x="563247" y="74603"/>
                </a:lnTo>
                <a:lnTo>
                  <a:pt x="518786" y="104494"/>
                </a:lnTo>
                <a:lnTo>
                  <a:pt x="471659" y="136052"/>
                </a:lnTo>
                <a:lnTo>
                  <a:pt x="422645" y="168773"/>
                </a:lnTo>
                <a:lnTo>
                  <a:pt x="372522" y="202150"/>
                </a:lnTo>
                <a:lnTo>
                  <a:pt x="322068" y="235677"/>
                </a:lnTo>
                <a:lnTo>
                  <a:pt x="272064" y="268847"/>
                </a:lnTo>
                <a:lnTo>
                  <a:pt x="223286" y="301155"/>
                </a:lnTo>
                <a:lnTo>
                  <a:pt x="176515" y="332094"/>
                </a:lnTo>
                <a:lnTo>
                  <a:pt x="132528" y="361159"/>
                </a:lnTo>
                <a:lnTo>
                  <a:pt x="92104" y="387843"/>
                </a:lnTo>
                <a:lnTo>
                  <a:pt x="56023" y="411641"/>
                </a:lnTo>
                <a:lnTo>
                  <a:pt x="25061" y="432045"/>
                </a:lnTo>
                <a:lnTo>
                  <a:pt x="0" y="448551"/>
                </a:lnTo>
              </a:path>
            </a:pathLst>
          </a:custGeom>
          <a:ln w="25400">
            <a:solidFill>
              <a:srgbClr val="F7921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13006" y="49687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46701" y="54840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95624" y="5017897"/>
            <a:ext cx="546735" cy="443230"/>
          </a:xfrm>
          <a:custGeom>
            <a:avLst/>
            <a:gdLst/>
            <a:ahLst/>
            <a:cxnLst/>
            <a:rect l="l" t="t" r="r" b="b"/>
            <a:pathLst>
              <a:path w="546735" h="443229">
                <a:moveTo>
                  <a:pt x="546709" y="0"/>
                </a:moveTo>
                <a:lnTo>
                  <a:pt x="516254" y="25379"/>
                </a:lnTo>
                <a:lnTo>
                  <a:pt x="480871" y="54570"/>
                </a:lnTo>
                <a:lnTo>
                  <a:pt x="441460" y="86862"/>
                </a:lnTo>
                <a:lnTo>
                  <a:pt x="398925" y="121541"/>
                </a:lnTo>
                <a:lnTo>
                  <a:pt x="354166" y="157896"/>
                </a:lnTo>
                <a:lnTo>
                  <a:pt x="308084" y="195215"/>
                </a:lnTo>
                <a:lnTo>
                  <a:pt x="261581" y="232784"/>
                </a:lnTo>
                <a:lnTo>
                  <a:pt x="215559" y="269893"/>
                </a:lnTo>
                <a:lnTo>
                  <a:pt x="170919" y="305828"/>
                </a:lnTo>
                <a:lnTo>
                  <a:pt x="128563" y="339877"/>
                </a:lnTo>
                <a:lnTo>
                  <a:pt x="89391" y="371329"/>
                </a:lnTo>
                <a:lnTo>
                  <a:pt x="54305" y="399471"/>
                </a:lnTo>
                <a:lnTo>
                  <a:pt x="24208" y="423591"/>
                </a:lnTo>
                <a:lnTo>
                  <a:pt x="0" y="442976"/>
                </a:lnTo>
              </a:path>
            </a:pathLst>
          </a:custGeom>
          <a:ln w="25399">
            <a:solidFill>
              <a:srgbClr val="F7921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97034" y="49687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66695" y="54840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44647" y="5042357"/>
            <a:ext cx="21590" cy="405130"/>
          </a:xfrm>
          <a:custGeom>
            <a:avLst/>
            <a:gdLst/>
            <a:ahLst/>
            <a:cxnLst/>
            <a:rect l="l" t="t" r="r" b="b"/>
            <a:pathLst>
              <a:path w="21589" h="405129">
                <a:moveTo>
                  <a:pt x="21183" y="0"/>
                </a:moveTo>
                <a:lnTo>
                  <a:pt x="18815" y="46048"/>
                </a:lnTo>
                <a:lnTo>
                  <a:pt x="16089" y="98580"/>
                </a:lnTo>
                <a:lnTo>
                  <a:pt x="13144" y="155004"/>
                </a:lnTo>
                <a:lnTo>
                  <a:pt x="10120" y="212731"/>
                </a:lnTo>
                <a:lnTo>
                  <a:pt x="7154" y="269169"/>
                </a:lnTo>
                <a:lnTo>
                  <a:pt x="4386" y="321729"/>
                </a:lnTo>
                <a:lnTo>
                  <a:pt x="1955" y="367819"/>
                </a:lnTo>
                <a:lnTo>
                  <a:pt x="0" y="404850"/>
                </a:lnTo>
              </a:path>
            </a:pathLst>
          </a:custGeom>
          <a:ln w="25399">
            <a:solidFill>
              <a:srgbClr val="F7921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69388" y="49687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42693" y="54840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48498" y="5033914"/>
            <a:ext cx="204470" cy="418465"/>
          </a:xfrm>
          <a:custGeom>
            <a:avLst/>
            <a:gdLst/>
            <a:ahLst/>
            <a:cxnLst/>
            <a:rect l="l" t="t" r="r" b="b"/>
            <a:pathLst>
              <a:path w="204470" h="418464">
                <a:moveTo>
                  <a:pt x="204076" y="0"/>
                </a:moveTo>
                <a:lnTo>
                  <a:pt x="184473" y="40971"/>
                </a:lnTo>
                <a:lnTo>
                  <a:pt x="161678" y="88155"/>
                </a:lnTo>
                <a:lnTo>
                  <a:pt x="136731" y="139476"/>
                </a:lnTo>
                <a:lnTo>
                  <a:pt x="110670" y="192857"/>
                </a:lnTo>
                <a:lnTo>
                  <a:pt x="84534" y="246223"/>
                </a:lnTo>
                <a:lnTo>
                  <a:pt x="59360" y="297497"/>
                </a:lnTo>
                <a:lnTo>
                  <a:pt x="36187" y="344603"/>
                </a:lnTo>
                <a:lnTo>
                  <a:pt x="16054" y="385465"/>
                </a:lnTo>
                <a:lnTo>
                  <a:pt x="0" y="418007"/>
                </a:lnTo>
              </a:path>
            </a:pathLst>
          </a:custGeom>
          <a:ln w="25400">
            <a:solidFill>
              <a:srgbClr val="F7921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81773" y="49687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32650" y="54840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11181" y="5034636"/>
            <a:ext cx="316230" cy="417830"/>
          </a:xfrm>
          <a:custGeom>
            <a:avLst/>
            <a:gdLst/>
            <a:ahLst/>
            <a:cxnLst/>
            <a:rect l="l" t="t" r="r" b="b"/>
            <a:pathLst>
              <a:path w="316229" h="417829">
                <a:moveTo>
                  <a:pt x="316141" y="0"/>
                </a:moveTo>
                <a:lnTo>
                  <a:pt x="288966" y="36621"/>
                </a:lnTo>
                <a:lnTo>
                  <a:pt x="257689" y="78395"/>
                </a:lnTo>
                <a:lnTo>
                  <a:pt x="223479" y="123816"/>
                </a:lnTo>
                <a:lnTo>
                  <a:pt x="187504" y="171378"/>
                </a:lnTo>
                <a:lnTo>
                  <a:pt x="150931" y="219576"/>
                </a:lnTo>
                <a:lnTo>
                  <a:pt x="114930" y="266904"/>
                </a:lnTo>
                <a:lnTo>
                  <a:pt x="80668" y="311855"/>
                </a:lnTo>
                <a:lnTo>
                  <a:pt x="49313" y="352925"/>
                </a:lnTo>
                <a:lnTo>
                  <a:pt x="22034" y="388608"/>
                </a:lnTo>
                <a:lnTo>
                  <a:pt x="0" y="417398"/>
                </a:lnTo>
              </a:path>
            </a:pathLst>
          </a:custGeom>
          <a:ln w="25400">
            <a:solidFill>
              <a:srgbClr val="F7921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673153" y="49687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86679" y="54840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67009" y="5022253"/>
            <a:ext cx="445134" cy="436880"/>
          </a:xfrm>
          <a:custGeom>
            <a:avLst/>
            <a:gdLst/>
            <a:ahLst/>
            <a:cxnLst/>
            <a:rect l="l" t="t" r="r" b="b"/>
            <a:pathLst>
              <a:path w="445135" h="436879">
                <a:moveTo>
                  <a:pt x="444639" y="0"/>
                </a:moveTo>
                <a:lnTo>
                  <a:pt x="414731" y="30097"/>
                </a:lnTo>
                <a:lnTo>
                  <a:pt x="379851" y="64849"/>
                </a:lnTo>
                <a:lnTo>
                  <a:pt x="341099" y="103200"/>
                </a:lnTo>
                <a:lnTo>
                  <a:pt x="299579" y="144094"/>
                </a:lnTo>
                <a:lnTo>
                  <a:pt x="256393" y="186478"/>
                </a:lnTo>
                <a:lnTo>
                  <a:pt x="212642" y="229296"/>
                </a:lnTo>
                <a:lnTo>
                  <a:pt x="169429" y="271494"/>
                </a:lnTo>
                <a:lnTo>
                  <a:pt x="127855" y="312017"/>
                </a:lnTo>
                <a:lnTo>
                  <a:pt x="89023" y="349809"/>
                </a:lnTo>
                <a:lnTo>
                  <a:pt x="54035" y="383817"/>
                </a:lnTo>
                <a:lnTo>
                  <a:pt x="23993" y="412984"/>
                </a:lnTo>
                <a:lnTo>
                  <a:pt x="0" y="436257"/>
                </a:lnTo>
              </a:path>
            </a:pathLst>
          </a:custGeom>
          <a:ln w="25400">
            <a:solidFill>
              <a:srgbClr val="F7921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061100" y="49687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40705" y="54840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771040" y="4995045"/>
            <a:ext cx="1511935" cy="477520"/>
          </a:xfrm>
          <a:custGeom>
            <a:avLst/>
            <a:gdLst/>
            <a:ahLst/>
            <a:cxnLst/>
            <a:rect l="l" t="t" r="r" b="b"/>
            <a:pathLst>
              <a:path w="1511934" h="477520">
                <a:moveTo>
                  <a:pt x="0" y="0"/>
                </a:moveTo>
                <a:lnTo>
                  <a:pt x="63326" y="20914"/>
                </a:lnTo>
                <a:lnTo>
                  <a:pt x="101143" y="33232"/>
                </a:lnTo>
                <a:lnTo>
                  <a:pt x="142645" y="46661"/>
                </a:lnTo>
                <a:lnTo>
                  <a:pt x="187518" y="61106"/>
                </a:lnTo>
                <a:lnTo>
                  <a:pt x="235449" y="76470"/>
                </a:lnTo>
                <a:lnTo>
                  <a:pt x="286125" y="92657"/>
                </a:lnTo>
                <a:lnTo>
                  <a:pt x="339233" y="109570"/>
                </a:lnTo>
                <a:lnTo>
                  <a:pt x="394459" y="127114"/>
                </a:lnTo>
                <a:lnTo>
                  <a:pt x="451490" y="145191"/>
                </a:lnTo>
                <a:lnTo>
                  <a:pt x="510014" y="163705"/>
                </a:lnTo>
                <a:lnTo>
                  <a:pt x="569715" y="182561"/>
                </a:lnTo>
                <a:lnTo>
                  <a:pt x="630283" y="201661"/>
                </a:lnTo>
                <a:lnTo>
                  <a:pt x="691402" y="220910"/>
                </a:lnTo>
                <a:lnTo>
                  <a:pt x="752760" y="240210"/>
                </a:lnTo>
                <a:lnTo>
                  <a:pt x="814044" y="259466"/>
                </a:lnTo>
                <a:lnTo>
                  <a:pt x="874940" y="278582"/>
                </a:lnTo>
                <a:lnTo>
                  <a:pt x="935135" y="297460"/>
                </a:lnTo>
                <a:lnTo>
                  <a:pt x="994316" y="316005"/>
                </a:lnTo>
                <a:lnTo>
                  <a:pt x="1052169" y="334120"/>
                </a:lnTo>
                <a:lnTo>
                  <a:pt x="1108382" y="351709"/>
                </a:lnTo>
                <a:lnTo>
                  <a:pt x="1162640" y="368676"/>
                </a:lnTo>
                <a:lnTo>
                  <a:pt x="1214632" y="384924"/>
                </a:lnTo>
                <a:lnTo>
                  <a:pt x="1264043" y="400357"/>
                </a:lnTo>
                <a:lnTo>
                  <a:pt x="1310560" y="414878"/>
                </a:lnTo>
                <a:lnTo>
                  <a:pt x="1353870" y="428391"/>
                </a:lnTo>
                <a:lnTo>
                  <a:pt x="1393660" y="440801"/>
                </a:lnTo>
                <a:lnTo>
                  <a:pt x="1461425" y="461921"/>
                </a:lnTo>
                <a:lnTo>
                  <a:pt x="1488774" y="470440"/>
                </a:lnTo>
                <a:lnTo>
                  <a:pt x="1511350" y="477469"/>
                </a:lnTo>
              </a:path>
            </a:pathLst>
          </a:custGeom>
          <a:ln w="25400">
            <a:solidFill>
              <a:srgbClr val="F7921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99754" y="49687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319296" y="54840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169698" y="5017884"/>
            <a:ext cx="542925" cy="443230"/>
          </a:xfrm>
          <a:custGeom>
            <a:avLst/>
            <a:gdLst/>
            <a:ahLst/>
            <a:cxnLst/>
            <a:rect l="l" t="t" r="r" b="b"/>
            <a:pathLst>
              <a:path w="542925" h="443229">
                <a:moveTo>
                  <a:pt x="0" y="0"/>
                </a:moveTo>
                <a:lnTo>
                  <a:pt x="30237" y="25376"/>
                </a:lnTo>
                <a:lnTo>
                  <a:pt x="65370" y="54567"/>
                </a:lnTo>
                <a:lnTo>
                  <a:pt x="104502" y="86858"/>
                </a:lnTo>
                <a:lnTo>
                  <a:pt x="146738" y="121538"/>
                </a:lnTo>
                <a:lnTo>
                  <a:pt x="191183" y="157894"/>
                </a:lnTo>
                <a:lnTo>
                  <a:pt x="236943" y="195214"/>
                </a:lnTo>
                <a:lnTo>
                  <a:pt x="283121" y="232786"/>
                </a:lnTo>
                <a:lnTo>
                  <a:pt x="328822" y="269896"/>
                </a:lnTo>
                <a:lnTo>
                  <a:pt x="373151" y="305834"/>
                </a:lnTo>
                <a:lnTo>
                  <a:pt x="415213" y="339885"/>
                </a:lnTo>
                <a:lnTo>
                  <a:pt x="454113" y="371339"/>
                </a:lnTo>
                <a:lnTo>
                  <a:pt x="488956" y="399482"/>
                </a:lnTo>
                <a:lnTo>
                  <a:pt x="518845" y="423603"/>
                </a:lnTo>
                <a:lnTo>
                  <a:pt x="542886" y="442988"/>
                </a:lnTo>
              </a:path>
            </a:pathLst>
          </a:custGeom>
          <a:ln w="25400">
            <a:solidFill>
              <a:srgbClr val="F7921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115399" y="49687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741305" y="54840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259859" y="5033914"/>
            <a:ext cx="204470" cy="418465"/>
          </a:xfrm>
          <a:custGeom>
            <a:avLst/>
            <a:gdLst/>
            <a:ahLst/>
            <a:cxnLst/>
            <a:rect l="l" t="t" r="r" b="b"/>
            <a:pathLst>
              <a:path w="204470" h="418464">
                <a:moveTo>
                  <a:pt x="0" y="0"/>
                </a:moveTo>
                <a:lnTo>
                  <a:pt x="19603" y="40971"/>
                </a:lnTo>
                <a:lnTo>
                  <a:pt x="42397" y="88155"/>
                </a:lnTo>
                <a:lnTo>
                  <a:pt x="67344" y="139476"/>
                </a:lnTo>
                <a:lnTo>
                  <a:pt x="93405" y="192857"/>
                </a:lnTo>
                <a:lnTo>
                  <a:pt x="119542" y="246223"/>
                </a:lnTo>
                <a:lnTo>
                  <a:pt x="144716" y="297497"/>
                </a:lnTo>
                <a:lnTo>
                  <a:pt x="167888" y="344603"/>
                </a:lnTo>
                <a:lnTo>
                  <a:pt x="188021" y="385465"/>
                </a:lnTo>
                <a:lnTo>
                  <a:pt x="204076" y="418007"/>
                </a:lnTo>
              </a:path>
            </a:pathLst>
          </a:custGeom>
          <a:ln w="25400">
            <a:solidFill>
              <a:srgbClr val="F7921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30660" y="49687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479783" y="54840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85113" y="5034636"/>
            <a:ext cx="316230" cy="417830"/>
          </a:xfrm>
          <a:custGeom>
            <a:avLst/>
            <a:gdLst/>
            <a:ahLst/>
            <a:cxnLst/>
            <a:rect l="l" t="t" r="r" b="b"/>
            <a:pathLst>
              <a:path w="316229" h="417829">
                <a:moveTo>
                  <a:pt x="0" y="0"/>
                </a:moveTo>
                <a:lnTo>
                  <a:pt x="27174" y="36621"/>
                </a:lnTo>
                <a:lnTo>
                  <a:pt x="58451" y="78395"/>
                </a:lnTo>
                <a:lnTo>
                  <a:pt x="92661" y="123816"/>
                </a:lnTo>
                <a:lnTo>
                  <a:pt x="128636" y="171378"/>
                </a:lnTo>
                <a:lnTo>
                  <a:pt x="165209" y="219576"/>
                </a:lnTo>
                <a:lnTo>
                  <a:pt x="201210" y="266904"/>
                </a:lnTo>
                <a:lnTo>
                  <a:pt x="235473" y="311855"/>
                </a:lnTo>
                <a:lnTo>
                  <a:pt x="266827" y="352925"/>
                </a:lnTo>
                <a:lnTo>
                  <a:pt x="294106" y="388608"/>
                </a:lnTo>
                <a:lnTo>
                  <a:pt x="316141" y="417398"/>
                </a:lnTo>
              </a:path>
            </a:pathLst>
          </a:custGeom>
          <a:ln w="25400">
            <a:solidFill>
              <a:srgbClr val="F7921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39282" y="49687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225756" y="54840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500784" y="5022253"/>
            <a:ext cx="445134" cy="436880"/>
          </a:xfrm>
          <a:custGeom>
            <a:avLst/>
            <a:gdLst/>
            <a:ahLst/>
            <a:cxnLst/>
            <a:rect l="l" t="t" r="r" b="b"/>
            <a:pathLst>
              <a:path w="445134" h="436879">
                <a:moveTo>
                  <a:pt x="0" y="0"/>
                </a:moveTo>
                <a:lnTo>
                  <a:pt x="29907" y="30097"/>
                </a:lnTo>
                <a:lnTo>
                  <a:pt x="64788" y="64849"/>
                </a:lnTo>
                <a:lnTo>
                  <a:pt x="103539" y="103200"/>
                </a:lnTo>
                <a:lnTo>
                  <a:pt x="145059" y="144094"/>
                </a:lnTo>
                <a:lnTo>
                  <a:pt x="188246" y="186478"/>
                </a:lnTo>
                <a:lnTo>
                  <a:pt x="231997" y="229296"/>
                </a:lnTo>
                <a:lnTo>
                  <a:pt x="275210" y="271494"/>
                </a:lnTo>
                <a:lnTo>
                  <a:pt x="316784" y="312017"/>
                </a:lnTo>
                <a:lnTo>
                  <a:pt x="355615" y="349809"/>
                </a:lnTo>
                <a:lnTo>
                  <a:pt x="390603" y="383817"/>
                </a:lnTo>
                <a:lnTo>
                  <a:pt x="420645" y="412984"/>
                </a:lnTo>
                <a:lnTo>
                  <a:pt x="444639" y="436257"/>
                </a:lnTo>
              </a:path>
            </a:pathLst>
          </a:custGeom>
          <a:ln w="25400">
            <a:solidFill>
              <a:srgbClr val="F7921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451333" y="49687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971728" y="54840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20132" y="5005931"/>
            <a:ext cx="913765" cy="461645"/>
          </a:xfrm>
          <a:custGeom>
            <a:avLst/>
            <a:gdLst/>
            <a:ahLst/>
            <a:cxnLst/>
            <a:rect l="l" t="t" r="r" b="b"/>
            <a:pathLst>
              <a:path w="913765" h="461645">
                <a:moveTo>
                  <a:pt x="0" y="0"/>
                </a:moveTo>
                <a:lnTo>
                  <a:pt x="69032" y="35965"/>
                </a:lnTo>
                <a:lnTo>
                  <a:pt x="110538" y="57319"/>
                </a:lnTo>
                <a:lnTo>
                  <a:pt x="155898" y="80524"/>
                </a:lnTo>
                <a:lnTo>
                  <a:pt x="204509" y="105284"/>
                </a:lnTo>
                <a:lnTo>
                  <a:pt x="255767" y="131300"/>
                </a:lnTo>
                <a:lnTo>
                  <a:pt x="309068" y="158277"/>
                </a:lnTo>
                <a:lnTo>
                  <a:pt x="363809" y="185917"/>
                </a:lnTo>
                <a:lnTo>
                  <a:pt x="419386" y="213923"/>
                </a:lnTo>
                <a:lnTo>
                  <a:pt x="475195" y="241998"/>
                </a:lnTo>
                <a:lnTo>
                  <a:pt x="530633" y="269845"/>
                </a:lnTo>
                <a:lnTo>
                  <a:pt x="585096" y="297166"/>
                </a:lnTo>
                <a:lnTo>
                  <a:pt x="637979" y="323665"/>
                </a:lnTo>
                <a:lnTo>
                  <a:pt x="688680" y="349044"/>
                </a:lnTo>
                <a:lnTo>
                  <a:pt x="736595" y="373007"/>
                </a:lnTo>
                <a:lnTo>
                  <a:pt x="781120" y="395256"/>
                </a:lnTo>
                <a:lnTo>
                  <a:pt x="821651" y="415494"/>
                </a:lnTo>
                <a:lnTo>
                  <a:pt x="857584" y="433425"/>
                </a:lnTo>
                <a:lnTo>
                  <a:pt x="888316" y="448751"/>
                </a:lnTo>
                <a:lnTo>
                  <a:pt x="913244" y="461175"/>
                </a:lnTo>
              </a:path>
            </a:pathLst>
          </a:custGeom>
          <a:ln w="25400">
            <a:solidFill>
              <a:srgbClr val="F7921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455087" y="49687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67302" y="54840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79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887000" y="4030164"/>
            <a:ext cx="6918325" cy="977265"/>
          </a:xfrm>
          <a:custGeom>
            <a:avLst/>
            <a:gdLst/>
            <a:ahLst/>
            <a:cxnLst/>
            <a:rect l="l" t="t" r="r" b="b"/>
            <a:pathLst>
              <a:path w="6918325" h="977264">
                <a:moveTo>
                  <a:pt x="6765594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824268"/>
                </a:lnTo>
                <a:lnTo>
                  <a:pt x="2381" y="912374"/>
                </a:lnTo>
                <a:lnTo>
                  <a:pt x="19050" y="957618"/>
                </a:lnTo>
                <a:lnTo>
                  <a:pt x="64293" y="974286"/>
                </a:lnTo>
                <a:lnTo>
                  <a:pt x="152400" y="976668"/>
                </a:lnTo>
                <a:lnTo>
                  <a:pt x="6765594" y="976668"/>
                </a:lnTo>
                <a:lnTo>
                  <a:pt x="6853701" y="974286"/>
                </a:lnTo>
                <a:lnTo>
                  <a:pt x="6898944" y="957618"/>
                </a:lnTo>
                <a:lnTo>
                  <a:pt x="6915613" y="912374"/>
                </a:lnTo>
                <a:lnTo>
                  <a:pt x="6917994" y="824268"/>
                </a:lnTo>
                <a:lnTo>
                  <a:pt x="6917994" y="152400"/>
                </a:lnTo>
                <a:lnTo>
                  <a:pt x="6915613" y="64293"/>
                </a:lnTo>
                <a:lnTo>
                  <a:pt x="6898944" y="19050"/>
                </a:lnTo>
                <a:lnTo>
                  <a:pt x="6853701" y="2381"/>
                </a:lnTo>
                <a:lnTo>
                  <a:pt x="67655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887000" y="4030164"/>
            <a:ext cx="6918325" cy="977265"/>
          </a:xfrm>
          <a:custGeom>
            <a:avLst/>
            <a:gdLst/>
            <a:ahLst/>
            <a:cxnLst/>
            <a:rect l="l" t="t" r="r" b="b"/>
            <a:pathLst>
              <a:path w="6918325" h="977264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824268"/>
                </a:lnTo>
                <a:lnTo>
                  <a:pt x="2381" y="912374"/>
                </a:lnTo>
                <a:lnTo>
                  <a:pt x="19050" y="957618"/>
                </a:lnTo>
                <a:lnTo>
                  <a:pt x="64293" y="974286"/>
                </a:lnTo>
                <a:lnTo>
                  <a:pt x="152400" y="976668"/>
                </a:lnTo>
                <a:lnTo>
                  <a:pt x="6765594" y="976668"/>
                </a:lnTo>
                <a:lnTo>
                  <a:pt x="6853701" y="974286"/>
                </a:lnTo>
                <a:lnTo>
                  <a:pt x="6898944" y="957618"/>
                </a:lnTo>
                <a:lnTo>
                  <a:pt x="6915613" y="912374"/>
                </a:lnTo>
                <a:lnTo>
                  <a:pt x="6917994" y="824268"/>
                </a:lnTo>
                <a:lnTo>
                  <a:pt x="6917994" y="152400"/>
                </a:lnTo>
                <a:lnTo>
                  <a:pt x="6915613" y="64293"/>
                </a:lnTo>
                <a:lnTo>
                  <a:pt x="6898944" y="19050"/>
                </a:lnTo>
                <a:lnTo>
                  <a:pt x="6853701" y="2381"/>
                </a:lnTo>
                <a:lnTo>
                  <a:pt x="6765594" y="0"/>
                </a:lnTo>
                <a:lnTo>
                  <a:pt x="152400" y="0"/>
                </a:lnTo>
                <a:close/>
              </a:path>
            </a:pathLst>
          </a:custGeom>
          <a:ln w="25399">
            <a:solidFill>
              <a:srgbClr val="ED14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899700" y="4206709"/>
            <a:ext cx="6892925" cy="4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9870" marR="241300">
              <a:lnSpc>
                <a:spcPct val="125000"/>
              </a:lnSpc>
              <a:spcBef>
                <a:spcPts val="100"/>
              </a:spcBef>
            </a:pPr>
            <a:r>
              <a:rPr lang="ru-RU" sz="1200" dirty="0">
                <a:latin typeface="Arial" charset="0"/>
                <a:ea typeface="Arial" charset="0"/>
                <a:cs typeface="Arial" charset="0"/>
              </a:rPr>
              <a:t>Следствием этого является потеря времени, сил и денег, отказ от лечения, выбор нетрадиционных методов лечения.</a:t>
            </a:r>
            <a:endParaRPr sz="12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1155700" y="428625"/>
            <a:ext cx="5552259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400" dirty="0">
                <a:solidFill>
                  <a:srgbClr val="EE3D96"/>
                </a:solidFill>
              </a:rPr>
              <a:t>Ответ </a:t>
            </a:r>
            <a:r>
              <a:rPr lang="ru-RU" sz="2400" dirty="0" err="1">
                <a:solidFill>
                  <a:srgbClr val="EE3D96"/>
                </a:solidFill>
              </a:rPr>
              <a:t>пациентского</a:t>
            </a:r>
            <a:r>
              <a:rPr lang="ru-RU" sz="2400" dirty="0">
                <a:solidFill>
                  <a:srgbClr val="EE3D96"/>
                </a:solidFill>
              </a:rPr>
              <a:t> сообщества </a:t>
            </a:r>
            <a:br>
              <a:rPr lang="ru-RU" sz="2400" dirty="0">
                <a:solidFill>
                  <a:srgbClr val="EE3D96"/>
                </a:solidFill>
              </a:rPr>
            </a:br>
            <a:endParaRPr sz="2400" dirty="0">
              <a:solidFill>
                <a:srgbClr val="EE3D96"/>
              </a:solidFill>
              <a:latin typeface="+mj-lt"/>
            </a:endParaRPr>
          </a:p>
        </p:txBody>
      </p:sp>
      <p:sp>
        <p:nvSpPr>
          <p:cNvPr id="79" name="Google Shape;79;p4"/>
          <p:cNvSpPr txBox="1"/>
          <p:nvPr/>
        </p:nvSpPr>
        <p:spPr>
          <a:xfrm>
            <a:off x="1155700" y="2183572"/>
            <a:ext cx="6812100" cy="319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b="1" spc="-5" dirty="0">
                <a:solidFill>
                  <a:srgbClr val="231F20"/>
                </a:solidFill>
                <a:latin typeface="Arial" charset="0"/>
                <a:cs typeface="Arial" charset="0"/>
              </a:rPr>
              <a:t>Помощь по принципу </a:t>
            </a:r>
            <a:r>
              <a:rPr lang="ru-RU" b="1" spc="-5" dirty="0">
                <a:solidFill>
                  <a:srgbClr val="231F20"/>
                </a:solidFill>
                <a:latin typeface="Arial" charset="0"/>
                <a:cs typeface="Arial" charset="0"/>
                <a:sym typeface="Calibri"/>
              </a:rPr>
              <a:t>«равный равному»</a:t>
            </a:r>
            <a:endParaRPr lang="ru-RU" b="1" spc="-5" dirty="0">
              <a:solidFill>
                <a:srgbClr val="231F20"/>
              </a:solidFill>
              <a:latin typeface="Arial" charset="0"/>
              <a:cs typeface="Arial" charset="0"/>
            </a:endParaRPr>
          </a:p>
          <a:p>
            <a:pPr marL="12700">
              <a:spcBef>
                <a:spcPts val="100"/>
              </a:spcBef>
            </a:pPr>
            <a:endParaRPr lang="ru-RU" b="1" spc="-5" dirty="0">
              <a:solidFill>
                <a:srgbClr val="231F20"/>
              </a:solidFill>
              <a:latin typeface="Arial" charset="0"/>
              <a:cs typeface="Arial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Однако,</a:t>
            </a:r>
            <a:r>
              <a:rPr lang="ru-RU" dirty="0"/>
              <a:t> эта помощь не носит организованного, системного характера. Сейчас невозможно контролировать ее качество. </a:t>
            </a:r>
          </a:p>
          <a:p>
            <a:endParaRPr lang="ru-RU" dirty="0"/>
          </a:p>
          <a:p>
            <a:r>
              <a:rPr lang="ru-RU" dirty="0"/>
              <a:t>Неподготовленные активисты, могут  негативно влиять : </a:t>
            </a:r>
          </a:p>
          <a:p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на подопечных, давая необдуманные советы, основанные исключительно на своем опыте;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на доверие к системе здравоохранения, распространяя информацию с сомнительной или недоказанной достоверностью;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на саму идею равной помощи, настраивая медицинских и иных специалистов на противодействие равным инициативам.</a:t>
            </a:r>
            <a:endParaRPr lang="ru-RU" sz="1800" dirty="0">
              <a:solidFill>
                <a:srgbClr val="EE3D96"/>
              </a:solidFill>
              <a:latin typeface="Calibri"/>
              <a:cs typeface="Calibri"/>
              <a:sym typeface="Calibri"/>
            </a:endParaRPr>
          </a:p>
          <a:p>
            <a:pPr lvl="0" algn="just"/>
            <a:endParaRPr lang="ru-RU" sz="1800" dirty="0">
              <a:solidFill>
                <a:srgbClr val="EE3D96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094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2"/>
          <p:cNvSpPr txBox="1"/>
          <p:nvPr/>
        </p:nvSpPr>
        <p:spPr>
          <a:xfrm>
            <a:off x="1427299" y="1312900"/>
            <a:ext cx="5491480" cy="23903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231F20"/>
                </a:solidFill>
                <a:latin typeface="Arial" charset="0"/>
                <a:ea typeface="Arial" charset="0"/>
                <a:cs typeface="Arial" charset="0"/>
              </a:rPr>
              <a:t>Профессионально организованная  волонтерская служба равных консультантов в онкологии</a:t>
            </a:r>
            <a:r>
              <a:rPr lang="en-US" b="1" spc="-5" dirty="0">
                <a:solidFill>
                  <a:srgbClr val="231F2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b="1" spc="-5" dirty="0">
              <a:solidFill>
                <a:srgbClr val="231F20"/>
              </a:solidFill>
              <a:latin typeface="Arial" charset="0"/>
              <a:ea typeface="Arial" charset="0"/>
              <a:cs typeface="Arial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b="1" spc="-5" dirty="0">
              <a:solidFill>
                <a:srgbClr val="231F20"/>
              </a:solidFill>
              <a:latin typeface="Arial" charset="0"/>
              <a:ea typeface="Arial" charset="0"/>
              <a:cs typeface="Arial" charset="0"/>
            </a:endParaRPr>
          </a:p>
          <a:p>
            <a:pPr marL="12700">
              <a:spcBef>
                <a:spcPts val="100"/>
              </a:spcBef>
            </a:pPr>
            <a:r>
              <a:rPr lang="ru-RU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Равный консультант в онкологии имеет собственный опыт жизни с онкологическим заболеванием и прошел специальную подготовку*, чтобы помогать онкологическим пациентам и их близким эффективно и безопасно.</a:t>
            </a:r>
            <a:br>
              <a:rPr lang="ru-RU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*Равные консультанты действуют в рамках своей компетенции: они не оказывают психологическую помощь  и не дают медицинских советов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object 69"/>
          <p:cNvSpPr/>
          <p:nvPr/>
        </p:nvSpPr>
        <p:spPr>
          <a:xfrm>
            <a:off x="7479004" y="4213148"/>
            <a:ext cx="29845" cy="28575"/>
          </a:xfrm>
          <a:custGeom>
            <a:avLst/>
            <a:gdLst/>
            <a:ahLst/>
            <a:cxnLst/>
            <a:rect l="l" t="t" r="r" b="b"/>
            <a:pathLst>
              <a:path w="29845" h="28575">
                <a:moveTo>
                  <a:pt x="29298" y="0"/>
                </a:moveTo>
                <a:lnTo>
                  <a:pt x="0" y="0"/>
                </a:lnTo>
                <a:lnTo>
                  <a:pt x="0" y="28448"/>
                </a:lnTo>
                <a:lnTo>
                  <a:pt x="29298" y="28448"/>
                </a:lnTo>
                <a:lnTo>
                  <a:pt x="29298" y="0"/>
                </a:lnTo>
                <a:close/>
              </a:path>
            </a:pathLst>
          </a:custGeom>
          <a:solidFill>
            <a:srgbClr val="ED1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75"/>
          <p:cNvSpPr/>
          <p:nvPr/>
        </p:nvSpPr>
        <p:spPr>
          <a:xfrm>
            <a:off x="7815871" y="4554448"/>
            <a:ext cx="29845" cy="28575"/>
          </a:xfrm>
          <a:custGeom>
            <a:avLst/>
            <a:gdLst/>
            <a:ahLst/>
            <a:cxnLst/>
            <a:rect l="l" t="t" r="r" b="b"/>
            <a:pathLst>
              <a:path w="29845" h="28575">
                <a:moveTo>
                  <a:pt x="29286" y="28435"/>
                </a:moveTo>
                <a:lnTo>
                  <a:pt x="0" y="28435"/>
                </a:lnTo>
                <a:lnTo>
                  <a:pt x="0" y="0"/>
                </a:lnTo>
                <a:lnTo>
                  <a:pt x="29286" y="0"/>
                </a:lnTo>
                <a:lnTo>
                  <a:pt x="29286" y="28435"/>
                </a:lnTo>
                <a:close/>
              </a:path>
            </a:pathLst>
          </a:custGeom>
          <a:solidFill>
            <a:srgbClr val="ED1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84"/>
          <p:cNvSpPr/>
          <p:nvPr/>
        </p:nvSpPr>
        <p:spPr>
          <a:xfrm>
            <a:off x="756063" y="3781425"/>
            <a:ext cx="2590521" cy="1469605"/>
          </a:xfrm>
          <a:custGeom>
            <a:avLst/>
            <a:gdLst/>
            <a:ahLst/>
            <a:cxnLst/>
            <a:rect l="l" t="t" r="r" b="b"/>
            <a:pathLst>
              <a:path w="2296795" h="544829">
                <a:moveTo>
                  <a:pt x="2144204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392176"/>
                </a:lnTo>
                <a:lnTo>
                  <a:pt x="2381" y="480282"/>
                </a:lnTo>
                <a:lnTo>
                  <a:pt x="19050" y="525526"/>
                </a:lnTo>
                <a:lnTo>
                  <a:pt x="64293" y="542194"/>
                </a:lnTo>
                <a:lnTo>
                  <a:pt x="152400" y="544576"/>
                </a:lnTo>
                <a:lnTo>
                  <a:pt x="2144204" y="544576"/>
                </a:lnTo>
                <a:lnTo>
                  <a:pt x="2232310" y="542194"/>
                </a:lnTo>
                <a:lnTo>
                  <a:pt x="2277554" y="525526"/>
                </a:lnTo>
                <a:lnTo>
                  <a:pt x="2294223" y="480282"/>
                </a:lnTo>
                <a:lnTo>
                  <a:pt x="2296604" y="392176"/>
                </a:lnTo>
                <a:lnTo>
                  <a:pt x="2296604" y="152400"/>
                </a:lnTo>
                <a:lnTo>
                  <a:pt x="2294223" y="64293"/>
                </a:lnTo>
                <a:lnTo>
                  <a:pt x="2277554" y="19050"/>
                </a:lnTo>
                <a:lnTo>
                  <a:pt x="2232310" y="2381"/>
                </a:lnTo>
                <a:lnTo>
                  <a:pt x="2144204" y="0"/>
                </a:lnTo>
                <a:close/>
              </a:path>
            </a:pathLst>
          </a:custGeom>
          <a:solidFill>
            <a:srgbClr val="ED145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85"/>
          <p:cNvSpPr txBox="1"/>
          <p:nvPr/>
        </p:nvSpPr>
        <p:spPr>
          <a:xfrm>
            <a:off x="1195561" y="3952860"/>
            <a:ext cx="1711524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Эмоциональная поддержка, личный позитивный пример.</a:t>
            </a:r>
          </a:p>
        </p:txBody>
      </p:sp>
      <p:sp>
        <p:nvSpPr>
          <p:cNvPr id="60" name="object 87"/>
          <p:cNvSpPr/>
          <p:nvPr/>
        </p:nvSpPr>
        <p:spPr>
          <a:xfrm>
            <a:off x="6918779" y="3778873"/>
            <a:ext cx="2399713" cy="1438016"/>
          </a:xfrm>
          <a:custGeom>
            <a:avLst/>
            <a:gdLst/>
            <a:ahLst/>
            <a:cxnLst/>
            <a:rect l="l" t="t" r="r" b="b"/>
            <a:pathLst>
              <a:path w="2296795" h="544829">
                <a:moveTo>
                  <a:pt x="2144204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392176"/>
                </a:lnTo>
                <a:lnTo>
                  <a:pt x="2381" y="480282"/>
                </a:lnTo>
                <a:lnTo>
                  <a:pt x="19050" y="525526"/>
                </a:lnTo>
                <a:lnTo>
                  <a:pt x="64293" y="542194"/>
                </a:lnTo>
                <a:lnTo>
                  <a:pt x="152400" y="544576"/>
                </a:lnTo>
                <a:lnTo>
                  <a:pt x="2144204" y="544576"/>
                </a:lnTo>
                <a:lnTo>
                  <a:pt x="2232310" y="542194"/>
                </a:lnTo>
                <a:lnTo>
                  <a:pt x="2277554" y="525526"/>
                </a:lnTo>
                <a:lnTo>
                  <a:pt x="2294223" y="480282"/>
                </a:lnTo>
                <a:lnTo>
                  <a:pt x="2296604" y="392176"/>
                </a:lnTo>
                <a:lnTo>
                  <a:pt x="2296604" y="152400"/>
                </a:lnTo>
                <a:lnTo>
                  <a:pt x="2294223" y="64293"/>
                </a:lnTo>
                <a:lnTo>
                  <a:pt x="2277554" y="19050"/>
                </a:lnTo>
                <a:lnTo>
                  <a:pt x="2232310" y="2381"/>
                </a:lnTo>
                <a:lnTo>
                  <a:pt x="2144204" y="0"/>
                </a:lnTo>
                <a:close/>
              </a:path>
            </a:pathLst>
          </a:custGeom>
          <a:solidFill>
            <a:srgbClr val="ED1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88"/>
          <p:cNvSpPr txBox="1"/>
          <p:nvPr/>
        </p:nvSpPr>
        <p:spPr>
          <a:xfrm>
            <a:off x="7056721" y="3976518"/>
            <a:ext cx="2046603" cy="94641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218440" algn="ctr">
              <a:lnSpc>
                <a:spcPts val="1400"/>
              </a:lnSpc>
              <a:spcBef>
                <a:spcPts val="380"/>
              </a:spcBef>
            </a:pPr>
            <a:r>
              <a:rPr lang="ru-RU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Информация о надежных источниках по диагностике, лечению, реабилитации.  </a:t>
            </a:r>
            <a:endParaRPr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object 89"/>
          <p:cNvSpPr/>
          <p:nvPr/>
        </p:nvSpPr>
        <p:spPr>
          <a:xfrm>
            <a:off x="4001796" y="3787256"/>
            <a:ext cx="2399713" cy="1469606"/>
          </a:xfrm>
          <a:custGeom>
            <a:avLst/>
            <a:gdLst/>
            <a:ahLst/>
            <a:cxnLst/>
            <a:rect l="l" t="t" r="r" b="b"/>
            <a:pathLst>
              <a:path w="2296795" h="544829">
                <a:moveTo>
                  <a:pt x="2144204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392176"/>
                </a:lnTo>
                <a:lnTo>
                  <a:pt x="2381" y="480282"/>
                </a:lnTo>
                <a:lnTo>
                  <a:pt x="19050" y="525526"/>
                </a:lnTo>
                <a:lnTo>
                  <a:pt x="64293" y="542194"/>
                </a:lnTo>
                <a:lnTo>
                  <a:pt x="152400" y="544576"/>
                </a:lnTo>
                <a:lnTo>
                  <a:pt x="2144204" y="544576"/>
                </a:lnTo>
                <a:lnTo>
                  <a:pt x="2232310" y="542194"/>
                </a:lnTo>
                <a:lnTo>
                  <a:pt x="2277554" y="525526"/>
                </a:lnTo>
                <a:lnTo>
                  <a:pt x="2294223" y="480282"/>
                </a:lnTo>
                <a:lnTo>
                  <a:pt x="2296604" y="392176"/>
                </a:lnTo>
                <a:lnTo>
                  <a:pt x="2296604" y="152400"/>
                </a:lnTo>
                <a:lnTo>
                  <a:pt x="2294223" y="64293"/>
                </a:lnTo>
                <a:lnTo>
                  <a:pt x="2277554" y="19050"/>
                </a:lnTo>
                <a:lnTo>
                  <a:pt x="2232310" y="2381"/>
                </a:lnTo>
                <a:lnTo>
                  <a:pt x="2144204" y="0"/>
                </a:lnTo>
                <a:close/>
              </a:path>
            </a:pathLst>
          </a:custGeom>
          <a:solidFill>
            <a:srgbClr val="ED145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90"/>
          <p:cNvSpPr txBox="1"/>
          <p:nvPr/>
        </p:nvSpPr>
        <p:spPr>
          <a:xfrm>
            <a:off x="4316918" y="4012426"/>
            <a:ext cx="165284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Помощь в том, как сориентироваться в онкологическом мире.</a:t>
            </a:r>
            <a:endParaRPr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object 33"/>
          <p:cNvSpPr txBox="1">
            <a:spLocks/>
          </p:cNvSpPr>
          <p:nvPr/>
        </p:nvSpPr>
        <p:spPr>
          <a:xfrm>
            <a:off x="1427299" y="429648"/>
            <a:ext cx="523506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500" b="1" i="0">
                <a:solidFill>
                  <a:srgbClr val="ED14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kern="0" spc="-35" dirty="0"/>
              <a:t>Решение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521B2-B0F0-2643-9196-16E23A6778DA}"/>
              </a:ext>
            </a:extLst>
          </p:cNvPr>
          <p:cNvSpPr txBox="1"/>
          <p:nvPr/>
        </p:nvSpPr>
        <p:spPr>
          <a:xfrm>
            <a:off x="1876738" y="5556292"/>
            <a:ext cx="65331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500" b="1" spc="-35" dirty="0">
                <a:solidFill>
                  <a:srgbClr val="ED145B"/>
                </a:solidFill>
                <a:latin typeface="Arial" charset="0"/>
                <a:cs typeface="Arial" charset="0"/>
              </a:rPr>
              <a:t>Как  может помочь равный консультант</a:t>
            </a:r>
          </a:p>
        </p:txBody>
      </p:sp>
    </p:spTree>
    <p:extLst>
      <p:ext uri="{BB962C8B-B14F-4D97-AF65-F5344CB8AC3E}">
        <p14:creationId xmlns:p14="http://schemas.microsoft.com/office/powerpoint/2010/main" val="318812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1155700" y="428625"/>
            <a:ext cx="5552259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EE3D96"/>
                </a:solidFill>
              </a:rPr>
              <a:t>Аудитория проекта</a:t>
            </a:r>
            <a:endParaRPr dirty="0">
              <a:solidFill>
                <a:srgbClr val="EE3D96"/>
              </a:solidFill>
            </a:endParaRPr>
          </a:p>
        </p:txBody>
      </p:sp>
      <p:sp>
        <p:nvSpPr>
          <p:cNvPr id="79" name="Google Shape;79;p4"/>
          <p:cNvSpPr txBox="1"/>
          <p:nvPr/>
        </p:nvSpPr>
        <p:spPr>
          <a:xfrm>
            <a:off x="1231900" y="1533476"/>
            <a:ext cx="68121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EE3D96"/>
                </a:solidFill>
                <a:latin typeface="Calibri"/>
                <a:ea typeface="Calibri"/>
                <a:cs typeface="Calibri"/>
                <a:sym typeface="Calibri"/>
              </a:rPr>
              <a:t>Женщины </a:t>
            </a:r>
            <a:r>
              <a:rPr lang="ru-RU" sz="1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с онкологическим диагнозом и их </a:t>
            </a:r>
            <a:r>
              <a:rPr lang="ru-RU" sz="18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родственниеи</a:t>
            </a:r>
            <a:r>
              <a:rPr lang="ru-RU" sz="1800" dirty="0">
                <a:solidFill>
                  <a:srgbClr val="EE3D96"/>
                </a:solidFill>
                <a:latin typeface="Calibri"/>
                <a:ea typeface="Calibri"/>
                <a:cs typeface="Calibri"/>
                <a:sym typeface="Calibri"/>
              </a:rPr>
              <a:t>, которым нужна поддержка более опытных пациентов.</a:t>
            </a:r>
            <a:endParaRPr dirty="0">
              <a:solidFill>
                <a:srgbClr val="EE3D96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Мы хотим, чтобы любая женщина с онкологическим диагнозом могла при необходимости во время получить поддержку равного консультанта в онкологии</a:t>
            </a:r>
            <a:endParaRPr dirty="0">
              <a:solidFill>
                <a:srgbClr val="666666"/>
              </a:solidFill>
            </a:endParaRPr>
          </a:p>
        </p:txBody>
      </p:sp>
      <p:sp>
        <p:nvSpPr>
          <p:cNvPr id="80" name="Google Shape;80;p4"/>
          <p:cNvSpPr txBox="1"/>
          <p:nvPr/>
        </p:nvSpPr>
        <p:spPr>
          <a:xfrm>
            <a:off x="1231900" y="3608249"/>
            <a:ext cx="68121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EE3D96"/>
                </a:solidFill>
                <a:latin typeface="Calibri"/>
                <a:ea typeface="Calibri"/>
                <a:cs typeface="Calibri"/>
                <a:sym typeface="Calibri"/>
              </a:rPr>
              <a:t>Женщины, </a:t>
            </a:r>
            <a:r>
              <a:rPr lang="ru-RU" sz="1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живущие с онкологическим диагнозом, закончившие основное лечение не менее года назад,</a:t>
            </a:r>
            <a:r>
              <a:rPr lang="ru-RU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solidFill>
                  <a:srgbClr val="EE3D96"/>
                </a:solidFill>
                <a:latin typeface="Calibri"/>
                <a:ea typeface="Calibri"/>
                <a:cs typeface="Calibri"/>
                <a:sym typeface="Calibri"/>
              </a:rPr>
              <a:t>которые хотят использовать свой опыт для помощи новым пациенткам.</a:t>
            </a:r>
            <a:endParaRPr sz="1800" dirty="0">
              <a:solidFill>
                <a:srgbClr val="EE3D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Мы хотим, чтобы бывшие </a:t>
            </a:r>
            <a:r>
              <a:rPr lang="ru-RU" sz="1800" b="1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онкопациенты</a:t>
            </a:r>
            <a:r>
              <a:rPr lang="ru-RU" sz="1800" b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могли реализовать свое желание помогать другим и оказывали поддержку грамотно и безопасно</a:t>
            </a:r>
            <a:endParaRPr dirty="0">
              <a:solidFill>
                <a:srgbClr val="66666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>
            <a:spLocks noGrp="1"/>
          </p:cNvSpPr>
          <p:nvPr>
            <p:ph type="title"/>
          </p:nvPr>
        </p:nvSpPr>
        <p:spPr>
          <a:xfrm>
            <a:off x="1155700" y="428625"/>
            <a:ext cx="5824401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EE3D96"/>
                </a:solidFill>
              </a:rPr>
              <a:t>Служба равного консультирования </a:t>
            </a:r>
            <a:endParaRPr dirty="0">
              <a:solidFill>
                <a:srgbClr val="EE3D96"/>
              </a:solidFill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6968305" y="3780002"/>
            <a:ext cx="2940583" cy="248436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5"/>
          <p:cNvSpPr txBox="1"/>
          <p:nvPr/>
        </p:nvSpPr>
        <p:spPr>
          <a:xfrm>
            <a:off x="1155701" y="1470468"/>
            <a:ext cx="6301052" cy="1350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169545" lvl="0" indent="11113">
              <a:lnSpc>
                <a:spcPct val="145800"/>
              </a:lnSpc>
            </a:pPr>
            <a:r>
              <a:rPr lang="ru-RU" dirty="0"/>
              <a:t>бесплатная, работающая на регулярной основе волонтерская служба, в которой любая женщина с </a:t>
            </a:r>
            <a:r>
              <a:rPr lang="ru-RU" dirty="0" err="1"/>
              <a:t>онкодиагнозом</a:t>
            </a:r>
            <a:r>
              <a:rPr lang="ru-RU" dirty="0"/>
              <a:t> может получить эмоциональную и информационную поддержку квалифицированного равного консультанта. </a:t>
            </a:r>
            <a:endParaRPr sz="15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 descr="Изображение выглядит как человек, женщина, в позе, улыбается&#10;&#10;Автоматически созданное описание">
            <a:extLst>
              <a:ext uri="{FF2B5EF4-FFF2-40B4-BE49-F238E27FC236}">
                <a16:creationId xmlns:a16="http://schemas.microsoft.com/office/drawing/2014/main" id="{85A3BC25-4CF2-8845-9414-93DEC2794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569" y="3780002"/>
            <a:ext cx="2984500" cy="27432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внешний, женщин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20317C4E-1B1F-134F-80B9-824019479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379" y="3780002"/>
            <a:ext cx="2770954" cy="27075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>
            <a:spLocks noGrp="1"/>
          </p:cNvSpPr>
          <p:nvPr>
            <p:ph type="title"/>
          </p:nvPr>
        </p:nvSpPr>
        <p:spPr>
          <a:xfrm>
            <a:off x="1470841" y="428625"/>
            <a:ext cx="5095059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EE3D96"/>
                </a:solidFill>
              </a:rPr>
              <a:t>Ожидаемый результат за год</a:t>
            </a:r>
            <a:endParaRPr>
              <a:solidFill>
                <a:srgbClr val="EE3D96"/>
              </a:solidFill>
            </a:endParaRPr>
          </a:p>
        </p:txBody>
      </p:sp>
      <p:sp>
        <p:nvSpPr>
          <p:cNvPr id="116" name="Google Shape;116;p8"/>
          <p:cNvSpPr txBox="1"/>
          <p:nvPr/>
        </p:nvSpPr>
        <p:spPr>
          <a:xfrm>
            <a:off x="1037500" y="1889975"/>
            <a:ext cx="84726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EE3D96"/>
                </a:solidFill>
                <a:latin typeface="Calibri"/>
                <a:ea typeface="Calibri"/>
                <a:cs typeface="Calibri"/>
                <a:sym typeface="Calibri"/>
              </a:rPr>
              <a:t>Не менее 3 000 консультаций</a:t>
            </a:r>
            <a:r>
              <a:rPr lang="ru-RU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будет проведено равными консультантами службы.</a:t>
            </a:r>
            <a:endParaRPr sz="1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EE3D96"/>
                </a:solidFill>
                <a:latin typeface="Calibri"/>
                <a:ea typeface="Calibri"/>
                <a:cs typeface="Calibri"/>
                <a:sym typeface="Calibri"/>
              </a:rPr>
              <a:t>Не менее 120 женщин</a:t>
            </a:r>
            <a:r>
              <a:rPr lang="ru-RU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с опытом жизни с онкологией пройдут специальную подготовку и станут равными консультантами, чтобы помогать новым пациентам.</a:t>
            </a:r>
            <a:endParaRPr sz="1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Каждый подготовленный равный консультант поможет </a:t>
            </a:r>
            <a:r>
              <a:rPr lang="ru-RU" sz="1800" dirty="0">
                <a:solidFill>
                  <a:srgbClr val="EE3D96"/>
                </a:solidFill>
                <a:latin typeface="Calibri"/>
                <a:ea typeface="Calibri"/>
                <a:cs typeface="Calibri"/>
                <a:sym typeface="Calibri"/>
              </a:rPr>
              <a:t> не менее 30 женщинам.</a:t>
            </a:r>
            <a:endParaRPr sz="1800" dirty="0">
              <a:solidFill>
                <a:srgbClr val="EE3D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>
              <a:solidFill>
                <a:srgbClr val="EE3D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800" dirty="0">
                <a:solidFill>
                  <a:srgbClr val="EE3D96"/>
                </a:solidFill>
                <a:latin typeface="Calibri"/>
                <a:ea typeface="Calibri"/>
                <a:cs typeface="Calibri"/>
                <a:sym typeface="Calibri"/>
              </a:rPr>
              <a:t>Не менее 15 000 человек,</a:t>
            </a:r>
            <a:r>
              <a:rPr lang="ru-RU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включая не только пациентов, но и их родственников в конечном итоге получат помощь службы.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>
              <a:solidFill>
                <a:srgbClr val="EE3D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/>
          <p:nvPr/>
        </p:nvSpPr>
        <p:spPr>
          <a:xfrm>
            <a:off x="-3177" y="5420577"/>
            <a:ext cx="10698358" cy="214260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0"/>
          <p:cNvSpPr/>
          <p:nvPr/>
        </p:nvSpPr>
        <p:spPr>
          <a:xfrm>
            <a:off x="7658389" y="6203490"/>
            <a:ext cx="75704" cy="12893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0"/>
          <p:cNvSpPr/>
          <p:nvPr/>
        </p:nvSpPr>
        <p:spPr>
          <a:xfrm>
            <a:off x="7441931" y="6096982"/>
            <a:ext cx="75704" cy="12891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0"/>
          <p:cNvSpPr/>
          <p:nvPr/>
        </p:nvSpPr>
        <p:spPr>
          <a:xfrm>
            <a:off x="7225470" y="6001611"/>
            <a:ext cx="75704" cy="12891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7647741" y="5939354"/>
            <a:ext cx="75704" cy="12891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583874" y="6022747"/>
            <a:ext cx="75704" cy="12891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0"/>
          <p:cNvSpPr/>
          <p:nvPr/>
        </p:nvSpPr>
        <p:spPr>
          <a:xfrm>
            <a:off x="1222607" y="6067008"/>
            <a:ext cx="75704" cy="12891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0"/>
          <p:cNvSpPr/>
          <p:nvPr/>
        </p:nvSpPr>
        <p:spPr>
          <a:xfrm>
            <a:off x="1006147" y="5960490"/>
            <a:ext cx="75704" cy="12891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0"/>
          <p:cNvSpPr/>
          <p:nvPr/>
        </p:nvSpPr>
        <p:spPr>
          <a:xfrm>
            <a:off x="1428419" y="5909379"/>
            <a:ext cx="75704" cy="12891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/>
          <p:nvPr/>
        </p:nvSpPr>
        <p:spPr>
          <a:xfrm>
            <a:off x="1211959" y="5802861"/>
            <a:ext cx="75704" cy="12891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 txBox="1"/>
          <p:nvPr/>
        </p:nvSpPr>
        <p:spPr>
          <a:xfrm>
            <a:off x="2804800" y="5175035"/>
            <a:ext cx="3937000" cy="64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50" b="1" u="sng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www.rk-onco.ru</a:t>
            </a:r>
            <a:endParaRPr sz="405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8" name="Google Shape;138;p10"/>
          <p:cNvSpPr txBox="1"/>
          <p:nvPr/>
        </p:nvSpPr>
        <p:spPr>
          <a:xfrm>
            <a:off x="1196073" y="513850"/>
            <a:ext cx="83481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Мы знаем, что помощь людей со схожим опытом – колоссальные источник информации и поддержки. </a:t>
            </a:r>
            <a:endParaRPr sz="1800" b="1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Мы верим в силу сообществ</a:t>
            </a:r>
            <a:r>
              <a:rPr lang="ru-RU" sz="16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1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Мы верим в этот проект.</a:t>
            </a:r>
            <a:endParaRPr sz="1600" b="1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 txBox="1">
            <a:spLocks noGrp="1"/>
          </p:cNvSpPr>
          <p:nvPr>
            <p:ph type="title"/>
          </p:nvPr>
        </p:nvSpPr>
        <p:spPr>
          <a:xfrm>
            <a:off x="1196084" y="2039670"/>
            <a:ext cx="53130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0">
                <a:solidFill>
                  <a:srgbClr val="EE3D96"/>
                </a:solidFill>
                <a:latin typeface="Calibri"/>
                <a:ea typeface="Calibri"/>
                <a:cs typeface="Calibri"/>
                <a:sym typeface="Calibri"/>
              </a:rPr>
              <a:t>Чтобы присоединиться к нам и поддержать, </a:t>
            </a:r>
            <a:br>
              <a:rPr lang="ru-RU" sz="1700" b="0">
                <a:solidFill>
                  <a:srgbClr val="EE3D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700" b="0">
                <a:solidFill>
                  <a:srgbClr val="EE3D96"/>
                </a:solidFill>
                <a:latin typeface="Calibri"/>
                <a:ea typeface="Calibri"/>
                <a:cs typeface="Calibri"/>
                <a:sym typeface="Calibri"/>
              </a:rPr>
              <a:t>обращайтесь</a:t>
            </a:r>
            <a:endParaRPr sz="1700" b="0">
              <a:solidFill>
                <a:srgbClr val="EE3D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 txBox="1">
            <a:spLocks noGrp="1"/>
          </p:cNvSpPr>
          <p:nvPr>
            <p:ph type="body" idx="1"/>
          </p:nvPr>
        </p:nvSpPr>
        <p:spPr>
          <a:xfrm>
            <a:off x="1298311" y="2886682"/>
            <a:ext cx="8015400" cy="1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500" rIns="0" bIns="0" anchor="t" anchorCtr="0">
            <a:spAutoFit/>
          </a:bodyPr>
          <a:lstStyle/>
          <a:p>
            <a:pPr marL="16046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Екатерина Башта,</a:t>
            </a:r>
            <a:endParaRPr sz="16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4645" lvl="0" indent="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ru-RU" sz="1600" b="0">
                <a:latin typeface="Calibri"/>
                <a:ea typeface="Calibri"/>
                <a:cs typeface="Calibri"/>
                <a:sym typeface="Calibri"/>
              </a:rPr>
              <a:t>Программный директор Фонда поддержки женщин «Александра»</a:t>
            </a:r>
            <a:endParaRPr sz="1600" b="0">
              <a:latin typeface="Calibri"/>
              <a:ea typeface="Calibri"/>
              <a:cs typeface="Calibri"/>
              <a:sym typeface="Calibri"/>
            </a:endParaRPr>
          </a:p>
          <a:p>
            <a:pPr marL="1604645" marR="84455" lvl="0" indent="0" algn="l" rtl="0">
              <a:lnSpc>
                <a:spcPct val="14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u="sng">
                <a:solidFill>
                  <a:srgbClr val="ED145B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e.bashta@fond-aleksandra.ru</a:t>
            </a:r>
            <a:endParaRPr sz="1600" b="0" u="sng">
              <a:solidFill>
                <a:srgbClr val="ED145B"/>
              </a:solidFill>
              <a:latin typeface="Calibri"/>
              <a:ea typeface="Calibri"/>
              <a:cs typeface="Calibri"/>
              <a:sym typeface="Calibri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604645" marR="84455" lvl="0" indent="0" algn="l" rtl="0">
              <a:lnSpc>
                <a:spcPct val="14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u="sng">
                <a:solidFill>
                  <a:srgbClr val="ED145B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+7 915 247 11 25</a:t>
            </a:r>
            <a:endParaRPr sz="1600" b="0" u="sng">
              <a:solidFill>
                <a:srgbClr val="ED145B"/>
              </a:solidFill>
              <a:latin typeface="Calibri"/>
              <a:ea typeface="Calibri"/>
              <a:cs typeface="Calibri"/>
              <a:sym typeface="Calibri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591945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10"/>
          <p:cNvSpPr txBox="1"/>
          <p:nvPr/>
        </p:nvSpPr>
        <p:spPr>
          <a:xfrm>
            <a:off x="739012" y="5459725"/>
            <a:ext cx="146573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>
                <a:solidFill>
                  <a:srgbClr val="ED145B"/>
                </a:solidFill>
                <a:latin typeface="Proxima Nova"/>
                <a:ea typeface="Proxima Nova"/>
                <a:cs typeface="Proxima Nova"/>
                <a:sym typeface="Proxima Nova"/>
              </a:rPr>
              <a:t>@pobedi.rak</a:t>
            </a:r>
            <a:endParaRPr sz="1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2" name="Google Shape;142;p10"/>
          <p:cNvSpPr/>
          <p:nvPr/>
        </p:nvSpPr>
        <p:spPr>
          <a:xfrm>
            <a:off x="1090794" y="5687042"/>
            <a:ext cx="709295" cy="325120"/>
          </a:xfrm>
          <a:custGeom>
            <a:avLst/>
            <a:gdLst/>
            <a:ahLst/>
            <a:cxnLst/>
            <a:rect l="l" t="t" r="r" b="b"/>
            <a:pathLst>
              <a:path w="709294" h="325120" extrusionOk="0">
                <a:moveTo>
                  <a:pt x="403199" y="0"/>
                </a:moveTo>
                <a:lnTo>
                  <a:pt x="122402" y="78752"/>
                </a:lnTo>
                <a:lnTo>
                  <a:pt x="0" y="126961"/>
                </a:lnTo>
                <a:lnTo>
                  <a:pt x="115201" y="324942"/>
                </a:lnTo>
                <a:lnTo>
                  <a:pt x="208800" y="263753"/>
                </a:lnTo>
                <a:lnTo>
                  <a:pt x="324002" y="162471"/>
                </a:lnTo>
                <a:lnTo>
                  <a:pt x="611079" y="162471"/>
                </a:lnTo>
                <a:lnTo>
                  <a:pt x="709206" y="36956"/>
                </a:lnTo>
                <a:lnTo>
                  <a:pt x="403199" y="0"/>
                </a:lnTo>
                <a:close/>
              </a:path>
              <a:path w="709294" h="325120" extrusionOk="0">
                <a:moveTo>
                  <a:pt x="611079" y="162471"/>
                </a:moveTo>
                <a:lnTo>
                  <a:pt x="324002" y="162471"/>
                </a:lnTo>
                <a:lnTo>
                  <a:pt x="554405" y="234962"/>
                </a:lnTo>
                <a:lnTo>
                  <a:pt x="611079" y="1624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0"/>
          <p:cNvSpPr/>
          <p:nvPr/>
        </p:nvSpPr>
        <p:spPr>
          <a:xfrm>
            <a:off x="402964" y="5488207"/>
            <a:ext cx="227114" cy="216776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508</Words>
  <Application>Microsoft Macintosh PowerPoint</Application>
  <PresentationFormat>Произвольный</PresentationFormat>
  <Paragraphs>56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Proxima Nova</vt:lpstr>
      <vt:lpstr>Proxima Nova Semibold</vt:lpstr>
      <vt:lpstr>Calibri</vt:lpstr>
      <vt:lpstr>Office Theme</vt:lpstr>
      <vt:lpstr>Презентация PowerPoint</vt:lpstr>
      <vt:lpstr>Суть проблемы</vt:lpstr>
      <vt:lpstr>Ответ пациентского сообщества  </vt:lpstr>
      <vt:lpstr>Презентация PowerPoint</vt:lpstr>
      <vt:lpstr>Аудитория проекта</vt:lpstr>
      <vt:lpstr>Служба равного консультирования </vt:lpstr>
      <vt:lpstr>Ожидаемый результат за год</vt:lpstr>
      <vt:lpstr>Чтобы присоединиться к нам и поддержать,  обращайтесь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Ekaterina Bashta</cp:lastModifiedBy>
  <cp:revision>16</cp:revision>
  <dcterms:created xsi:type="dcterms:W3CDTF">2020-05-18T09:14:25Z</dcterms:created>
  <dcterms:modified xsi:type="dcterms:W3CDTF">2021-07-04T11:34:47Z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2020-04-08T00:00:00Z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2020-05-18T00:00:00Z</vt:filetime>
  </property>
</Properties>
</file>