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85" r:id="rId3"/>
    <p:sldId id="286" r:id="rId4"/>
    <p:sldId id="287" r:id="rId5"/>
    <p:sldId id="288" r:id="rId6"/>
    <p:sldId id="289" r:id="rId7"/>
    <p:sldId id="291" r:id="rId8"/>
    <p:sldId id="292" r:id="rId9"/>
    <p:sldId id="293" r:id="rId10"/>
    <p:sldId id="294" r:id="rId11"/>
    <p:sldId id="295" r:id="rId12"/>
    <p:sldId id="297" r:id="rId13"/>
    <p:sldId id="296" r:id="rId14"/>
    <p:sldId id="29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E39"/>
    <a:srgbClr val="F1C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10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3T16:08:26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93FEB-9B98-46F5-88D6-1CDB5E5ABC3E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2995E-CAD5-49F7-9F9A-F284F452D2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90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32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0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988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7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5708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223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046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902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75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24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515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628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666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842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52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74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7B41E-5195-4A9A-A44A-40DC778EDD7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E257D18-5E09-4D21-A47F-150035373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21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0FDABB-1A58-0063-011B-E848AF3E6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34" y="-48820"/>
            <a:ext cx="12302668" cy="70532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482EF6-365D-18DC-1DFE-7D1D20B96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10212" r="7519" b="12156"/>
          <a:stretch>
            <a:fillRect/>
          </a:stretch>
        </p:blipFill>
        <p:spPr>
          <a:xfrm>
            <a:off x="1085318" y="-97640"/>
            <a:ext cx="10372443" cy="705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2F24F1-668B-EEDF-4F29-239AFC2339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318" y="3544701"/>
            <a:ext cx="9144000" cy="165576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CA90B4F9-EE5A-C3E3-3306-C4DE8E059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667493-3EE5-C8EE-A4D3-A00E54179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34" y="-299084"/>
            <a:ext cx="10398867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1AE00-4EDA-054C-3ECE-D23BCD7E1901}"/>
              </a:ext>
            </a:extLst>
          </p:cNvPr>
          <p:cNvSpPr txBox="1"/>
          <p:nvPr/>
        </p:nvSpPr>
        <p:spPr>
          <a:xfrm>
            <a:off x="8428964" y="5242722"/>
            <a:ext cx="706015" cy="256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329940" algn="ctr"/>
                <a:tab pos="5514975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4" name="Рисунок 1">
            <a:extLst>
              <a:ext uri="{FF2B5EF4-FFF2-40B4-BE49-F238E27FC236}">
                <a16:creationId xmlns:a16="http://schemas.microsoft.com/office/drawing/2014/main" id="{7B74FC30-2BC2-9E33-088A-455AB7170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73" y="72485"/>
            <a:ext cx="1429323" cy="142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FEA80D-23EB-8036-DB09-3AFB52D0757D}"/>
              </a:ext>
            </a:extLst>
          </p:cNvPr>
          <p:cNvSpPr txBox="1"/>
          <p:nvPr/>
        </p:nvSpPr>
        <p:spPr>
          <a:xfrm>
            <a:off x="-55334" y="-48287"/>
            <a:ext cx="1116201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Муниципальное бюджетное учреждение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«Культурно-досуговый комплекс Вязниковского района Владимирской области»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Подростково-молодежный клуб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ТИМУРОВЕЦ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8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СОЦИОКУЛЬТУРНЫЙ ПРОЕКТ</a:t>
            </a:r>
          </a:p>
          <a:p>
            <a:pPr indent="449263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</a:rPr>
              <a:t> «</a:t>
            </a:r>
            <a:r>
              <a:rPr lang="en-US" sz="4400" b="1" dirty="0">
                <a:solidFill>
                  <a:srgbClr val="FF0000"/>
                </a:solidFill>
              </a:rPr>
              <a:t>V</a:t>
            </a:r>
            <a:r>
              <a:rPr lang="ru-RU" sz="4400" b="1" dirty="0">
                <a:solidFill>
                  <a:srgbClr val="FF0000"/>
                </a:solidFill>
              </a:rPr>
              <a:t>месте со СВОими»</a:t>
            </a:r>
            <a:endParaRPr kumimoji="0" lang="ru-RU" altLang="ru-RU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/>
              <a:t> </a:t>
            </a: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600" b="0" i="0" u="none" strike="noStrike" kern="1200" cap="none" spc="0" normalizeH="0" baseline="0" noProof="0" dirty="0">
              <a:ln>
                <a:noFill/>
              </a:ln>
              <a:solidFill>
                <a:srgbClr val="E76618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kumimoji="0" lang="ru-RU" altLang="ru-RU" sz="3600" b="0" i="0" u="none" strike="noStrike" kern="1200" cap="none" spc="0" normalizeH="0" baseline="0" noProof="0" dirty="0">
              <a:ln>
                <a:noFill/>
              </a:ln>
              <a:solidFill>
                <a:srgbClr val="E766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27C0A9B-5460-0806-8947-EB50F4ECA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7" t="14300" r="9534" b="29116"/>
          <a:stretch>
            <a:fillRect/>
          </a:stretch>
        </p:blipFill>
        <p:spPr bwMode="auto">
          <a:xfrm>
            <a:off x="9000601" y="4675938"/>
            <a:ext cx="2365189" cy="2279702"/>
          </a:xfrm>
          <a:prstGeom prst="rect">
            <a:avLst/>
          </a:prstGeom>
          <a:ln>
            <a:noFill/>
          </a:ln>
          <a:effectLst>
            <a:glow rad="127000">
              <a:schemeClr val="tx1">
                <a:alpha val="0"/>
              </a:schemeClr>
            </a:glow>
            <a:outerShdw blurRad="50800" dist="38100" algn="l" rotWithShape="0">
              <a:prstClr val="black">
                <a:alpha val="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72B827EB-1FFA-F2A7-F9BA-BBE015062BB7}"/>
                  </a:ext>
                </a:extLst>
              </p14:cNvPr>
              <p14:cNvContentPartPr/>
              <p14:nvPr/>
            </p14:nvContentPartPr>
            <p14:xfrm>
              <a:off x="13015164" y="4425924"/>
              <a:ext cx="360" cy="360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72B827EB-1FFA-F2A7-F9BA-BBE015062BB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006524" y="441692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1969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B1771B-99F9-B23D-5A2E-D0A8FF1A9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822B8A-971F-9B8B-C96D-712621C57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A3521B-CF88-43E9-7763-5878DCE53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318" y="3544701"/>
            <a:ext cx="9144000" cy="165576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E597B71-E3D5-017F-A154-571755FA0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E4486C46-6BD3-24A9-33B0-4E3BD4311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34" y="-299084"/>
            <a:ext cx="10398867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38E29D-1704-7AF0-4C28-EE33914AC597}"/>
              </a:ext>
            </a:extLst>
          </p:cNvPr>
          <p:cNvSpPr txBox="1"/>
          <p:nvPr/>
        </p:nvSpPr>
        <p:spPr>
          <a:xfrm>
            <a:off x="2567396" y="4662074"/>
            <a:ext cx="656758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329940" algn="ctr"/>
                <a:tab pos="5514975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1FCC1-ADDB-FBEA-D723-670F6939105D}"/>
              </a:ext>
            </a:extLst>
          </p:cNvPr>
          <p:cNvSpPr txBox="1"/>
          <p:nvPr/>
        </p:nvSpPr>
        <p:spPr>
          <a:xfrm>
            <a:off x="-395590" y="0"/>
            <a:ext cx="11274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kumimoji="0" lang="ru-RU" altLang="ru-RU" sz="3600" b="0" i="0" u="none" strike="noStrike" kern="1200" cap="none" spc="0" normalizeH="0" baseline="0" noProof="0" dirty="0">
              <a:ln>
                <a:noFill/>
              </a:ln>
              <a:solidFill>
                <a:srgbClr val="E766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F6A6B6-FFF0-DC47-4E2F-179CC70F8FBC}"/>
              </a:ext>
            </a:extLst>
          </p:cNvPr>
          <p:cNvSpPr txBox="1"/>
          <p:nvPr/>
        </p:nvSpPr>
        <p:spPr>
          <a:xfrm>
            <a:off x="116732" y="-299084"/>
            <a:ext cx="11886081" cy="153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tabLst>
                <a:tab pos="18034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tabLst>
                <a:tab pos="449580" algn="l"/>
                <a:tab pos="2969895" algn="ctr"/>
                <a:tab pos="5940425" algn="r"/>
              </a:tabLst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«Диалог со СВОими»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  <a:tabLst>
                <a:tab pos="449580" algn="l"/>
                <a:tab pos="2969895" algn="ctr"/>
                <a:tab pos="5940425" algn="r"/>
              </a:tabLst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D0D6E5-9957-B72A-755B-B682C5980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2" y="822997"/>
            <a:ext cx="6425862" cy="481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34A88B-BEF2-D4FC-A7D0-4F6A83470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47" y="1538819"/>
            <a:ext cx="6262721" cy="469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56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8A92E7-D68D-830E-7C58-929B36F95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6D11CB-F9AC-2598-D312-651AF19AB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7395"/>
            <a:ext cx="12305489" cy="7763553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1CB380-53D8-EBC9-33BE-D621DA7B1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318" y="3544701"/>
            <a:ext cx="9144000" cy="165576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434431C-49FD-FD49-B136-E9209C9A3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33A037D-48F8-D062-3A8F-E2A16851F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34" y="-299084"/>
            <a:ext cx="10398867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495615-E5DF-86D0-6287-812A0BC5D919}"/>
              </a:ext>
            </a:extLst>
          </p:cNvPr>
          <p:cNvSpPr txBox="1"/>
          <p:nvPr/>
        </p:nvSpPr>
        <p:spPr>
          <a:xfrm>
            <a:off x="2567396" y="4662074"/>
            <a:ext cx="656758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329940" algn="ctr"/>
                <a:tab pos="5514975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53E44-8394-B5B9-6BF1-06DB0DB01C01}"/>
              </a:ext>
            </a:extLst>
          </p:cNvPr>
          <p:cNvSpPr txBox="1"/>
          <p:nvPr/>
        </p:nvSpPr>
        <p:spPr>
          <a:xfrm>
            <a:off x="-395590" y="0"/>
            <a:ext cx="11274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kumimoji="0" lang="ru-RU" altLang="ru-RU" sz="3600" b="0" i="0" u="none" strike="noStrike" kern="1200" cap="none" spc="0" normalizeH="0" baseline="0" noProof="0" dirty="0">
              <a:ln>
                <a:noFill/>
              </a:ln>
              <a:solidFill>
                <a:srgbClr val="E766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100451-22B9-BA65-4C00-17D05F0D9586}"/>
              </a:ext>
            </a:extLst>
          </p:cNvPr>
          <p:cNvSpPr txBox="1"/>
          <p:nvPr/>
        </p:nvSpPr>
        <p:spPr>
          <a:xfrm>
            <a:off x="408562" y="0"/>
            <a:ext cx="10970900" cy="1085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tabLst>
                <a:tab pos="449580" algn="l"/>
                <a:tab pos="2969895" algn="ctr"/>
                <a:tab pos="5940425" algn="r"/>
              </a:tabLst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«Добровольчество со СВОими»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  <a:tabLst>
                <a:tab pos="449580" algn="l"/>
                <a:tab pos="2969895" algn="ctr"/>
                <a:tab pos="5940425" algn="r"/>
              </a:tabLst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093006-E99A-ABD7-B6E0-CF67F1661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62" y="739510"/>
            <a:ext cx="4931643" cy="62166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527E14-820F-C3BE-79E5-0161CB546D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75" y="1358453"/>
            <a:ext cx="6486195" cy="4863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52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816083-5CA1-4635-B4D0-7557D29C1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2BC9DE1-DB0D-8A4F-66A8-4C426897A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AC5D96-B3DF-DBE9-B6A7-A24814E25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318" y="3544701"/>
            <a:ext cx="9144000" cy="165576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FA9EA42-2DCE-431E-26EF-F96004E24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E9EBDDC-26BC-A5D3-57C5-548AA6B4C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34" y="-299084"/>
            <a:ext cx="10398867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B610EA-6510-67B7-3D54-24E0AFC516B5}"/>
              </a:ext>
            </a:extLst>
          </p:cNvPr>
          <p:cNvSpPr txBox="1"/>
          <p:nvPr/>
        </p:nvSpPr>
        <p:spPr>
          <a:xfrm>
            <a:off x="2567396" y="4662074"/>
            <a:ext cx="656758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329940" algn="ctr"/>
                <a:tab pos="5514975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28B62-F667-6846-960A-3168DBC469DF}"/>
              </a:ext>
            </a:extLst>
          </p:cNvPr>
          <p:cNvSpPr txBox="1"/>
          <p:nvPr/>
        </p:nvSpPr>
        <p:spPr>
          <a:xfrm>
            <a:off x="-395590" y="0"/>
            <a:ext cx="11274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kumimoji="0" lang="ru-RU" altLang="ru-RU" sz="3600" b="0" i="0" u="none" strike="noStrike" kern="1200" cap="none" spc="0" normalizeH="0" baseline="0" noProof="0" dirty="0">
              <a:ln>
                <a:noFill/>
              </a:ln>
              <a:solidFill>
                <a:srgbClr val="E766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9C0FF4-7FA5-5B31-8A78-CBBE361B1631}"/>
              </a:ext>
            </a:extLst>
          </p:cNvPr>
          <p:cNvSpPr txBox="1"/>
          <p:nvPr/>
        </p:nvSpPr>
        <p:spPr>
          <a:xfrm>
            <a:off x="346951" y="-299084"/>
            <a:ext cx="11169479" cy="1538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tabLst>
                <a:tab pos="18034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tabLst>
                <a:tab pos="449580" algn="l"/>
                <a:tab pos="2969895" algn="ctr"/>
                <a:tab pos="5940425" algn="r"/>
              </a:tabLst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«Творчество со СВОими»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  <a:tabLst>
                <a:tab pos="449580" algn="l"/>
                <a:tab pos="2969895" algn="ctr"/>
                <a:tab pos="5940425" algn="r"/>
              </a:tabLst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5564E9-003A-17BB-0B0C-DE32B09D7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0" y="738450"/>
            <a:ext cx="6495340" cy="48717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2" descr="Picture background">
            <a:extLst>
              <a:ext uri="{FF2B5EF4-FFF2-40B4-BE49-F238E27FC236}">
                <a16:creationId xmlns:a16="http://schemas.microsoft.com/office/drawing/2014/main" id="{63DE821A-D4CC-5215-E72F-7421D99A5F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AAB965-05C4-C789-70A6-B9DDE1AAE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/>
          <a:stretch>
            <a:fillRect/>
          </a:stretch>
        </p:blipFill>
        <p:spPr>
          <a:xfrm>
            <a:off x="5240875" y="2128195"/>
            <a:ext cx="6951125" cy="432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14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902D67-607F-46EF-538E-3D970C6E9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A85A97-6F17-2AB1-7D7B-120709259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B3BA826-C172-7434-5D45-843CA8547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318" y="3544701"/>
            <a:ext cx="9144000" cy="165576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025EEE6-A6C7-0C03-47A9-067A79DAF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1370683-A036-CD52-4123-D83D84CAB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34" y="-299084"/>
            <a:ext cx="10398867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51203B-53D3-6B36-8F87-929FE1D743F1}"/>
              </a:ext>
            </a:extLst>
          </p:cNvPr>
          <p:cNvSpPr txBox="1"/>
          <p:nvPr/>
        </p:nvSpPr>
        <p:spPr>
          <a:xfrm>
            <a:off x="2567396" y="4662074"/>
            <a:ext cx="656758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329940" algn="ctr"/>
                <a:tab pos="5514975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5EFF43-2DC6-0E2F-886D-48B45AC363E5}"/>
              </a:ext>
            </a:extLst>
          </p:cNvPr>
          <p:cNvSpPr txBox="1"/>
          <p:nvPr/>
        </p:nvSpPr>
        <p:spPr>
          <a:xfrm>
            <a:off x="-395590" y="0"/>
            <a:ext cx="11274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kumimoji="0" lang="ru-RU" altLang="ru-RU" sz="3600" b="0" i="0" u="none" strike="noStrike" kern="1200" cap="none" spc="0" normalizeH="0" baseline="0" noProof="0" dirty="0">
              <a:ln>
                <a:noFill/>
              </a:ln>
              <a:solidFill>
                <a:srgbClr val="E766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7686A-9337-C8BA-82BA-1221558D72C1}"/>
              </a:ext>
            </a:extLst>
          </p:cNvPr>
          <p:cNvSpPr txBox="1"/>
          <p:nvPr/>
        </p:nvSpPr>
        <p:spPr>
          <a:xfrm>
            <a:off x="833334" y="104786"/>
            <a:ext cx="11169479" cy="838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tabLst>
                <a:tab pos="18034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  <a:tabLst>
                <a:tab pos="449580" algn="l"/>
                <a:tab pos="2969895" algn="ctr"/>
                <a:tab pos="5940425" algn="r"/>
              </a:tabLst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0BA605-B759-AFC2-CBF5-52C2AD9C4BE4}"/>
              </a:ext>
            </a:extLst>
          </p:cNvPr>
          <p:cNvSpPr txBox="1"/>
          <p:nvPr/>
        </p:nvSpPr>
        <p:spPr>
          <a:xfrm>
            <a:off x="403697" y="318109"/>
            <a:ext cx="11274356" cy="5958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ПРОГНОЗИРУЕМЫЕ РЕЗУЛЬТАТЫ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Выстраивание системы взаимодействия в области патриотического воспитания подрастающего поколения на личном примере истинного патриотизма, подвигов, достижений - героев нашего времени - участников специальной военной операции.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ru-RU" sz="2800" dirty="0">
                <a:solidFill>
                  <a:srgbClr val="0506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Освоение участниками и ветеранами СВО новых социальных ролей в рамках развития института наставничества.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социокультурной реабилитации участников СВО и их семей.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2800" dirty="0">
                <a:solidFill>
                  <a:srgbClr val="2E2F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Распространение опыта среди подростково-молодежных клубов Вязниковского района, организаций, работающих с молодежью региона.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5822E6-F46F-F0B1-118A-358B180D1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AB2E2C-9749-11FB-334A-1B3ECC70C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2B5FDD-B7BD-014E-28E4-CB8CC7687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318" y="3544701"/>
            <a:ext cx="9144000" cy="165576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4CB6993-70CA-0B4D-20D1-C76756030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F1DF267-1499-8297-AD46-E51298B66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34" y="-299084"/>
            <a:ext cx="10398867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A672A-EC92-DA7B-8A9C-12E40F3BE71A}"/>
              </a:ext>
            </a:extLst>
          </p:cNvPr>
          <p:cNvSpPr txBox="1"/>
          <p:nvPr/>
        </p:nvSpPr>
        <p:spPr>
          <a:xfrm>
            <a:off x="2567396" y="4662074"/>
            <a:ext cx="656758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329940" algn="ctr"/>
                <a:tab pos="5514975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4F2046-1AE9-7812-1FBC-83B57358E6A3}"/>
              </a:ext>
            </a:extLst>
          </p:cNvPr>
          <p:cNvSpPr txBox="1"/>
          <p:nvPr/>
        </p:nvSpPr>
        <p:spPr>
          <a:xfrm>
            <a:off x="-395590" y="0"/>
            <a:ext cx="11274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kumimoji="0" lang="ru-RU" altLang="ru-RU" sz="3600" b="0" i="0" u="none" strike="noStrike" kern="1200" cap="none" spc="0" normalizeH="0" baseline="0" noProof="0" dirty="0">
              <a:ln>
                <a:noFill/>
              </a:ln>
              <a:solidFill>
                <a:srgbClr val="E766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F317F-1617-080C-2C63-C16288D72300}"/>
              </a:ext>
            </a:extLst>
          </p:cNvPr>
          <p:cNvSpPr txBox="1"/>
          <p:nvPr/>
        </p:nvSpPr>
        <p:spPr>
          <a:xfrm>
            <a:off x="833334" y="104786"/>
            <a:ext cx="11169479" cy="838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tabLst>
                <a:tab pos="18034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  <a:tabLst>
                <a:tab pos="449580" algn="l"/>
                <a:tab pos="2969895" algn="ctr"/>
                <a:tab pos="5940425" algn="r"/>
              </a:tabLst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59C2B6-A6EC-3201-962C-3F2591C2A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43" y="0"/>
            <a:ext cx="11573114" cy="812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73ECA1-1FB1-3BA9-69CA-B587F78C4FAD}"/>
              </a:ext>
            </a:extLst>
          </p:cNvPr>
          <p:cNvSpPr txBox="1"/>
          <p:nvPr/>
        </p:nvSpPr>
        <p:spPr>
          <a:xfrm>
            <a:off x="3317133" y="457200"/>
            <a:ext cx="611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4115470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C7107F-5996-6545-C9E5-CEB1C6FC3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0D5A8A-2FD9-F23D-7B6A-7EC919B9F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797CDD-BCE0-E5F4-F322-87CB1BFA6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318" y="3544701"/>
            <a:ext cx="9144000" cy="165576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4DA9256-543F-8492-7C02-A6DFA8C68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555300A2-2E73-9651-A819-704C6007A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34" y="-299084"/>
            <a:ext cx="10398867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CF4664-02D7-D520-CE0B-8E3D56405541}"/>
              </a:ext>
            </a:extLst>
          </p:cNvPr>
          <p:cNvSpPr txBox="1"/>
          <p:nvPr/>
        </p:nvSpPr>
        <p:spPr>
          <a:xfrm>
            <a:off x="2567396" y="4662074"/>
            <a:ext cx="656758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329940" algn="ctr"/>
                <a:tab pos="5514975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8E0A26-C381-0B7E-12FB-BDBE180434B0}"/>
              </a:ext>
            </a:extLst>
          </p:cNvPr>
          <p:cNvSpPr txBox="1"/>
          <p:nvPr/>
        </p:nvSpPr>
        <p:spPr>
          <a:xfrm>
            <a:off x="-395590" y="0"/>
            <a:ext cx="11274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kumimoji="0" lang="ru-RU" altLang="ru-RU" sz="3600" b="0" i="0" u="none" strike="noStrike" kern="1200" cap="none" spc="0" normalizeH="0" baseline="0" noProof="0" dirty="0">
              <a:ln>
                <a:noFill/>
              </a:ln>
              <a:solidFill>
                <a:srgbClr val="E766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20EEF1-DF80-D0A5-201B-243E2B067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4520"/>
          <a:stretch>
            <a:fillRect/>
          </a:stretch>
        </p:blipFill>
        <p:spPr>
          <a:xfrm>
            <a:off x="91020" y="596026"/>
            <a:ext cx="6269831" cy="47777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36B56D-7CBA-9BDC-D746-B0EA23300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16" y="1969770"/>
            <a:ext cx="5719864" cy="428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8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15B422-0725-FDCB-52BD-7CE6FAF89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ACC5160-0E83-846A-65BD-FFC421421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DDCF68-19AD-746F-D66C-9C7840364C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318" y="3544701"/>
            <a:ext cx="9144000" cy="165576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A53FA6A-C311-5295-8380-9C0CB2A39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5179FC03-5CBA-437F-8610-483F0B701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34" y="-299084"/>
            <a:ext cx="10398867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32AD4B-374C-A8E9-26AA-D93468F28CEF}"/>
              </a:ext>
            </a:extLst>
          </p:cNvPr>
          <p:cNvSpPr txBox="1"/>
          <p:nvPr/>
        </p:nvSpPr>
        <p:spPr>
          <a:xfrm>
            <a:off x="2567396" y="4662074"/>
            <a:ext cx="656758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329940" algn="ctr"/>
                <a:tab pos="5514975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B4E79E-5F73-126B-1FBC-A31ADD1E0875}"/>
              </a:ext>
            </a:extLst>
          </p:cNvPr>
          <p:cNvSpPr txBox="1"/>
          <p:nvPr/>
        </p:nvSpPr>
        <p:spPr>
          <a:xfrm>
            <a:off x="-395590" y="0"/>
            <a:ext cx="11274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kumimoji="0" lang="ru-RU" altLang="ru-RU" sz="3600" b="0" i="0" u="none" strike="noStrike" kern="1200" cap="none" spc="0" normalizeH="0" baseline="0" noProof="0" dirty="0">
              <a:ln>
                <a:noFill/>
              </a:ln>
              <a:solidFill>
                <a:srgbClr val="E766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B334EA-E61C-1BF2-A47E-C2DBED5EE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830305"/>
            <a:ext cx="5943598" cy="44576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9A783C-1691-35F8-3642-CC501B4AE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200" y="1768355"/>
            <a:ext cx="5881600" cy="458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1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B9CC9-95AE-A27D-3C2B-7F4350212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3FC437-3FAF-AFA2-3A6F-172F46A39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BF77B6-FA2E-48B0-E08B-5FF231AD9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318" y="3544701"/>
            <a:ext cx="9144000" cy="165576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C54CCFC-9298-B76C-99EB-7998F3D9C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BADC61D-D9EF-C865-88D2-FE229AF33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34" y="-299084"/>
            <a:ext cx="10398867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DB23BC-9D60-E79C-229D-6E4EEE93FE32}"/>
              </a:ext>
            </a:extLst>
          </p:cNvPr>
          <p:cNvSpPr txBox="1"/>
          <p:nvPr/>
        </p:nvSpPr>
        <p:spPr>
          <a:xfrm>
            <a:off x="2567396" y="4662074"/>
            <a:ext cx="656758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329940" algn="ctr"/>
                <a:tab pos="5514975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EA1F35-3A7B-8BF0-F66C-D26561991AD3}"/>
              </a:ext>
            </a:extLst>
          </p:cNvPr>
          <p:cNvSpPr txBox="1"/>
          <p:nvPr/>
        </p:nvSpPr>
        <p:spPr>
          <a:xfrm>
            <a:off x="-395590" y="0"/>
            <a:ext cx="11274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kumimoji="0" lang="ru-RU" altLang="ru-RU" sz="3600" b="0" i="0" u="none" strike="noStrike" kern="1200" cap="none" spc="0" normalizeH="0" baseline="0" noProof="0" dirty="0">
              <a:ln>
                <a:noFill/>
              </a:ln>
              <a:solidFill>
                <a:srgbClr val="E766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7FEF52-39EE-3CC0-6ADC-7850E45B5852}"/>
              </a:ext>
            </a:extLst>
          </p:cNvPr>
          <p:cNvSpPr txBox="1"/>
          <p:nvPr/>
        </p:nvSpPr>
        <p:spPr>
          <a:xfrm>
            <a:off x="184826" y="243190"/>
            <a:ext cx="11527275" cy="6675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590" indent="-2159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единой площадки для социокультурной реабилитации участников специальной военной операции, основанной на принципах наставничества и преемственности поколений.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590" indent="-2159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ЗАДАЧИ ПРОЕКТА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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Выстраивание эффективной системы взаимодействия с учреждениями, организациями, общественными и добровольческими объединениями, участвующими в реализации проекта.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rgbClr val="2E2F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совместных мероприятий и проектов на территории Вязниковского района.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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института наставничества среди участников специальной военной операции, как универсальной технологии, направленной на развитие личности, мастерства, формирования духовно-нравственных и гражданско-патриотических качеств нашей молодежи.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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Содействие в социальной адаптации и интеграции в социум участников СВО и членов их семей.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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инклюзивного подхода в работе площадки.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"/>
            </a:pPr>
            <a:r>
              <a:rPr lang="ru-RU" sz="2000" dirty="0">
                <a:solidFill>
                  <a:srgbClr val="2E2F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Популяризация исторической правды событий СВО среди молодежи, у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крепление связи поколений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"/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Патриотическое воспитание подростков и молодежи формирование у них глубокого понимания ценностей стойкости, верности и отваги.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68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838079-6604-5435-334E-68521EE2C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BEA024-9D57-7B0C-2F80-A1F69233C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4885FF-23BD-FBDE-6448-CF5D66B94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318" y="3544701"/>
            <a:ext cx="9144000" cy="165576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4793B73-8879-A56B-51FB-F7F7F0876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12D1C0D-830F-F142-5EC9-97EEB4A7E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34" y="-299084"/>
            <a:ext cx="10398867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CDFBED-75DA-145A-360D-948888567A19}"/>
              </a:ext>
            </a:extLst>
          </p:cNvPr>
          <p:cNvSpPr txBox="1"/>
          <p:nvPr/>
        </p:nvSpPr>
        <p:spPr>
          <a:xfrm>
            <a:off x="2567396" y="4662074"/>
            <a:ext cx="656758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329940" algn="ctr"/>
                <a:tab pos="5514975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BB6924-E681-635F-0A6E-19391FAA63EF}"/>
              </a:ext>
            </a:extLst>
          </p:cNvPr>
          <p:cNvSpPr txBox="1"/>
          <p:nvPr/>
        </p:nvSpPr>
        <p:spPr>
          <a:xfrm>
            <a:off x="-395590" y="0"/>
            <a:ext cx="11274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kumimoji="0" lang="ru-RU" altLang="ru-RU" sz="3600" b="0" i="0" u="none" strike="noStrike" kern="1200" cap="none" spc="0" normalizeH="0" baseline="0" noProof="0" dirty="0">
              <a:ln>
                <a:noFill/>
              </a:ln>
              <a:solidFill>
                <a:srgbClr val="E766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DCD46-6608-8E28-78A0-511E071B96F7}"/>
              </a:ext>
            </a:extLst>
          </p:cNvPr>
          <p:cNvSpPr txBox="1"/>
          <p:nvPr/>
        </p:nvSpPr>
        <p:spPr>
          <a:xfrm>
            <a:off x="210207" y="189186"/>
            <a:ext cx="11813180" cy="7507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 И СРОКИ РЕАЛИЗАЦИИ ПРОЕКТА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проекта: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ноябрь 2025 год - декабрь 2026 год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этап – Подготовительный   /ноябрь 2025 - февраль 2026 год/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70C0"/>
              </a:buClr>
              <a:buFont typeface="Wingdings" panose="05000000000000000000" pitchFamily="2" charset="2"/>
              <a:buChar char=""/>
              <a:tabLst>
                <a:tab pos="18034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Выстраивание системы взаимодействия с организациями и учреждениями, спонсорами с целью информирования о проекте и привлечения финансирования для реализации проекта.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70C0"/>
              </a:buClr>
              <a:buFont typeface="Wingdings" panose="05000000000000000000" pitchFamily="2" charset="2"/>
              <a:buChar char=""/>
              <a:tabLst>
                <a:tab pos="180340" algn="l"/>
              </a:tabLst>
            </a:pP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Создание Координационного совета (рабочей группы) из числа партнеров проекта, средств массовой информации по вопросам реализации проекта. 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70C0"/>
              </a:buClr>
              <a:buFont typeface="Wingdings" panose="05000000000000000000" pitchFamily="2" charset="2"/>
              <a:buChar char=""/>
              <a:tabLst>
                <a:tab pos="180340" algn="l"/>
              </a:tabLst>
            </a:pP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Проведение мониторинга среди участников специальной военной операции и их семей с целью выявления интересов, запросов для организации работы в рамках проекта. </a:t>
            </a: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70C0"/>
              </a:buClr>
              <a:buFont typeface="Wingdings" panose="05000000000000000000" pitchFamily="2" charset="2"/>
              <a:buChar char=""/>
              <a:tabLst>
                <a:tab pos="180340" algn="l"/>
              </a:tabLst>
            </a:pP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Организация и проведение заседаний Координационного совета (рабочей группы) определение плана работы площадки и наставников.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70C0"/>
              </a:buClr>
              <a:buFont typeface="Wingdings" panose="05000000000000000000" pitchFamily="2" charset="2"/>
              <a:buChar char=""/>
              <a:tabLst>
                <a:tab pos="180340" algn="l"/>
              </a:tabLst>
            </a:pP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Информационное освещение в СМИ и в </a:t>
            </a:r>
            <a:r>
              <a:rPr lang="ru-RU" sz="23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социальных сетях</a:t>
            </a: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о мероприятиях по проекту.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tabLst>
                <a:tab pos="180340" algn="l"/>
              </a:tabLst>
            </a:pP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987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65FFD2-C186-5C5E-B1CA-AF03A6503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AB30CAA-CE71-F75C-0100-A0F18FC54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5C7CFF-3D1C-6C91-1467-0AD677DF5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318" y="3544701"/>
            <a:ext cx="9144000" cy="165576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A1E9965-4FA8-C874-58B9-BA848255C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FC6CF20-4651-49C6-A577-5E5724719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34" y="-299084"/>
            <a:ext cx="10398867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DBCDBF-AE42-84E5-B449-059B65A2B249}"/>
              </a:ext>
            </a:extLst>
          </p:cNvPr>
          <p:cNvSpPr txBox="1"/>
          <p:nvPr/>
        </p:nvSpPr>
        <p:spPr>
          <a:xfrm>
            <a:off x="2567396" y="4662074"/>
            <a:ext cx="656758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329940" algn="ctr"/>
                <a:tab pos="5514975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EFBCCC-FC0B-2D83-813B-F25067B76B66}"/>
              </a:ext>
            </a:extLst>
          </p:cNvPr>
          <p:cNvSpPr txBox="1"/>
          <p:nvPr/>
        </p:nvSpPr>
        <p:spPr>
          <a:xfrm>
            <a:off x="-395590" y="0"/>
            <a:ext cx="11274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kumimoji="0" lang="ru-RU" altLang="ru-RU" sz="3600" b="0" i="0" u="none" strike="noStrike" kern="1200" cap="none" spc="0" normalizeH="0" baseline="0" noProof="0" dirty="0">
              <a:ln>
                <a:noFill/>
              </a:ln>
              <a:solidFill>
                <a:srgbClr val="E766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95F025-C976-8874-A2FB-106BF522FAB3}"/>
              </a:ext>
            </a:extLst>
          </p:cNvPr>
          <p:cNvSpPr txBox="1"/>
          <p:nvPr/>
        </p:nvSpPr>
        <p:spPr>
          <a:xfrm>
            <a:off x="833334" y="104786"/>
            <a:ext cx="11169479" cy="7239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tabLst>
                <a:tab pos="18034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</a:t>
            </a:r>
            <a:r>
              <a:rPr lang="ru-RU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этап - Реализация проекта /март  2026 год – ноябрь 2026год/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70C0"/>
              </a:buClr>
              <a:buFont typeface="Wingdings" panose="05000000000000000000" pitchFamily="2" charset="2"/>
              <a:buChar char=""/>
              <a:tabLst>
                <a:tab pos="180340" algn="l"/>
              </a:tabLst>
            </a:pPr>
            <a:r>
              <a:rPr lang="ru-RU" sz="23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Организация и проведение заседаний Координационного совета (рабочей группы) по вопросам реализации проекта. 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70C0"/>
              </a:buClr>
              <a:buFont typeface="Wingdings" panose="05000000000000000000" pitchFamily="2" charset="2"/>
              <a:buChar char=""/>
              <a:tabLst>
                <a:tab pos="180340" algn="l"/>
              </a:tabLst>
            </a:pPr>
            <a:r>
              <a:rPr lang="ru-RU" sz="23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Приобретение спортивного инвентаря и аудиоаппаратуры - материально-технической составляющей проекта. 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70C0"/>
              </a:buClr>
              <a:buFont typeface="Wingdings" panose="05000000000000000000" pitchFamily="2" charset="2"/>
              <a:buChar char=""/>
              <a:tabLst>
                <a:tab pos="180340" algn="l"/>
              </a:tabLst>
            </a:pPr>
            <a:r>
              <a:rPr lang="ru-RU" sz="23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Организация и проведение мероприятий в рамках проекта в соответствии с разработанным планом.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70C0"/>
              </a:buClr>
              <a:buFont typeface="Wingdings" panose="05000000000000000000" pitchFamily="2" charset="2"/>
              <a:buChar char=""/>
              <a:tabLst>
                <a:tab pos="180340" algn="l"/>
              </a:tabLst>
            </a:pPr>
            <a:r>
              <a:rPr lang="ru-RU" sz="23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Медиа-сопровождение мероприятий реализации проекта.   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tabLst>
                <a:tab pos="180340" algn="l"/>
              </a:tabLst>
            </a:pPr>
            <a:r>
              <a:rPr lang="ru-RU" sz="23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III </a:t>
            </a:r>
            <a:r>
              <a:rPr lang="ru-RU" sz="23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этап - Итоговый /декабрь 2026 год/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ru-RU" sz="23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Организация проведение итогового мероприятия.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Информационное освещение в средствах массовой информации, </a:t>
            </a:r>
            <a:r>
              <a:rPr lang="ru-RU" sz="23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социальных сетях.</a:t>
            </a:r>
            <a:endParaRPr lang="ru-RU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  <a:tabLst>
                <a:tab pos="449580" algn="l"/>
                <a:tab pos="2969895" algn="ctr"/>
                <a:tab pos="5940425" algn="r"/>
              </a:tabLst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425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C7D146-759C-C461-F14C-D83C6E60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7F151A-D97E-6138-9C7C-199532FFF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8127C6-F537-8C14-4E67-8E8059B27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318" y="3544701"/>
            <a:ext cx="9144000" cy="165576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24BB488-B052-90D6-4584-93A706715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10414D8-E29F-AB10-C9B7-FDD0B72F3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34" y="-299084"/>
            <a:ext cx="10398867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E285C3-E446-2407-BEEC-40F422242FC2}"/>
              </a:ext>
            </a:extLst>
          </p:cNvPr>
          <p:cNvSpPr txBox="1"/>
          <p:nvPr/>
        </p:nvSpPr>
        <p:spPr>
          <a:xfrm>
            <a:off x="2567396" y="4662074"/>
            <a:ext cx="656758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329940" algn="ctr"/>
                <a:tab pos="5514975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F80FBA-A763-F5C4-DA3A-9775745CE5DA}"/>
              </a:ext>
            </a:extLst>
          </p:cNvPr>
          <p:cNvSpPr txBox="1"/>
          <p:nvPr/>
        </p:nvSpPr>
        <p:spPr>
          <a:xfrm>
            <a:off x="-395590" y="0"/>
            <a:ext cx="11274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kumimoji="0" lang="ru-RU" altLang="ru-RU" sz="3600" b="0" i="0" u="none" strike="noStrike" kern="1200" cap="none" spc="0" normalizeH="0" baseline="0" noProof="0" dirty="0">
              <a:ln>
                <a:noFill/>
              </a:ln>
              <a:solidFill>
                <a:srgbClr val="E766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FB8465-0BFC-C574-E476-CA754BAAC74B}"/>
              </a:ext>
            </a:extLst>
          </p:cNvPr>
          <p:cNvSpPr txBox="1"/>
          <p:nvPr/>
        </p:nvSpPr>
        <p:spPr>
          <a:xfrm>
            <a:off x="833334" y="104786"/>
            <a:ext cx="11169479" cy="838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tabLst>
                <a:tab pos="18034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  <a:tabLst>
                <a:tab pos="449580" algn="l"/>
                <a:tab pos="2969895" algn="ctr"/>
                <a:tab pos="5940425" algn="r"/>
              </a:tabLst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AFCECA-334B-5DD2-C551-8A6E284A01C8}"/>
              </a:ext>
            </a:extLst>
          </p:cNvPr>
          <p:cNvSpPr txBox="1"/>
          <p:nvPr/>
        </p:nvSpPr>
        <p:spPr>
          <a:xfrm>
            <a:off x="2383277" y="176452"/>
            <a:ext cx="7246400" cy="1269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None/>
            </a:pPr>
            <a:endParaRPr lang="ru-RU" sz="900" b="1" dirty="0">
              <a:solidFill>
                <a:srgbClr val="948A5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 ПЛОЩАДКИ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АКТИВНОСТИ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buNone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«Курс молодого бойца со СВОими»</a:t>
            </a:r>
            <a:endParaRPr lang="ru-RU" sz="28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B4B5F6-4B50-F698-6FF6-B098771F6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97" y="1502363"/>
            <a:ext cx="6028082" cy="4519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37FDAD-6180-DE75-4B3B-D22EDBCAC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90" y="2078353"/>
            <a:ext cx="6233923" cy="4674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590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36D285-5A8E-FAD4-679C-EE6E290E3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E68BB1-6A15-118D-4C0D-B3F389F1D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BD58-37C7-B6BF-8A89-186DFCAE0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318" y="3544701"/>
            <a:ext cx="9144000" cy="165576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37F6128-4A10-C8AC-17D1-5F15AF7FB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6A77C08-6079-B98A-68D9-8FAA1F5BB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34" y="-299084"/>
            <a:ext cx="10398867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98EE7A-787F-DD71-CB46-47463E7D6B52}"/>
              </a:ext>
            </a:extLst>
          </p:cNvPr>
          <p:cNvSpPr txBox="1"/>
          <p:nvPr/>
        </p:nvSpPr>
        <p:spPr>
          <a:xfrm>
            <a:off x="2567396" y="4662074"/>
            <a:ext cx="656758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329940" algn="ctr"/>
                <a:tab pos="5514975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2A97D4-B2EB-08B1-8635-AB16AB769710}"/>
              </a:ext>
            </a:extLst>
          </p:cNvPr>
          <p:cNvSpPr txBox="1"/>
          <p:nvPr/>
        </p:nvSpPr>
        <p:spPr>
          <a:xfrm>
            <a:off x="-395590" y="0"/>
            <a:ext cx="11274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kumimoji="0" lang="ru-RU" altLang="ru-RU" sz="3600" b="0" i="0" u="none" strike="noStrike" kern="1200" cap="none" spc="0" normalizeH="0" baseline="0" noProof="0" dirty="0">
              <a:ln>
                <a:noFill/>
              </a:ln>
              <a:solidFill>
                <a:srgbClr val="E766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801B0B-B15E-E042-4C49-3427FE747BCA}"/>
              </a:ext>
            </a:extLst>
          </p:cNvPr>
          <p:cNvSpPr txBox="1"/>
          <p:nvPr/>
        </p:nvSpPr>
        <p:spPr>
          <a:xfrm>
            <a:off x="833334" y="104786"/>
            <a:ext cx="11169479" cy="838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  <a:tabLst>
                <a:tab pos="180340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  <a:tabLst>
                <a:tab pos="449580" algn="l"/>
                <a:tab pos="2969895" algn="ctr"/>
                <a:tab pos="5940425" algn="r"/>
              </a:tabLst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C8AA79-AA1B-2207-1468-3379497F76AB}"/>
              </a:ext>
            </a:extLst>
          </p:cNvPr>
          <p:cNvSpPr txBox="1"/>
          <p:nvPr/>
        </p:nvSpPr>
        <p:spPr>
          <a:xfrm>
            <a:off x="4134484" y="240618"/>
            <a:ext cx="5544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«Спорт со СВОими»    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28ED1B-CD81-A0E6-3FCF-68EAFFAD8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3" y="958958"/>
            <a:ext cx="6454325" cy="430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6660BF-7986-6218-9085-EB3DA47A9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95" y="2195926"/>
            <a:ext cx="6154018" cy="410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50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277116-E1D2-B5F1-66B0-FF99747B0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B79E1B-3F7A-E22D-29C5-3C2B20078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C77906-4866-1555-BC46-57EDEACD1D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318" y="3544701"/>
            <a:ext cx="9144000" cy="165576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FD859E5-496B-E312-9565-5DA2DBFF0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B010D78-E0F1-2D6F-88B5-A1750D8FC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3234" y="-299084"/>
            <a:ext cx="10398867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345030-B360-4902-D08A-C7E000F53F84}"/>
              </a:ext>
            </a:extLst>
          </p:cNvPr>
          <p:cNvSpPr txBox="1"/>
          <p:nvPr/>
        </p:nvSpPr>
        <p:spPr>
          <a:xfrm>
            <a:off x="2567396" y="4662074"/>
            <a:ext cx="6567584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3329940" algn="ctr"/>
                <a:tab pos="5514975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C2E20-0D24-CEEB-C6EA-B41A1EF55342}"/>
              </a:ext>
            </a:extLst>
          </p:cNvPr>
          <p:cNvSpPr txBox="1"/>
          <p:nvPr/>
        </p:nvSpPr>
        <p:spPr>
          <a:xfrm>
            <a:off x="271766" y="123291"/>
            <a:ext cx="111694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«Споём со СВОими»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98CB3F-74C5-CDA4-9613-328A46578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3" t="13210"/>
          <a:stretch>
            <a:fillRect/>
          </a:stretch>
        </p:blipFill>
        <p:spPr bwMode="auto">
          <a:xfrm>
            <a:off x="176621" y="694422"/>
            <a:ext cx="5978709" cy="47170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2D5DF1-78A3-CCD5-E8A8-6B4C885CDC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506" y="1511914"/>
            <a:ext cx="6158873" cy="4618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160303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873</TotalTime>
  <Words>507</Words>
  <Application>Microsoft Office PowerPoint</Application>
  <PresentationFormat>Широкоэкранный</PresentationFormat>
  <Paragraphs>192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76</cp:revision>
  <dcterms:created xsi:type="dcterms:W3CDTF">2024-11-06T13:35:19Z</dcterms:created>
  <dcterms:modified xsi:type="dcterms:W3CDTF">2026-05-13T14:37:54Z</dcterms:modified>
</cp:coreProperties>
</file>