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15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13" r:id="rId11"/>
    <p:sldId id="312" r:id="rId12"/>
    <p:sldId id="314" r:id="rId13"/>
    <p:sldId id="305" r:id="rId14"/>
    <p:sldId id="258" r:id="rId15"/>
    <p:sldId id="257" r:id="rId16"/>
    <p:sldId id="259" r:id="rId17"/>
    <p:sldId id="316" r:id="rId18"/>
    <p:sldId id="317" r:id="rId19"/>
    <p:sldId id="260" r:id="rId20"/>
    <p:sldId id="325" r:id="rId21"/>
    <p:sldId id="326" r:id="rId22"/>
    <p:sldId id="327" r:id="rId23"/>
    <p:sldId id="328" r:id="rId24"/>
    <p:sldId id="329" r:id="rId25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262"/>
    <a:srgbClr val="F79646"/>
    <a:srgbClr val="FFFFFF"/>
    <a:srgbClr val="BB1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0" autoAdjust="0"/>
    <p:restoredTop sz="93979" autoAdjust="0"/>
  </p:normalViewPr>
  <p:slideViewPr>
    <p:cSldViewPr>
      <p:cViewPr>
        <p:scale>
          <a:sx n="100" d="100"/>
          <a:sy n="100" d="100"/>
        </p:scale>
        <p:origin x="-780" y="-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0B8F7-2BAA-4E4D-AE7F-5968E538E3BA}" type="datetimeFigureOut">
              <a:rPr lang="ru-RU" smtClean="0"/>
              <a:t>03.06.2023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83B-5339-40F4-9415-84D59E645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483B-5339-40F4-9415-84D59E6458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vk.com/public99241325" TargetMode="External"/><Relationship Id="rId4" Type="http://schemas.openxmlformats.org/officeDocument/2006/relationships/hyperlink" Target="https://vk.com/voldk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916" y="1034236"/>
            <a:ext cx="4800600" cy="62311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905000" y="273043"/>
            <a:ext cx="36918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Знакомство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609600" y="1066717"/>
            <a:ext cx="4793720" cy="36118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Наименование организации: Государственное бюджетное учреждение культуры города Севастополя «Дворец культуры рыбаков»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адрес: г. Севастополь, ул. П. Корчагина, 1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 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2B1262"/>
                </a:solidFill>
                <a:latin typeface="Euclid Circular B SemiBold"/>
                <a:cs typeface="Euclid Circular B SemiBold"/>
                <a:hlinkClick r:id="rId4"/>
              </a:rPr>
              <a:t>https://vk.com/voldkr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2B1262"/>
                </a:solidFill>
                <a:latin typeface="Euclid Circular B SemiBold"/>
                <a:cs typeface="Euclid Circular B SemiBold"/>
                <a:hlinkClick r:id="rId5"/>
              </a:rPr>
              <a:t>https://vk.com/public99241325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вашего помещения: 60 кв м – кабинет и более 1000 кв м – помещения Дворца культуры рыбаков, где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может вести свою деятельность.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Директор – Зенина Татьяна Викторовна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Лидер команды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-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Пискайкина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Таисия Владимировна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основного вида деятельности согласно ОКВЭД:	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Деятельность учреждений культуры и искусства (90.04)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 базе Дворца культуры рыбаков также функционирует структурное подразделение – волонтерский центр «Культура добра».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6897" r="12069" b="5172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5562600" y="96644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4734" y="786301"/>
            <a:ext cx="7940828" cy="1652304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666347" y="904014"/>
            <a:ext cx="7682118" cy="14255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1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занимается ваша организация?</a:t>
            </a:r>
            <a:r>
              <a:rPr lang="ru-RU" sz="8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Деятельность Дворца культуры рыбаков направлена на духовное, патриотическое и нравственное воспитание личности. Дворец культуры рыбаков проводит фестивали, конкурсы, мастер-классы, творческие лаборатории по различным жанрам и видам любительского искусства и современного народного творчества; на базе Дворца функционируют 56 творческих коллективов, любительских объединений, клубов по интересам; Дворец систематически проводит массовые культурные мероприятия, народные гуляния и праздники в рамках государственного задания и реализации грантовых проектов. Дворец культуры рыбаков  сегодня – ведущее учреждение культуры не только в Севастополе, но и в Крыму.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8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Волонтерский центр «Культура добра» как структурное подразделение Дворца культуры рыбаков помогает в организации самых важных городских </a:t>
            </a:r>
            <a:r>
              <a:rPr lang="ru-RU" sz="800" b="1" dirty="0" err="1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событияй</a:t>
            </a:r>
            <a:r>
              <a:rPr lang="ru-RU" sz="8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, фестивалей, ухаживает за памятниками и объектами культурного наследия, реализует грантовые проекты .</a:t>
            </a:r>
            <a:endParaRPr lang="ru-RU" sz="50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74" y="3338733"/>
            <a:ext cx="7878080" cy="1495423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/>
          <p:cNvSpPr txBox="1"/>
          <p:nvPr/>
        </p:nvSpPr>
        <p:spPr>
          <a:xfrm>
            <a:off x="688824" y="3399686"/>
            <a:ext cx="7540776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бы занимался ваш </a:t>
            </a:r>
            <a:r>
              <a:rPr lang="ru-RU" sz="1400" b="1" dirty="0" err="1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Развитие добровольчества в сфере культуры;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Обучение социальному проектированию;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Профессиональная ориентация молодежи;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Культурное, духовно-нравственное и гражданско-патриотическое воспитание молодёжи;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Реализация значимых социальных инициатив в сфере культуры и просвещения.</a:t>
            </a:r>
            <a:endParaRPr lang="ru-RU" sz="100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6970" y="2505996"/>
            <a:ext cx="7878080" cy="756543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8"/>
          <p:cNvSpPr txBox="1"/>
          <p:nvPr/>
        </p:nvSpPr>
        <p:spPr>
          <a:xfrm>
            <a:off x="666347" y="2536541"/>
            <a:ext cx="7563253" cy="6183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Зачем вам </a:t>
            </a:r>
            <a:r>
              <a:rPr lang="ru-RU" sz="1400" b="1" dirty="0" err="1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200" b="1" dirty="0" err="1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2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даст возможность развиваться и обучаться, расширит партнерскую базу, позволит реализовать новые проекты, выведет Дворец культуры рыбаков новый качественный уровень, повысит узнаваемость.</a:t>
            </a:r>
            <a:endParaRPr lang="ru-RU" sz="100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173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752600" y="279456"/>
            <a:ext cx="6781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Пакет </a:t>
            </a:r>
            <a:r>
              <a:rPr lang="ru-RU" sz="3000" b="1" u="sng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«Стандарт»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1" y="1853341"/>
            <a:ext cx="4343399" cy="158477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8"/>
          <p:cNvSpPr txBox="1"/>
          <p:nvPr/>
        </p:nvSpPr>
        <p:spPr>
          <a:xfrm>
            <a:off x="627852" y="2015496"/>
            <a:ext cx="4020349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Базовые сервисы:</a:t>
            </a: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Информирование граждан и организаторов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Анкетирование граждан через Платформу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Консультация по работе с Платформой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Помощь в подборе проектов и мероприятий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Консультирование граждан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6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8"/>
          <p:cNvSpPr txBox="1"/>
          <p:nvPr/>
        </p:nvSpPr>
        <p:spPr>
          <a:xfrm>
            <a:off x="648341" y="3790950"/>
            <a:ext cx="17900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«Стандарт» </a:t>
            </a: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6 сервисов, которые вы выбрали.</a:t>
            </a: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874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bject 8"/>
          <p:cNvSpPr txBox="1"/>
          <p:nvPr/>
        </p:nvSpPr>
        <p:spPr>
          <a:xfrm>
            <a:off x="2858141" y="3790950"/>
            <a:ext cx="18662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«Мастер»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- 9 сервисов,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3 из которых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из пакета «Мастер».</a:t>
            </a:r>
            <a:endParaRPr lang="ru-RU" sz="1050" b="1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76801" y="971551"/>
            <a:ext cx="3962400" cy="4038600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8"/>
          <p:cNvSpPr txBox="1"/>
          <p:nvPr/>
        </p:nvSpPr>
        <p:spPr>
          <a:xfrm>
            <a:off x="5029532" y="1143957"/>
            <a:ext cx="3639349" cy="31203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Укажите сервисы и пропишите, кому вы будете их оказывать. 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Формирование и сопровождение волонтерских корпусов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Обучение социальному проектированию, составлению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грантовых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заявок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Реализация программ мотивации граждан, участвующих в волонтерских и социальных проектах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Организация и проведение мероприятий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Развитие </a:t>
            </a:r>
            <a:r>
              <a:rPr lang="en-US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pro bono 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волонтерства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6. Сервисы по развитию добровольчества в сфере культуры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7. Акселерация и сопровождение местных добровольческих, общественных проектов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8. Проведение школы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Добро.Университета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в регионе 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9. Организация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межсекторального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партнерства </a:t>
            </a:r>
          </a:p>
        </p:txBody>
      </p:sp>
    </p:spTree>
    <p:extLst>
      <p:ext uri="{BB962C8B-B14F-4D97-AF65-F5344CB8AC3E}">
        <p14:creationId xmlns:p14="http://schemas.microsoft.com/office/powerpoint/2010/main" val="402588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9" y="215388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5181601" y="170934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Целевая аудитория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705503"/>
              </p:ext>
            </p:extLst>
          </p:nvPr>
        </p:nvGraphicFramePr>
        <p:xfrm>
          <a:off x="249864" y="862572"/>
          <a:ext cx="8894136" cy="44196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19386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520961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4853789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31431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Целевая группа</a:t>
                      </a:r>
                      <a:endParaRPr lang="ru-RU" sz="14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Ее портрет (возраст, образование, увлечения)</a:t>
                      </a:r>
                      <a:endParaRPr lang="ru-RU" sz="14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Инструменты по работе</a:t>
                      </a:r>
                    </a:p>
                    <a:p>
                      <a:pPr algn="ctr"/>
                      <a:r>
                        <a:rPr lang="ru-RU" sz="14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 данной целевой группой</a:t>
                      </a:r>
                      <a:endParaRPr lang="ru-RU" sz="14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956574">
                <a:tc>
                  <a:txBody>
                    <a:bodyPr/>
                    <a:lstStyle/>
                    <a:p>
                      <a:r>
                        <a:rPr lang="ru-RU" sz="1400" dirty="0"/>
                        <a:t>Волонтеры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Люди всех возрастов, в большинстве своём молодёжь, проявляющая интерес к творчеству, культуре и искусству.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Социальные сети как один из самых </a:t>
                      </a:r>
                      <a:r>
                        <a:rPr lang="ru-RU" sz="1400" dirty="0" err="1"/>
                        <a:t>эффекивных</a:t>
                      </a:r>
                      <a:r>
                        <a:rPr lang="ru-RU" sz="1400" dirty="0"/>
                        <a:t> инструментов работы с молодёжью,</a:t>
                      </a:r>
                      <a:r>
                        <a:rPr lang="en-US" sz="1400" dirty="0"/>
                        <a:t> </a:t>
                      </a:r>
                      <a:r>
                        <a:rPr lang="ru-RU" sz="1400" dirty="0"/>
                        <a:t>контент-маркетинг  и видео-маркетинг в рамках ведения социальных сетей, </a:t>
                      </a:r>
                      <a:r>
                        <a:rPr lang="ru-RU" sz="1400" dirty="0" err="1"/>
                        <a:t>инфлюенсеры</a:t>
                      </a:r>
                      <a:r>
                        <a:rPr lang="ru-RU" sz="1400" dirty="0"/>
                        <a:t> из числа амбассадоров и неформальных лидеров севастопольских молодежных и добровольческих сообществ, </a:t>
                      </a:r>
                      <a:r>
                        <a:rPr lang="ru-RU" sz="1400" dirty="0" err="1"/>
                        <a:t>командообразующие</a:t>
                      </a:r>
                      <a:r>
                        <a:rPr lang="ru-RU" sz="1400" dirty="0"/>
                        <a:t> мероприятия.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936569">
                <a:tc>
                  <a:txBody>
                    <a:bodyPr/>
                    <a:lstStyle/>
                    <a:p>
                      <a:r>
                        <a:rPr lang="ru-RU" sz="1400" dirty="0"/>
                        <a:t>Авторы социальных проектов, граждане и 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Специалисты из разных сфер всех возрастов, желающие реализовать проекты, связанные с культурой, искусством, просвещением и добровольчеством, а также с индивидуальными запросами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к совместной работе через социальные сети и проведение мастер-классов, лабораторий, лекций и других мероприятий для авторов проектов. Выполнение запросов с помощью сил волонтерской команды, привлечения партнеров и экспертов.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31431">
                <a:tc>
                  <a:txBody>
                    <a:bodyPr/>
                    <a:lstStyle/>
                    <a:p>
                      <a:r>
                        <a:rPr lang="ru-RU" sz="1400" dirty="0" err="1"/>
                        <a:t>Благополучатели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Жители города Севастополя всех возрастов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Привлечение через социальные сети, сайт организации, контекстную рекламу, наружную рекламу. Проведение мероприятий разных форматов.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8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5800" y="954262"/>
            <a:ext cx="4114801" cy="525464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895350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Сообщество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724401" y="1008009"/>
            <a:ext cx="38100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сообщества,  с которыми будут системно работать в рамках </a:t>
            </a:r>
            <a:r>
              <a:rPr lang="ru-RU" sz="1050" b="1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Добро.Центров</a:t>
            </a:r>
            <a:r>
              <a:rPr lang="ru-RU" sz="105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53293"/>
              </p:ext>
            </p:extLst>
          </p:nvPr>
        </p:nvGraphicFramePr>
        <p:xfrm>
          <a:off x="484732" y="2088357"/>
          <a:ext cx="8125868" cy="282987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410868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</a:tblGrid>
              <a:tr h="47767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Сообщество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Как вы видите взаимодействие</a:t>
                      </a:r>
                      <a:r>
                        <a:rPr lang="ru-RU" sz="1200" b="0" i="0" u="none" strike="noStrike" baseline="0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с сообществом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sz="1100" dirty="0"/>
                        <a:t>Организаторы добровольческой деятельности на территории Севастополя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Вовлечение в мероприятия </a:t>
                      </a:r>
                      <a:r>
                        <a:rPr lang="ru-RU" sz="1200" dirty="0" err="1"/>
                        <a:t>Добро.Центра</a:t>
                      </a:r>
                      <a:r>
                        <a:rPr lang="ru-RU" sz="1200" dirty="0"/>
                        <a:t>, помощь в создании волонтерских сообществ и в реализации мероприятий.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sz="1200" dirty="0"/>
                        <a:t>Учреждения культуры города Севастополя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Помощь в подборе волонтеров для мероприятий учреждений, помощь в создании волонтерских корпусов, информационная и организационная взаимоподдержка.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sz="1200" dirty="0"/>
                        <a:t>Некоммерческие организации/ коммерческие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Партнерское взаимодействие: организация совместных мероприятий, вовлечение в качестве спикеров и экспертов в проекты </a:t>
                      </a:r>
                      <a:r>
                        <a:rPr lang="ru-RU" sz="1200" dirty="0" err="1"/>
                        <a:t>Добро.Центра</a:t>
                      </a:r>
                      <a:r>
                        <a:rPr lang="ru-RU" sz="1200" dirty="0"/>
                        <a:t> и партнерские проекты. Привлечение в качестве благотворителей, </a:t>
                      </a:r>
                      <a:r>
                        <a:rPr lang="ru-RU" sz="1200" dirty="0" err="1"/>
                        <a:t>фандрайзеров</a:t>
                      </a:r>
                      <a:r>
                        <a:rPr lang="ru-RU" sz="1200" dirty="0"/>
                        <a:t> и </a:t>
                      </a:r>
                      <a:r>
                        <a:rPr lang="ru-RU" sz="1200" dirty="0" err="1"/>
                        <a:t>краудфандеров</a:t>
                      </a:r>
                      <a:r>
                        <a:rPr lang="ru-RU" sz="120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Органы местного самоуправления, исполнительной власти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Партнерское взаимодействие: взаимоподдержка, консолидация усилий, масштабирование и усиление проектов.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6650632" y="358140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533998"/>
              </p:ext>
            </p:extLst>
          </p:nvPr>
        </p:nvGraphicFramePr>
        <p:xfrm>
          <a:off x="554633" y="895350"/>
          <a:ext cx="7924799" cy="4074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31367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4059832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ФИО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Должность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Выполняемые задачи, за какие сервисы человек ответственен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Пискайкина</a:t>
                      </a:r>
                      <a:r>
                        <a:rPr lang="ru-RU" sz="1200" dirty="0"/>
                        <a:t> Таисия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Распределение обязанностей, проработка зон ответственности </a:t>
                      </a:r>
                      <a:r>
                        <a:rPr lang="ru-RU" sz="1200" dirty="0" err="1"/>
                        <a:t>струдников</a:t>
                      </a:r>
                      <a:r>
                        <a:rPr lang="ru-RU" sz="1200" dirty="0"/>
                        <a:t>, организация  мероприятий, выстраивание партнерских связей, консультирование по написанию социальных проектов, работе с федеральными порталами, сопровождение добровольческих инициатив.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dirty="0"/>
                        <a:t>Малыш Полина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Руководитель службы медиа, </a:t>
                      </a:r>
                      <a:r>
                        <a:rPr lang="en-US" sz="1200" dirty="0" err="1"/>
                        <a:t>SMM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Продвижение в социальных сетях, контент-маркетинг, первичное консультирование населения, контроль за работой </a:t>
                      </a:r>
                      <a:r>
                        <a:rPr lang="ru-RU" sz="1200" dirty="0" err="1"/>
                        <a:t>медиаслужбы</a:t>
                      </a:r>
                      <a:r>
                        <a:rPr lang="ru-RU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dirty="0"/>
                        <a:t>Черная Наталья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Дизайнер, фотограф, </a:t>
                      </a:r>
                      <a:r>
                        <a:rPr lang="ru-RU" sz="1200" dirty="0" err="1"/>
                        <a:t>видеомейкер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Создание визуальной составляющей, видео/</a:t>
                      </a:r>
                      <a:r>
                        <a:rPr lang="ru-RU" sz="1200" dirty="0" err="1"/>
                        <a:t>фотоконтента</a:t>
                      </a:r>
                      <a:r>
                        <a:rPr lang="ru-RU" sz="1200" dirty="0"/>
                        <a:t> для </a:t>
                      </a:r>
                      <a:r>
                        <a:rPr lang="ru-RU" sz="1200" dirty="0" err="1"/>
                        <a:t>Добро.Центра</a:t>
                      </a:r>
                      <a:r>
                        <a:rPr lang="ru-RU" sz="1200" dirty="0"/>
                        <a:t>, помощь в продвижении медиапроектов.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dirty="0" err="1"/>
                        <a:t>Крохмальный</a:t>
                      </a:r>
                      <a:r>
                        <a:rPr lang="ru-RU" sz="1200" dirty="0"/>
                        <a:t> Максим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Координатор штаба волонтеров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Координация работы волонтеров на мероприятиях, неформальный лидер среди молодых участников добровольческого движения.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200" dirty="0"/>
                        <a:t>Коноплева Елена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Методист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Разработка сценариев мероприятий, помощь работе с документацией, координация работы волонтеров на мероприятиях.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86585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457199" y="1750395"/>
            <a:ext cx="8157243" cy="48614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1853133" y="129676"/>
            <a:ext cx="7162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и организационная модель </a:t>
            </a:r>
            <a:r>
              <a:rPr lang="ru-RU" sz="3000" b="1" spc="-20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4" name="object 8"/>
          <p:cNvSpPr txBox="1"/>
          <p:nvPr/>
        </p:nvSpPr>
        <p:spPr>
          <a:xfrm>
            <a:off x="662939" y="1813385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014427"/>
              </p:ext>
            </p:extLst>
          </p:nvPr>
        </p:nvGraphicFramePr>
        <p:xfrm>
          <a:off x="304800" y="2368181"/>
          <a:ext cx="8686799" cy="274320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491557576"/>
                    </a:ext>
                  </a:extLst>
                </a:gridCol>
                <a:gridCol w="3809999">
                  <a:extLst>
                    <a:ext uri="{9D8B030D-6E8A-4147-A177-3AD203B41FA5}">
                      <a16:colId xmlns:a16="http://schemas.microsoft.com/office/drawing/2014/main" xmlns="" val="68937715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997061127"/>
                    </a:ext>
                  </a:extLst>
                </a:gridCol>
              </a:tblGrid>
              <a:tr h="44955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Источник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Для чего обращаемся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 этому источники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нужно сделать, чтобы получить финансирование?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510774"/>
                  </a:ext>
                </a:extLst>
              </a:tr>
              <a:tr h="856979">
                <a:tc>
                  <a:txBody>
                    <a:bodyPr/>
                    <a:lstStyle/>
                    <a:p>
                      <a:r>
                        <a:rPr lang="ru-RU" sz="1200" dirty="0"/>
                        <a:t>Гранты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Получение финансовой поддержки для материально-технического обеспечения деятельности </a:t>
                      </a:r>
                      <a:r>
                        <a:rPr lang="ru-RU" sz="1200" dirty="0" err="1"/>
                        <a:t>Добро.Центра</a:t>
                      </a:r>
                      <a:r>
                        <a:rPr lang="ru-RU" sz="1200" dirty="0"/>
                        <a:t> и реализации его проектов, брендирования помещения и  обеспечение стабильной работы, оплата работы сотрудников.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Качественно составить грантовую заявку, договориться с партнерами о поддержке (письма поддержки).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532505"/>
                  </a:ext>
                </a:extLst>
              </a:tr>
              <a:tr h="595124">
                <a:tc>
                  <a:txBody>
                    <a:bodyPr/>
                    <a:lstStyle/>
                    <a:p>
                      <a:r>
                        <a:rPr lang="ru-RU" sz="1200" dirty="0"/>
                        <a:t>Фандрайзинг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Получение финансовой поддержки для оперативного решения краткосрочных задач и реализации проектов.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Найти потенциальных жертвователей, в роли которых могут выступать как частные лица, так и компании.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646708"/>
                  </a:ext>
                </a:extLst>
              </a:tr>
              <a:tr h="595124">
                <a:tc>
                  <a:txBody>
                    <a:bodyPr/>
                    <a:lstStyle/>
                    <a:p>
                      <a:r>
                        <a:rPr lang="ru-RU" sz="1200" dirty="0"/>
                        <a:t>Краудфандинг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Получение финансовой поддержки реализации творческих, </a:t>
                      </a:r>
                      <a:r>
                        <a:rPr lang="ru-RU" sz="1200" dirty="0" err="1"/>
                        <a:t>соиальных</a:t>
                      </a:r>
                      <a:r>
                        <a:rPr lang="ru-RU" sz="1200" dirty="0"/>
                        <a:t>, экологических и иных проектов.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Найти партнёров, договориться о взаимовыгодных отношениях.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91548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447328" y="1122633"/>
            <a:ext cx="8167114" cy="48614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647699" y="1130164"/>
            <a:ext cx="7848600" cy="363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Укажите, какая организация является учредителем </a:t>
            </a:r>
            <a:r>
              <a:rPr lang="ru-RU" sz="1050" b="1" dirty="0" err="1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Государственное бюджетное учреждение культуры города Севастополя «Дворец культуры рыбаков»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-228601" y="0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>
            <a:off x="1981201" y="95201"/>
            <a:ext cx="66780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 с партнерами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351716"/>
              </p:ext>
            </p:extLst>
          </p:nvPr>
        </p:nvGraphicFramePr>
        <p:xfrm>
          <a:off x="124866" y="879861"/>
          <a:ext cx="8534400" cy="42265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3222">
                  <a:extLst>
                    <a:ext uri="{9D8B030D-6E8A-4147-A177-3AD203B41FA5}">
                      <a16:colId xmlns:a16="http://schemas.microsoft.com/office/drawing/2014/main" xmlns="" val="2882312876"/>
                    </a:ext>
                  </a:extLst>
                </a:gridCol>
                <a:gridCol w="2955578">
                  <a:extLst>
                    <a:ext uri="{9D8B030D-6E8A-4147-A177-3AD203B41FA5}">
                      <a16:colId xmlns:a16="http://schemas.microsoft.com/office/drawing/2014/main" xmlns="" val="36111890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57659469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</a:p>
                    <a:p>
                      <a:pPr algn="ctr"/>
                      <a:r>
                        <a:rPr lang="ru-RU" sz="1200" b="0" i="0" u="none" strike="noStrike" dirty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51778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/>
                        <a:t>Российский творческий союз работников культуры / Боевое Братство / Работающая молодежь Юга / другие некоммерческие организации Севастополя и ЮФО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Помощь в реализации грантовых проектов и составлении грантовых заявок, предоставление волонтеров по запросу, помощь в поиске площадок для проведения мероприятий, реклама организации.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Совместная реализация проектов, помощь в приобретении материально-технического оснащения для </a:t>
                      </a:r>
                      <a:r>
                        <a:rPr lang="ru-RU" sz="1100" dirty="0" err="1"/>
                        <a:t>Добро.Центра</a:t>
                      </a:r>
                      <a:r>
                        <a:rPr lang="ru-RU" sz="1100" dirty="0"/>
                        <a:t>, помощь в подборе волонтеров, реклама </a:t>
                      </a:r>
                      <a:r>
                        <a:rPr lang="ru-RU" sz="1100" dirty="0" err="1"/>
                        <a:t>Добро.Центра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94714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/>
                        <a:t>Ресурсный центр добровольчества/Добро центр «Молоды душой» и другие </a:t>
                      </a:r>
                      <a:r>
                        <a:rPr lang="ru-RU" sz="1100" dirty="0" err="1"/>
                        <a:t>Добро.Центры</a:t>
                      </a:r>
                      <a:r>
                        <a:rPr lang="ru-RU" sz="1100" dirty="0"/>
                        <a:t> Севастополя / ВОД Волонтеры культуры / иные добровольческие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Помощь в поиске волонтеров для акций/мероприятий/форумов. Совместная реализация проектов. Предоставление площадок для проведения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Помощь в поиске волонтеров. Возможность масштабировать программы и модели. Сообщество единомышленников.</a:t>
                      </a:r>
                    </a:p>
                    <a:p>
                      <a:r>
                        <a:rPr lang="ru-RU" sz="1100" dirty="0" err="1"/>
                        <a:t>Площаки</a:t>
                      </a:r>
                      <a:r>
                        <a:rPr lang="ru-RU" sz="1100" dirty="0"/>
                        <a:t> для проведения мероприятий.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911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/>
                        <a:t>Коммерческие организации Севастополя (</a:t>
                      </a:r>
                      <a:r>
                        <a:rPr lang="ru-RU" sz="1100" dirty="0" err="1"/>
                        <a:t>Медоборы</a:t>
                      </a:r>
                      <a:r>
                        <a:rPr lang="ru-RU" sz="1100" dirty="0"/>
                        <a:t>, </a:t>
                      </a:r>
                      <a:r>
                        <a:rPr lang="ru-RU" sz="1100" dirty="0" err="1"/>
                        <a:t>Супертяж</a:t>
                      </a:r>
                      <a:r>
                        <a:rPr lang="ru-RU" sz="1100" dirty="0"/>
                        <a:t>, Времена года, Блокпост и т.д.)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Продвижение в социальных сетях, на мероприятиях (форумах, пресс-конференциях, концертах), подбор волонтеров, помощь в поиске помещений для проведения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Помощь в приобретении подарков для конкурсов, брендированной продукции, материально-технического оснащения.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462084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ru-RU" sz="1100" dirty="0"/>
                        <a:t>Дома культуры, библиотеки, музеи, иные </a:t>
                      </a:r>
                      <a:r>
                        <a:rPr lang="ru-RU" sz="1100" dirty="0" smtClean="0"/>
                        <a:t>государственные </a:t>
                      </a:r>
                      <a:r>
                        <a:rPr lang="ru-RU" sz="1100" dirty="0"/>
                        <a:t>и муниципальные учреждения.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Продвижение партнерских организаций. Акселерационные программы, мастер-классы от экспертов. Подбор волонтерской команды для проведения мероприятий.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Возможность работать в отдаленных районах с учетом местной специфики. Возможность масштабирования. Сообщество единомышленников. Совместная организация и реализация проектов.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202874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D72763-F458-852B-2DEB-C412D3D0B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DE7BAF-5A0C-A51A-FC15-914F97FFB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29150"/>
            <a:ext cx="1039266" cy="385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542B15D-70F2-D3C0-B4AF-E08FB5F18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" y="350514"/>
            <a:ext cx="3045948" cy="1764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4A6D99-A787-4F5D-ADDA-071EA66EA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898" y="361340"/>
            <a:ext cx="2751307" cy="187088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B0DB9DA-E043-E353-AA0D-21B08E480004}"/>
              </a:ext>
            </a:extLst>
          </p:cNvPr>
          <p:cNvSpPr/>
          <p:nvPr/>
        </p:nvSpPr>
        <p:spPr>
          <a:xfrm>
            <a:off x="3429000" y="2114550"/>
            <a:ext cx="28955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C207865-3E4E-B674-60B9-87E4589627C4}"/>
              </a:ext>
            </a:extLst>
          </p:cNvPr>
          <p:cNvSpPr/>
          <p:nvPr/>
        </p:nvSpPr>
        <p:spPr>
          <a:xfrm rot="5400000">
            <a:off x="2434700" y="1203624"/>
            <a:ext cx="1870890" cy="107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41AB889-F567-DBD2-132F-5CED50265418}"/>
              </a:ext>
            </a:extLst>
          </p:cNvPr>
          <p:cNvSpPr/>
          <p:nvPr/>
        </p:nvSpPr>
        <p:spPr>
          <a:xfrm>
            <a:off x="652770" y="2114550"/>
            <a:ext cx="5559436" cy="361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Exo 2 Extra Bold" panose="00000900000000000000" pitchFamily="2" charset="-52"/>
              </a:rPr>
              <a:t>ЛИТЕРАТУРНАЯ</a:t>
            </a:r>
            <a:r>
              <a:rPr lang="ru-RU" dirty="0">
                <a:solidFill>
                  <a:schemeClr val="tx1"/>
                </a:solidFill>
                <a:latin typeface="Exo 2 Extra Bold" panose="00000900000000000000" pitchFamily="2" charset="-52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Exo 2 Extra Bold" panose="00000900000000000000" pitchFamily="2" charset="-52"/>
              </a:rPr>
              <a:t>ГОСТИНАЯ</a:t>
            </a:r>
            <a:endParaRPr lang="ru-RU" dirty="0">
              <a:solidFill>
                <a:schemeClr val="tx1"/>
              </a:solidFill>
              <a:latin typeface="Exo 2 Extra 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13586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F9BDC0-3D14-87F2-5C16-E40C42BA8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" y="0"/>
            <a:ext cx="9129299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846C5AE-0568-97C6-025F-0DBB6EDE1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158" y="3355792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13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0" y="179291"/>
            <a:ext cx="1039266" cy="385583"/>
          </a:xfrm>
          <a:prstGeom prst="rect">
            <a:avLst/>
          </a:prstGeom>
        </p:spPr>
      </p:pic>
      <p:pic>
        <p:nvPicPr>
          <p:cNvPr id="1026" name="Picture 2" descr="C:\Users\Владимир\Desktop\2023-06-03_10-13-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5" y="807307"/>
            <a:ext cx="7926388" cy="44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2"/>
          <p:cNvSpPr txBox="1"/>
          <p:nvPr/>
        </p:nvSpPr>
        <p:spPr>
          <a:xfrm>
            <a:off x="0" y="90385"/>
            <a:ext cx="9296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3000" b="1" spc="-20" dirty="0" err="1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D9B08C-633E-E7A2-2B19-E3BF0F278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" y="0"/>
            <a:ext cx="9131128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0F98AA-A00D-BC6E-10CF-814E9A603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5295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36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pic>
        <p:nvPicPr>
          <p:cNvPr id="2052" name="Picture 4" descr="C:\Users\Владимир\Desktop\2023-06-03_10-48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6" y="1200150"/>
            <a:ext cx="8448675" cy="36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2"/>
          <p:cNvSpPr txBox="1"/>
          <p:nvPr/>
        </p:nvSpPr>
        <p:spPr>
          <a:xfrm>
            <a:off x="1853133" y="273044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Навигационные таблички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37958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3048000" cy="1130853"/>
          </a:xfrm>
          <a:prstGeom prst="rect">
            <a:avLst/>
          </a:prstGeom>
        </p:spPr>
      </p:pic>
      <p:pic>
        <p:nvPicPr>
          <p:cNvPr id="3074" name="Picture 2" descr="C:\Users\Владимир\Desktop\2023-06-03_10-52-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29" y="55528"/>
            <a:ext cx="4628833" cy="256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/>
          <p:nvPr/>
        </p:nvSpPr>
        <p:spPr>
          <a:xfrm>
            <a:off x="4648200" y="3675878"/>
            <a:ext cx="46482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Подвесные таблички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3075" name="Picture 3" descr="C:\Users\Владимир\Desktop\2023-06-03_10-54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" y="2700175"/>
            <a:ext cx="4536234" cy="24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8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8197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905000" y="223743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Информационные стенды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098" name="Picture 2" descr="C:\Users\Владимир\Desktop\2023-06-03_10-57-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2" y="918453"/>
            <a:ext cx="9343444" cy="414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9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-152400" y="11754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078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>
            <a:off x="-152400" y="82625"/>
            <a:ext cx="92964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Брендирование</a:t>
            </a: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помещени</a:t>
            </a:r>
            <a:r>
              <a:rPr lang="ru-RU" sz="3000" b="1" spc="-20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й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5122" name="Picture 2" descr="C:\Users\Владимир\Desktop\2023-06-03_11-00-4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90438"/>
            <a:ext cx="6553200" cy="43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5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-80115" y="-116583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074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 rot="5400000">
            <a:off x="6589617" y="2411865"/>
            <a:ext cx="45480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2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Проект 36 метров</a:t>
            </a:r>
            <a:endParaRPr sz="2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15225" y="4809405"/>
            <a:ext cx="695030" cy="2857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ject 2"/>
          <p:cNvSpPr txBox="1"/>
          <p:nvPr/>
        </p:nvSpPr>
        <p:spPr>
          <a:xfrm>
            <a:off x="0" y="1046552"/>
            <a:ext cx="2777632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4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Экспликация помещений:</a:t>
            </a:r>
          </a:p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endParaRPr lang="ru-RU" sz="1400" b="1" spc="-20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2700" algn="l">
              <a:spcBef>
                <a:spcPts val="100"/>
              </a:spcBef>
              <a:tabLst>
                <a:tab pos="1871345" algn="l"/>
              </a:tabLst>
            </a:pPr>
            <a:endParaRPr sz="14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52495"/>
              </p:ext>
            </p:extLst>
          </p:nvPr>
        </p:nvGraphicFramePr>
        <p:xfrm>
          <a:off x="0" y="1613527"/>
          <a:ext cx="2766146" cy="163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249"/>
                <a:gridCol w="1258751"/>
                <a:gridCol w="861146"/>
              </a:tblGrid>
              <a:tr h="602673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Номер помещения</a:t>
                      </a:r>
                      <a:endParaRPr lang="ru-RU" sz="1050" dirty="0"/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</a:t>
                      </a:r>
                      <a:endParaRPr lang="ru-RU" sz="1050" dirty="0"/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Площадь</a:t>
                      </a:r>
                      <a:endParaRPr lang="ru-RU" sz="1050" dirty="0"/>
                    </a:p>
                  </a:txBody>
                  <a:tcPr>
                    <a:solidFill>
                      <a:srgbClr val="2B1262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Методический кабинет – зона консультаций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12,825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 м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</a:tr>
              <a:tr h="42049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Лекторий, коворкинг</a:t>
                      </a:r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23,175 </a:t>
                      </a:r>
                      <a:r>
                        <a:rPr lang="ru-RU" sz="1050" dirty="0" err="1" smtClean="0">
                          <a:solidFill>
                            <a:schemeClr val="bg1"/>
                          </a:solidFill>
                        </a:rPr>
                        <a:t>кв</a:t>
                      </a:r>
                      <a:r>
                        <a:rPr lang="ru-RU" sz="1050" dirty="0" smtClean="0">
                          <a:solidFill>
                            <a:schemeClr val="bg1"/>
                          </a:solidFill>
                        </a:rPr>
                        <a:t> м</a:t>
                      </a:r>
                    </a:p>
                    <a:p>
                      <a:endParaRPr lang="ru-RU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1262"/>
                    </a:solidFill>
                  </a:tcPr>
                </a:tc>
              </a:tr>
            </a:tbl>
          </a:graphicData>
        </a:graphic>
      </p:graphicFrame>
      <p:grpSp>
        <p:nvGrpSpPr>
          <p:cNvPr id="80" name="Группа 79"/>
          <p:cNvGrpSpPr/>
          <p:nvPr/>
        </p:nvGrpSpPr>
        <p:grpSpPr>
          <a:xfrm>
            <a:off x="2918547" y="24567"/>
            <a:ext cx="5625216" cy="4995579"/>
            <a:chOff x="2918547" y="24567"/>
            <a:chExt cx="5625216" cy="499557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2918547" y="24567"/>
              <a:ext cx="5625216" cy="4995579"/>
              <a:chOff x="1499484" y="86366"/>
              <a:chExt cx="5625216" cy="4995579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866900" y="283653"/>
                <a:ext cx="5257800" cy="4574097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1895770" y="319580"/>
                <a:ext cx="2362200" cy="3124200"/>
              </a:xfrm>
              <a:prstGeom prst="rect">
                <a:avLst/>
              </a:prstGeom>
              <a:solidFill>
                <a:srgbClr val="F79646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object 2"/>
              <p:cNvSpPr txBox="1"/>
              <p:nvPr/>
            </p:nvSpPr>
            <p:spPr>
              <a:xfrm rot="16200000">
                <a:off x="-680025" y="2449972"/>
                <a:ext cx="4587285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  <a:tabLst>
                    <a:tab pos="1871345" algn="l"/>
                  </a:tabLst>
                </a:pP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6 м</a:t>
                </a:r>
                <a:endParaRPr sz="1400" dirty="0">
                  <a:solidFill>
                    <a:schemeClr val="bg1"/>
                  </a:solidFill>
                  <a:latin typeface="Euclid Circular B SemiBold"/>
                  <a:cs typeface="Euclid Circular B SemiBold"/>
                </a:endParaRPr>
              </a:p>
            </p:txBody>
          </p:sp>
          <p:sp>
            <p:nvSpPr>
              <p:cNvPr id="11" name="object 2"/>
              <p:cNvSpPr txBox="1"/>
              <p:nvPr/>
            </p:nvSpPr>
            <p:spPr>
              <a:xfrm>
                <a:off x="1866900" y="4853677"/>
                <a:ext cx="5257800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  <a:tabLst>
                    <a:tab pos="1871345" algn="l"/>
                  </a:tabLst>
                </a:pP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6 м</a:t>
                </a:r>
                <a:endParaRPr sz="1400" dirty="0">
                  <a:solidFill>
                    <a:schemeClr val="bg1"/>
                  </a:solidFill>
                  <a:latin typeface="Euclid Circular B SemiBold"/>
                  <a:cs typeface="Euclid Circular B SemiBold"/>
                </a:endParaRPr>
              </a:p>
            </p:txBody>
          </p:sp>
          <p:sp>
            <p:nvSpPr>
              <p:cNvPr id="12" name="object 2"/>
              <p:cNvSpPr txBox="1"/>
              <p:nvPr/>
            </p:nvSpPr>
            <p:spPr>
              <a:xfrm rot="16200000">
                <a:off x="3257868" y="1037342"/>
                <a:ext cx="1735646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  <a:tabLst>
                    <a:tab pos="1871345" algn="l"/>
                  </a:tabLst>
                </a:pP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4,5 м</a:t>
                </a:r>
                <a:endParaRPr sz="1400" dirty="0">
                  <a:solidFill>
                    <a:schemeClr val="bg1"/>
                  </a:solidFill>
                  <a:latin typeface="Euclid Circular B SemiBold"/>
                  <a:cs typeface="Euclid Circular B SemiBold"/>
                </a:endParaRPr>
              </a:p>
            </p:txBody>
          </p:sp>
          <p:sp>
            <p:nvSpPr>
              <p:cNvPr id="13" name="object 2"/>
              <p:cNvSpPr txBox="1"/>
              <p:nvPr/>
            </p:nvSpPr>
            <p:spPr>
              <a:xfrm>
                <a:off x="2038193" y="3215512"/>
                <a:ext cx="933607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  <a:tabLst>
                    <a:tab pos="1871345" algn="l"/>
                  </a:tabLst>
                </a:pP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2,85</a:t>
                </a: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 м</a:t>
                </a:r>
                <a:endParaRPr sz="1400" dirty="0">
                  <a:solidFill>
                    <a:schemeClr val="bg1"/>
                  </a:solidFill>
                  <a:latin typeface="Euclid Circular B SemiBold"/>
                  <a:cs typeface="Euclid Circular B SemiBold"/>
                </a:endParaRPr>
              </a:p>
            </p:txBody>
          </p:sp>
          <p:sp>
            <p:nvSpPr>
              <p:cNvPr id="15" name="object 2"/>
              <p:cNvSpPr txBox="1"/>
              <p:nvPr/>
            </p:nvSpPr>
            <p:spPr>
              <a:xfrm>
                <a:off x="1872761" y="1671320"/>
                <a:ext cx="2356339" cy="22826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spcBef>
                    <a:spcPts val="100"/>
                  </a:spcBef>
                  <a:tabLst>
                    <a:tab pos="1871345" algn="l"/>
                  </a:tabLst>
                </a:pP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12,825</a:t>
                </a: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 </a:t>
                </a:r>
                <a:r>
                  <a:rPr lang="ru-RU" sz="1400" b="1" spc="-20" dirty="0" err="1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кв</a:t>
                </a:r>
                <a:r>
                  <a:rPr lang="ru-RU" sz="1400" b="1" spc="-20" dirty="0" smtClean="0">
                    <a:solidFill>
                      <a:schemeClr val="bg1"/>
                    </a:solidFill>
                    <a:latin typeface="Euclid Circular B SemiBold"/>
                    <a:cs typeface="Euclid Circular B SemiBold"/>
                  </a:rPr>
                  <a:t> м</a:t>
                </a:r>
                <a:endParaRPr sz="1400" dirty="0">
                  <a:solidFill>
                    <a:schemeClr val="bg1"/>
                  </a:solidFill>
                  <a:latin typeface="Euclid Circular B SemiBold"/>
                  <a:cs typeface="Euclid Circular B SemiBold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5366426" y="4755185"/>
                <a:ext cx="11430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261555" y="86366"/>
                <a:ext cx="1600200" cy="1565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 </a:t>
                </a:r>
                <a:endParaRPr lang="ru-RU" dirty="0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4453647" y="89210"/>
                <a:ext cx="2314685" cy="1565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216511" y="4602786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249706" y="3437644"/>
                <a:ext cx="695030" cy="285750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4"/>
              <p:cNvSpPr/>
              <p:nvPr/>
            </p:nvSpPr>
            <p:spPr>
              <a:xfrm rot="16200000">
                <a:off x="1694223" y="4042042"/>
                <a:ext cx="632703" cy="2286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097160" y="3193792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rot="16200000">
                <a:off x="3554360" y="2476500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 rot="5400000">
                <a:off x="2123809" y="665626"/>
                <a:ext cx="1600200" cy="125549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единительная линия 21"/>
              <p:cNvCxnSpPr>
                <a:stCxn id="18" idx="1"/>
                <a:endCxn id="18" idx="3"/>
              </p:cNvCxnSpPr>
              <p:nvPr/>
            </p:nvCxnSpPr>
            <p:spPr>
              <a:xfrm>
                <a:off x="2923909" y="493273"/>
                <a:ext cx="0" cy="1600200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>
                <a:stCxn id="18" idx="2"/>
                <a:endCxn id="18" idx="0"/>
              </p:cNvCxnSpPr>
              <p:nvPr/>
            </p:nvCxnSpPr>
            <p:spPr>
              <a:xfrm>
                <a:off x="2296162" y="1293373"/>
                <a:ext cx="1255494" cy="0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38"/>
              <p:cNvSpPr/>
              <p:nvPr/>
            </p:nvSpPr>
            <p:spPr>
              <a:xfrm rot="5400000">
                <a:off x="3627813" y="1578350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5400000">
                <a:off x="3628209" y="838619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 rot="5400000">
                <a:off x="2004999" y="1584306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 rot="5400000">
                <a:off x="2005395" y="845423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 rot="5400000">
                <a:off x="2946252" y="1665633"/>
                <a:ext cx="3123913" cy="4323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4262584" y="1046572"/>
                <a:ext cx="466431" cy="0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>
                <a:endCxn id="44" idx="0"/>
              </p:cNvCxnSpPr>
              <p:nvPr/>
            </p:nvCxnSpPr>
            <p:spPr>
              <a:xfrm>
                <a:off x="4292017" y="1869770"/>
                <a:ext cx="432383" cy="12055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4277426" y="2590800"/>
                <a:ext cx="466431" cy="0"/>
              </a:xfrm>
              <a:prstGeom prst="line">
                <a:avLst/>
              </a:prstGeom>
              <a:ln>
                <a:solidFill>
                  <a:srgbClr val="2B12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/>
              <p:cNvSpPr/>
              <p:nvPr/>
            </p:nvSpPr>
            <p:spPr>
              <a:xfrm rot="5400000">
                <a:off x="4810459" y="1357735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 rot="5400000">
                <a:off x="4828445" y="612045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 rot="5400000">
                <a:off x="4810458" y="2928806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 rot="5400000">
                <a:off x="4828048" y="2165217"/>
                <a:ext cx="226574" cy="1757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 rot="16200000">
                <a:off x="6418536" y="4145585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 rot="16200000">
                <a:off x="6418536" y="3002584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16200000">
                <a:off x="6418537" y="1842049"/>
                <a:ext cx="1143000" cy="2285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477000" y="51266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6629400" y="66506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6781800" y="81746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>
                <a:off x="6629400" y="416909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799537" y="55188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6934200" y="739019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6837636" y="36026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6949061" y="530088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Овал 68"/>
              <p:cNvSpPr/>
              <p:nvPr/>
            </p:nvSpPr>
            <p:spPr>
              <a:xfrm>
                <a:off x="6482751" y="735305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662716" y="85668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881488" y="961664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771691" y="1038296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580530" y="952862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6486111" y="360259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6738916" y="426185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6770972" y="70428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6344977" y="581507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6934200" y="969860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6477000" y="862686"/>
                <a:ext cx="152400" cy="22635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2B12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1" name="Овал 80"/>
            <p:cNvSpPr/>
            <p:nvPr/>
          </p:nvSpPr>
          <p:spPr>
            <a:xfrm>
              <a:off x="7138043" y="2955622"/>
              <a:ext cx="163627" cy="1989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object 2"/>
            <p:cNvSpPr txBox="1"/>
            <p:nvPr/>
          </p:nvSpPr>
          <p:spPr>
            <a:xfrm>
              <a:off x="7130896" y="2925445"/>
              <a:ext cx="166861" cy="22826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  <a:tabLst>
                  <a:tab pos="1871345" algn="l"/>
                </a:tabLst>
              </a:pPr>
              <a:r>
                <a:rPr lang="ru-RU" sz="1400" b="1" spc="-20" dirty="0" smtClean="0">
                  <a:solidFill>
                    <a:srgbClr val="2B1262"/>
                  </a:solidFill>
                  <a:latin typeface="Euclid Circular B SemiBold"/>
                  <a:cs typeface="Euclid Circular B SemiBold"/>
                </a:rPr>
                <a:t>2</a:t>
              </a:r>
              <a:endParaRPr sz="1400" dirty="0">
                <a:solidFill>
                  <a:srgbClr val="2B1262"/>
                </a:solidFill>
                <a:latin typeface="Euclid Circular B SemiBold"/>
                <a:cs typeface="Euclid Circular B SemiBold"/>
              </a:endParaRPr>
            </a:p>
          </p:txBody>
        </p:sp>
      </p:grpSp>
      <p:sp>
        <p:nvSpPr>
          <p:cNvPr id="87" name="Овал 86"/>
          <p:cNvSpPr/>
          <p:nvPr/>
        </p:nvSpPr>
        <p:spPr>
          <a:xfrm>
            <a:off x="4171476" y="2582184"/>
            <a:ext cx="163627" cy="1989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object 2"/>
          <p:cNvSpPr txBox="1"/>
          <p:nvPr/>
        </p:nvSpPr>
        <p:spPr>
          <a:xfrm>
            <a:off x="4179556" y="2554228"/>
            <a:ext cx="127198" cy="2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400" b="1" spc="-20" dirty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</a:t>
            </a:r>
            <a:endParaRPr sz="14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2" name="object 2"/>
          <p:cNvSpPr txBox="1"/>
          <p:nvPr/>
        </p:nvSpPr>
        <p:spPr>
          <a:xfrm>
            <a:off x="6758813" y="4480879"/>
            <a:ext cx="11430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05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Экран</a:t>
            </a:r>
            <a:endParaRPr sz="105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3" name="object 2"/>
          <p:cNvSpPr txBox="1"/>
          <p:nvPr/>
        </p:nvSpPr>
        <p:spPr>
          <a:xfrm rot="5400000">
            <a:off x="7597482" y="2993199"/>
            <a:ext cx="11430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05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Стеллажи</a:t>
            </a:r>
            <a:endParaRPr sz="105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4" name="object 2"/>
          <p:cNvSpPr txBox="1"/>
          <p:nvPr/>
        </p:nvSpPr>
        <p:spPr>
          <a:xfrm>
            <a:off x="4635574" y="4333318"/>
            <a:ext cx="11430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05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Шкаф</a:t>
            </a:r>
            <a:endParaRPr sz="105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5" name="object 2"/>
          <p:cNvSpPr txBox="1"/>
          <p:nvPr/>
        </p:nvSpPr>
        <p:spPr>
          <a:xfrm rot="3464978">
            <a:off x="7164203" y="893523"/>
            <a:ext cx="11430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05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Кресла - мешки</a:t>
            </a:r>
            <a:endParaRPr sz="105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7" name="object 2"/>
          <p:cNvSpPr txBox="1"/>
          <p:nvPr/>
        </p:nvSpPr>
        <p:spPr>
          <a:xfrm>
            <a:off x="3771471" y="1040971"/>
            <a:ext cx="1143001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871345" algn="l"/>
              </a:tabLst>
            </a:pPr>
            <a:r>
              <a:rPr lang="ru-RU" sz="105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Столы</a:t>
            </a:r>
            <a:endParaRPr sz="105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6864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91372-A72B-2A0D-71AD-BAD74F21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47562D-0071-A737-6C6A-99780C728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AF21BF-72D1-434B-1404-80CF0A985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" y="0"/>
            <a:ext cx="9127168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54EBEF-EC57-14D8-E28E-A26BCDC97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7675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7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8302AA-FCED-351E-7E36-C6063894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E3C501-1865-2F25-E625-7085DB35B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11524E-DE8A-2430-C6F5-9D0AC6989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" y="0"/>
            <a:ext cx="9127168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FDBE45-1998-63FC-54A1-A8E1FDB6D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733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6374634-1E3F-00DA-C413-30F692E77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" y="0"/>
            <a:ext cx="9127168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4C42772-A880-4386-0566-E8423A038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6695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B147831-24D9-E54B-7186-AA2F70EDA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" y="0"/>
            <a:ext cx="9127168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04D6632-3657-464D-CE6B-AB82BB9A33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35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0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0116B9-3739-3A50-908C-3C5C4A2F4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B71C98-072F-6D95-856F-87EF3E0A1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0778BB-E84C-91C2-675C-4CA14FA6F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" y="0"/>
            <a:ext cx="9129892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D187E2-335B-05D0-E090-B6CA76059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" y="112141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28D98-AAFB-D818-0D74-E6C13E6A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D8A5AA9-6442-CB21-3C86-2FB85225B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483ED1-FB2C-359F-22DF-87D110AD68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" y="0"/>
            <a:ext cx="9127093" cy="514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6D7E1D9-29A9-D555-2B3D-3DF7D0EC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8644"/>
            <a:ext cx="5671185" cy="11200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8565316-77E3-7E13-91AF-B144A173F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102365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0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925857-6410-F725-BDCA-021A55F01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77DEB3-3D25-9DB7-4B54-B7F42102E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563D88-19E4-4C9A-C84E-4AEF42F97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" y="0"/>
            <a:ext cx="9127093" cy="514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0D0EC8-1C92-4DEE-93F6-75631F1F71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19550"/>
            <a:ext cx="1039266" cy="38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2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11924</TotalTime>
  <Words>1304</Words>
  <Application>Microsoft Office PowerPoint</Application>
  <PresentationFormat>Экран (16:9)</PresentationFormat>
  <Paragraphs>171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Елена Пискайкина</cp:lastModifiedBy>
  <cp:revision>207</cp:revision>
  <dcterms:created xsi:type="dcterms:W3CDTF">2023-03-13T00:14:48Z</dcterms:created>
  <dcterms:modified xsi:type="dcterms:W3CDTF">2023-06-03T09:05:51Z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