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0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1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2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3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4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5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6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0"/>
  </p:notesMasterIdLst>
  <p:sldIdLst>
    <p:sldId id="256" r:id="rId2"/>
    <p:sldId id="258" r:id="rId3"/>
    <p:sldId id="286" r:id="rId4"/>
    <p:sldId id="321" r:id="rId5"/>
    <p:sldId id="322" r:id="rId6"/>
    <p:sldId id="323" r:id="rId7"/>
    <p:sldId id="324" r:id="rId8"/>
    <p:sldId id="325" r:id="rId9"/>
    <p:sldId id="326" r:id="rId10"/>
    <p:sldId id="328" r:id="rId11"/>
    <p:sldId id="329" r:id="rId12"/>
    <p:sldId id="330" r:id="rId13"/>
    <p:sldId id="320" r:id="rId14"/>
    <p:sldId id="327" r:id="rId15"/>
    <p:sldId id="331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1" r:id="rId24"/>
    <p:sldId id="340" r:id="rId25"/>
    <p:sldId id="342" r:id="rId26"/>
    <p:sldId id="343" r:id="rId27"/>
    <p:sldId id="344" r:id="rId28"/>
    <p:sldId id="345" r:id="rId29"/>
    <p:sldId id="346" r:id="rId30"/>
    <p:sldId id="332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</p:sldIdLst>
  <p:sldSz cx="8636000" cy="5765800"/>
  <p:notesSz cx="8636000" cy="57658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9E"/>
    <a:srgbClr val="E6E6E6"/>
    <a:srgbClr val="F3EDE7"/>
    <a:srgbClr val="F15F67"/>
    <a:srgbClr val="00CCFF"/>
    <a:srgbClr val="99CCFF"/>
    <a:srgbClr val="007CA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08" autoAdjust="0"/>
    <p:restoredTop sz="94968" autoAdjust="0"/>
  </p:normalViewPr>
  <p:slideViewPr>
    <p:cSldViewPr>
      <p:cViewPr varScale="1">
        <p:scale>
          <a:sx n="127" d="100"/>
          <a:sy n="127" d="100"/>
        </p:scale>
        <p:origin x="94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../embeddings/oleObject4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C:\Users\SOCIO\Desktop\&#1042;&#1086;&#1083;&#1086;&#1085;&#1090;&#1077;&#1088;&#1089;&#1090;&#1074;&#1086;\&#1042;&#1086;&#1083;&#1086;&#1085;&#1090;&#1077;&#1088;&#1089;&#1090;&#1074;&#1086;%20&#1090;&#1072;&#1073;&#1083;&#1080;&#1094;&#1099;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C:\Users\SOCIO\Desktop\&#1042;&#1086;&#1083;&#1086;&#1085;&#1090;&#1077;&#1088;&#1089;&#1090;&#1074;&#1086;\&#1042;&#1086;&#1083;&#1086;&#1085;&#1090;&#1077;&#1088;&#1089;&#1090;&#1074;&#1086;%20&#1090;&#1072;&#1073;&#1083;&#1080;&#1094;&#1099;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../embeddings/oleObject5.bin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../embeddings/oleObject6.bin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../embeddings/oleObject7.bin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C:\Users\SOCIO\Desktop\&#1042;&#1086;&#1083;&#1086;&#1085;&#1090;&#1077;&#1088;&#1089;&#1090;&#1074;&#1086;\&#1042;&#1086;&#1083;&#1086;&#1085;&#1090;&#1077;&#1088;&#1089;&#1090;&#1074;&#1086;%20&#1090;&#1072;&#1073;&#1083;&#1080;&#1094;&#1099;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../embeddings/oleObject8.bin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../embeddings/oleObject9.bin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../embeddings/oleObject10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CIO\Desktop\&#1042;&#1086;&#1083;&#1086;&#1085;&#1090;&#1077;&#1088;&#1089;&#1090;&#1074;&#1086;\&#1042;&#1086;&#1083;&#1086;&#1085;&#1090;&#1077;&#1088;&#1089;&#1090;&#1074;&#1086;%20&#1090;&#1072;&#1073;&#1083;&#1080;&#1094;&#109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SOCIO\Desktop\&#1042;&#1086;&#1083;&#1086;&#1085;&#1090;&#1077;&#1088;&#1089;&#1090;&#1074;&#1086;\&#1042;&#1086;&#1083;&#1086;&#1085;&#1090;&#1077;&#1088;&#1089;&#1090;&#1074;&#1086;%20&#1090;&#1072;&#1073;&#1083;&#1080;&#1094;&#1099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SOCIO\Desktop\&#1042;&#1086;&#1083;&#1086;&#1085;&#1090;&#1077;&#1088;&#1089;&#1090;&#1074;&#1086;\&#1042;&#1086;&#1083;&#1086;&#1085;&#1090;&#1077;&#1088;&#1089;&#1090;&#1074;&#1086;%20&#1090;&#1072;&#1073;&#1083;&#1080;&#1094;&#1099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3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SOCIO\Desktop\&#1042;&#1086;&#1083;&#1086;&#1085;&#1090;&#1077;&#1088;&#1089;&#1090;&#1074;&#1086;\&#1042;&#1086;&#1083;&#1086;&#1085;&#1090;&#1077;&#1088;&#1089;&#1090;&#1074;&#1086;%20&#1090;&#1072;&#1073;&#1083;&#1080;&#1094;&#1099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SOCIO\Desktop\&#1042;&#1086;&#1083;&#1086;&#1085;&#1090;&#1077;&#1088;&#1089;&#1090;&#1074;&#1086;\&#1042;&#1086;&#1083;&#1086;&#1085;&#1090;&#1077;&#1088;&#1089;&#1090;&#1074;&#1086;%20&#1090;&#1072;&#1073;&#1083;&#1080;&#109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66899308041043"/>
          <c:y val="0.10185185185185185"/>
          <c:w val="0.68524009782868056"/>
          <c:h val="0.796296296296296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5E9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47-4DEB-BB85-B6E71AAEF832}"/>
              </c:ext>
            </c:extLst>
          </c:dPt>
          <c:dPt>
            <c:idx val="1"/>
            <c:invertIfNegative val="0"/>
            <c:bubble3D val="0"/>
            <c:spPr>
              <a:solidFill>
                <a:srgbClr val="F15F6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47-4DEB-BB85-B6E71AAEF83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D47-4DEB-BB85-B6E71AAEF83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D47-4DEB-BB85-B6E71AAEF8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47-4DEB-BB85-B6E71AAEF8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85510528"/>
        <c:axId val="168395904"/>
      </c:barChart>
      <c:valAx>
        <c:axId val="168395904"/>
        <c:scaling>
          <c:orientation val="minMax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85510528"/>
        <c:crosses val="autoZero"/>
        <c:crossBetween val="between"/>
      </c:valAx>
      <c:catAx>
        <c:axId val="1855105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ru-RU"/>
          </a:p>
        </c:txPr>
        <c:crossAx val="1683959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rebuchet MS" panose="020B0603020202020204" pitchFamily="34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Графики!$C$311</c:f>
              <c:strCache>
                <c:ptCount val="1"/>
                <c:pt idx="0">
                  <c:v>Да, сам являюсь волонтером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Графики!$D$309:$Q$310</c:f>
              <c:multiLvlStrCache>
                <c:ptCount val="14"/>
                <c:lvl>
                  <c:pt idx="0">
                    <c:v>Мужской</c:v>
                  </c:pt>
                  <c:pt idx="1">
                    <c:v>Женский</c:v>
                  </c:pt>
                  <c:pt idx="2">
                    <c:v>18-29</c:v>
                  </c:pt>
                  <c:pt idx="3">
                    <c:v>30-54</c:v>
                  </c:pt>
                  <c:pt idx="4">
                    <c:v>55+</c:v>
                  </c:pt>
                  <c:pt idx="5">
                    <c:v>Высокая активность</c:v>
                  </c:pt>
                  <c:pt idx="6">
                    <c:v>Умеренная активность</c:v>
                  </c:pt>
                  <c:pt idx="7">
                    <c:v>Низкая активность</c:v>
                  </c:pt>
                  <c:pt idx="8">
                    <c:v>Среднее общее и ниже</c:v>
                  </c:pt>
                  <c:pt idx="9">
                    <c:v>Среднее специальное</c:v>
                  </c:pt>
                  <c:pt idx="10">
                    <c:v>Высшее</c:v>
                  </c:pt>
                  <c:pt idx="11">
                    <c:v>Хороший</c:v>
                  </c:pt>
                  <c:pt idx="12">
                    <c:v>Средний</c:v>
                  </c:pt>
                  <c:pt idx="13">
                    <c:v>Плохой</c:v>
                  </c:pt>
                </c:lvl>
                <c:lvl>
                  <c:pt idx="0">
                    <c:v>Пол</c:v>
                  </c:pt>
                  <c:pt idx="2">
                    <c:v>Возраст</c:v>
                  </c:pt>
                  <c:pt idx="5">
                    <c:v>Активность</c:v>
                  </c:pt>
                  <c:pt idx="8">
                    <c:v>Образование</c:v>
                  </c:pt>
                  <c:pt idx="11">
                    <c:v>Доход</c:v>
                  </c:pt>
                </c:lvl>
              </c:multiLvlStrCache>
            </c:multiLvlStrRef>
          </c:cat>
          <c:val>
            <c:numRef>
              <c:f>Графики!$D$311:$Q$311</c:f>
              <c:numCache>
                <c:formatCode>0.0</c:formatCode>
                <c:ptCount val="14"/>
                <c:pt idx="0">
                  <c:v>6.1810154525386309</c:v>
                </c:pt>
                <c:pt idx="1">
                  <c:v>13.162705667276052</c:v>
                </c:pt>
                <c:pt idx="2">
                  <c:v>11.627906976744185</c:v>
                </c:pt>
                <c:pt idx="3">
                  <c:v>9.8562628336755651</c:v>
                </c:pt>
                <c:pt idx="4">
                  <c:v>9.8360655737704921</c:v>
                </c:pt>
                <c:pt idx="5">
                  <c:v>33.098591549295776</c:v>
                </c:pt>
                <c:pt idx="6">
                  <c:v>9.1439688715953302</c:v>
                </c:pt>
                <c:pt idx="7">
                  <c:v>1.8575851393188854</c:v>
                </c:pt>
                <c:pt idx="8">
                  <c:v>6.4220183486238529</c:v>
                </c:pt>
                <c:pt idx="9">
                  <c:v>7.4</c:v>
                </c:pt>
                <c:pt idx="10">
                  <c:v>14.322250639386189</c:v>
                </c:pt>
                <c:pt idx="11">
                  <c:v>14.572864321608041</c:v>
                </c:pt>
                <c:pt idx="12">
                  <c:v>9.3701996927803375</c:v>
                </c:pt>
                <c:pt idx="13">
                  <c:v>5.7971014492753623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0C-4750-B5A4-965412AAD17B}"/>
            </c:ext>
          </c:extLst>
        </c:ser>
        <c:ser>
          <c:idx val="1"/>
          <c:order val="1"/>
          <c:tx>
            <c:strRef>
              <c:f>Графики!$C$312</c:f>
              <c:strCache>
                <c:ptCount val="1"/>
                <c:pt idx="0">
                  <c:v>Хорошо осведомлен об этом, но не являюсь волонтером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Графики!$D$309:$Q$310</c:f>
              <c:multiLvlStrCache>
                <c:ptCount val="14"/>
                <c:lvl>
                  <c:pt idx="0">
                    <c:v>Мужской</c:v>
                  </c:pt>
                  <c:pt idx="1">
                    <c:v>Женский</c:v>
                  </c:pt>
                  <c:pt idx="2">
                    <c:v>18-29</c:v>
                  </c:pt>
                  <c:pt idx="3">
                    <c:v>30-54</c:v>
                  </c:pt>
                  <c:pt idx="4">
                    <c:v>55+</c:v>
                  </c:pt>
                  <c:pt idx="5">
                    <c:v>Высокая активность</c:v>
                  </c:pt>
                  <c:pt idx="6">
                    <c:v>Умеренная активность</c:v>
                  </c:pt>
                  <c:pt idx="7">
                    <c:v>Низкая активность</c:v>
                  </c:pt>
                  <c:pt idx="8">
                    <c:v>Среднее общее и ниже</c:v>
                  </c:pt>
                  <c:pt idx="9">
                    <c:v>Среднее специальное</c:v>
                  </c:pt>
                  <c:pt idx="10">
                    <c:v>Высшее</c:v>
                  </c:pt>
                  <c:pt idx="11">
                    <c:v>Хороший</c:v>
                  </c:pt>
                  <c:pt idx="12">
                    <c:v>Средний</c:v>
                  </c:pt>
                  <c:pt idx="13">
                    <c:v>Плохой</c:v>
                  </c:pt>
                </c:lvl>
                <c:lvl>
                  <c:pt idx="0">
                    <c:v>Пол</c:v>
                  </c:pt>
                  <c:pt idx="2">
                    <c:v>Возраст</c:v>
                  </c:pt>
                  <c:pt idx="5">
                    <c:v>Активность</c:v>
                  </c:pt>
                  <c:pt idx="8">
                    <c:v>Образование</c:v>
                  </c:pt>
                  <c:pt idx="11">
                    <c:v>Доход</c:v>
                  </c:pt>
                </c:lvl>
              </c:multiLvlStrCache>
            </c:multiLvlStrRef>
          </c:cat>
          <c:val>
            <c:numRef>
              <c:f>Графики!$D$312:$Q$312</c:f>
              <c:numCache>
                <c:formatCode>0.0</c:formatCode>
                <c:ptCount val="14"/>
                <c:pt idx="0">
                  <c:v>27.373068432671083</c:v>
                </c:pt>
                <c:pt idx="1">
                  <c:v>42.778793418647169</c:v>
                </c:pt>
                <c:pt idx="2">
                  <c:v>33.720930232558139</c:v>
                </c:pt>
                <c:pt idx="3">
                  <c:v>35.112936344969199</c:v>
                </c:pt>
                <c:pt idx="4">
                  <c:v>37.002341920374704</c:v>
                </c:pt>
                <c:pt idx="5">
                  <c:v>33.802816901408448</c:v>
                </c:pt>
                <c:pt idx="6">
                  <c:v>41.050583657587552</c:v>
                </c:pt>
                <c:pt idx="7">
                  <c:v>28.792569659442723</c:v>
                </c:pt>
                <c:pt idx="8">
                  <c:v>26.605504587155963</c:v>
                </c:pt>
                <c:pt idx="9">
                  <c:v>35</c:v>
                </c:pt>
                <c:pt idx="10">
                  <c:v>39.386189258312022</c:v>
                </c:pt>
                <c:pt idx="11">
                  <c:v>35.175879396984925</c:v>
                </c:pt>
                <c:pt idx="12">
                  <c:v>36.55913978494624</c:v>
                </c:pt>
                <c:pt idx="13">
                  <c:v>31.884057971014492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0C-4750-B5A4-965412AAD17B}"/>
            </c:ext>
          </c:extLst>
        </c:ser>
        <c:ser>
          <c:idx val="2"/>
          <c:order val="2"/>
          <c:tx>
            <c:strRef>
              <c:f>Графики!$C$313</c:f>
              <c:strCache>
                <c:ptCount val="1"/>
                <c:pt idx="0">
                  <c:v>Что-то слышал, но подробностей не знаю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Графики!$D$309:$Q$310</c:f>
              <c:multiLvlStrCache>
                <c:ptCount val="14"/>
                <c:lvl>
                  <c:pt idx="0">
                    <c:v>Мужской</c:v>
                  </c:pt>
                  <c:pt idx="1">
                    <c:v>Женский</c:v>
                  </c:pt>
                  <c:pt idx="2">
                    <c:v>18-29</c:v>
                  </c:pt>
                  <c:pt idx="3">
                    <c:v>30-54</c:v>
                  </c:pt>
                  <c:pt idx="4">
                    <c:v>55+</c:v>
                  </c:pt>
                  <c:pt idx="5">
                    <c:v>Высокая активность</c:v>
                  </c:pt>
                  <c:pt idx="6">
                    <c:v>Умеренная активность</c:v>
                  </c:pt>
                  <c:pt idx="7">
                    <c:v>Низкая активность</c:v>
                  </c:pt>
                  <c:pt idx="8">
                    <c:v>Среднее общее и ниже</c:v>
                  </c:pt>
                  <c:pt idx="9">
                    <c:v>Среднее специальное</c:v>
                  </c:pt>
                  <c:pt idx="10">
                    <c:v>Высшее</c:v>
                  </c:pt>
                  <c:pt idx="11">
                    <c:v>Хороший</c:v>
                  </c:pt>
                  <c:pt idx="12">
                    <c:v>Средний</c:v>
                  </c:pt>
                  <c:pt idx="13">
                    <c:v>Плохой</c:v>
                  </c:pt>
                </c:lvl>
                <c:lvl>
                  <c:pt idx="0">
                    <c:v>Пол</c:v>
                  </c:pt>
                  <c:pt idx="2">
                    <c:v>Возраст</c:v>
                  </c:pt>
                  <c:pt idx="5">
                    <c:v>Активность</c:v>
                  </c:pt>
                  <c:pt idx="8">
                    <c:v>Образование</c:v>
                  </c:pt>
                  <c:pt idx="11">
                    <c:v>Доход</c:v>
                  </c:pt>
                </c:lvl>
              </c:multiLvlStrCache>
            </c:multiLvlStrRef>
          </c:cat>
          <c:val>
            <c:numRef>
              <c:f>Графики!$D$313:$Q$313</c:f>
              <c:numCache>
                <c:formatCode>0.0</c:formatCode>
                <c:ptCount val="14"/>
                <c:pt idx="0">
                  <c:v>47.682119205298015</c:v>
                </c:pt>
                <c:pt idx="1">
                  <c:v>35.283363802559414</c:v>
                </c:pt>
                <c:pt idx="2">
                  <c:v>36.046511627906973</c:v>
                </c:pt>
                <c:pt idx="3">
                  <c:v>43.737166324435321</c:v>
                </c:pt>
                <c:pt idx="4">
                  <c:v>38.641686182669787</c:v>
                </c:pt>
                <c:pt idx="5">
                  <c:v>23.943661971830984</c:v>
                </c:pt>
                <c:pt idx="6">
                  <c:v>41.050583657587552</c:v>
                </c:pt>
                <c:pt idx="7">
                  <c:v>47.368421052631582</c:v>
                </c:pt>
                <c:pt idx="8">
                  <c:v>45.871559633027523</c:v>
                </c:pt>
                <c:pt idx="9">
                  <c:v>43.4</c:v>
                </c:pt>
                <c:pt idx="10">
                  <c:v>36.31713554987212</c:v>
                </c:pt>
                <c:pt idx="11">
                  <c:v>38.693467336683419</c:v>
                </c:pt>
                <c:pt idx="12">
                  <c:v>42.703533026113668</c:v>
                </c:pt>
                <c:pt idx="13">
                  <c:v>36.956521739130437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0C-4750-B5A4-965412AAD17B}"/>
            </c:ext>
          </c:extLst>
        </c:ser>
        <c:ser>
          <c:idx val="3"/>
          <c:order val="3"/>
          <c:tx>
            <c:strRef>
              <c:f>Графики!$C$314</c:f>
              <c:strCache>
                <c:ptCount val="1"/>
                <c:pt idx="0">
                  <c:v>Ничего не знаю об этом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Графики!$D$309:$Q$310</c:f>
              <c:multiLvlStrCache>
                <c:ptCount val="14"/>
                <c:lvl>
                  <c:pt idx="0">
                    <c:v>Мужской</c:v>
                  </c:pt>
                  <c:pt idx="1">
                    <c:v>Женский</c:v>
                  </c:pt>
                  <c:pt idx="2">
                    <c:v>18-29</c:v>
                  </c:pt>
                  <c:pt idx="3">
                    <c:v>30-54</c:v>
                  </c:pt>
                  <c:pt idx="4">
                    <c:v>55+</c:v>
                  </c:pt>
                  <c:pt idx="5">
                    <c:v>Высокая активность</c:v>
                  </c:pt>
                  <c:pt idx="6">
                    <c:v>Умеренная активность</c:v>
                  </c:pt>
                  <c:pt idx="7">
                    <c:v>Низкая активность</c:v>
                  </c:pt>
                  <c:pt idx="8">
                    <c:v>Среднее общее и ниже</c:v>
                  </c:pt>
                  <c:pt idx="9">
                    <c:v>Среднее специальное</c:v>
                  </c:pt>
                  <c:pt idx="10">
                    <c:v>Высшее</c:v>
                  </c:pt>
                  <c:pt idx="11">
                    <c:v>Хороший</c:v>
                  </c:pt>
                  <c:pt idx="12">
                    <c:v>Средний</c:v>
                  </c:pt>
                  <c:pt idx="13">
                    <c:v>Плохой</c:v>
                  </c:pt>
                </c:lvl>
                <c:lvl>
                  <c:pt idx="0">
                    <c:v>Пол</c:v>
                  </c:pt>
                  <c:pt idx="2">
                    <c:v>Возраст</c:v>
                  </c:pt>
                  <c:pt idx="5">
                    <c:v>Активность</c:v>
                  </c:pt>
                  <c:pt idx="8">
                    <c:v>Образование</c:v>
                  </c:pt>
                  <c:pt idx="11">
                    <c:v>Доход</c:v>
                  </c:pt>
                </c:lvl>
              </c:multiLvlStrCache>
            </c:multiLvlStrRef>
          </c:cat>
          <c:val>
            <c:numRef>
              <c:f>Графики!$D$314:$Q$314</c:f>
              <c:numCache>
                <c:formatCode>0.0</c:formatCode>
                <c:ptCount val="14"/>
                <c:pt idx="0">
                  <c:v>18.543046357615893</c:v>
                </c:pt>
                <c:pt idx="1">
                  <c:v>8.592321755027422</c:v>
                </c:pt>
                <c:pt idx="2">
                  <c:v>18.604651162790699</c:v>
                </c:pt>
                <c:pt idx="3">
                  <c:v>11.08829568788501</c:v>
                </c:pt>
                <c:pt idx="4">
                  <c:v>14.285714285714286</c:v>
                </c:pt>
                <c:pt idx="5">
                  <c:v>9.1549295774647881</c:v>
                </c:pt>
                <c:pt idx="6">
                  <c:v>8.3657587548638137</c:v>
                </c:pt>
                <c:pt idx="7">
                  <c:v>21.981424148606813</c:v>
                </c:pt>
                <c:pt idx="8">
                  <c:v>20.183486238532112</c:v>
                </c:pt>
                <c:pt idx="9">
                  <c:v>14</c:v>
                </c:pt>
                <c:pt idx="10">
                  <c:v>9.9744245524296673</c:v>
                </c:pt>
                <c:pt idx="11">
                  <c:v>11.557788944723619</c:v>
                </c:pt>
                <c:pt idx="12">
                  <c:v>11.213517665130569</c:v>
                </c:pt>
                <c:pt idx="13">
                  <c:v>24.637681159420289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0C-4750-B5A4-965412AAD17B}"/>
            </c:ext>
          </c:extLst>
        </c:ser>
        <c:ser>
          <c:idx val="4"/>
          <c:order val="4"/>
          <c:tx>
            <c:strRef>
              <c:f>Графики!$C$315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Графики!$D$309:$Q$310</c:f>
              <c:multiLvlStrCache>
                <c:ptCount val="14"/>
                <c:lvl>
                  <c:pt idx="0">
                    <c:v>Мужской</c:v>
                  </c:pt>
                  <c:pt idx="1">
                    <c:v>Женский</c:v>
                  </c:pt>
                  <c:pt idx="2">
                    <c:v>18-29</c:v>
                  </c:pt>
                  <c:pt idx="3">
                    <c:v>30-54</c:v>
                  </c:pt>
                  <c:pt idx="4">
                    <c:v>55+</c:v>
                  </c:pt>
                  <c:pt idx="5">
                    <c:v>Высокая активность</c:v>
                  </c:pt>
                  <c:pt idx="6">
                    <c:v>Умеренная активность</c:v>
                  </c:pt>
                  <c:pt idx="7">
                    <c:v>Низкая активность</c:v>
                  </c:pt>
                  <c:pt idx="8">
                    <c:v>Среднее общее и ниже</c:v>
                  </c:pt>
                  <c:pt idx="9">
                    <c:v>Среднее специальное</c:v>
                  </c:pt>
                  <c:pt idx="10">
                    <c:v>Высшее</c:v>
                  </c:pt>
                  <c:pt idx="11">
                    <c:v>Хороший</c:v>
                  </c:pt>
                  <c:pt idx="12">
                    <c:v>Средний</c:v>
                  </c:pt>
                  <c:pt idx="13">
                    <c:v>Плохой</c:v>
                  </c:pt>
                </c:lvl>
                <c:lvl>
                  <c:pt idx="0">
                    <c:v>Пол</c:v>
                  </c:pt>
                  <c:pt idx="2">
                    <c:v>Возраст</c:v>
                  </c:pt>
                  <c:pt idx="5">
                    <c:v>Активность</c:v>
                  </c:pt>
                  <c:pt idx="8">
                    <c:v>Образование</c:v>
                  </c:pt>
                  <c:pt idx="11">
                    <c:v>Доход</c:v>
                  </c:pt>
                </c:lvl>
              </c:multiLvlStrCache>
            </c:multiLvlStrRef>
          </c:cat>
          <c:val>
            <c:numRef>
              <c:f>Графики!$D$315:$Q$315</c:f>
              <c:numCache>
                <c:formatCode>0.0</c:formatCode>
                <c:ptCount val="14"/>
                <c:pt idx="0">
                  <c:v>0.22075055187637968</c:v>
                </c:pt>
                <c:pt idx="1">
                  <c:v>0.18281535648994515</c:v>
                </c:pt>
                <c:pt idx="2">
                  <c:v>0</c:v>
                </c:pt>
                <c:pt idx="3">
                  <c:v>0.20533880903490759</c:v>
                </c:pt>
                <c:pt idx="4">
                  <c:v>0.23419203747072601</c:v>
                </c:pt>
                <c:pt idx="5">
                  <c:v>0</c:v>
                </c:pt>
                <c:pt idx="6">
                  <c:v>0.38910505836575876</c:v>
                </c:pt>
                <c:pt idx="7">
                  <c:v>0</c:v>
                </c:pt>
                <c:pt idx="8">
                  <c:v>0.91743119266055051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0.15360983102918588</c:v>
                </c:pt>
                <c:pt idx="13">
                  <c:v>0.72463768115942029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0C-4750-B5A4-965412AAD1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143103488"/>
        <c:axId val="143127296"/>
      </c:barChart>
      <c:catAx>
        <c:axId val="143103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127296"/>
        <c:crosses val="autoZero"/>
        <c:auto val="1"/>
        <c:lblAlgn val="ctr"/>
        <c:lblOffset val="100"/>
        <c:noMultiLvlLbl val="0"/>
      </c:catAx>
      <c:valAx>
        <c:axId val="14312729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4310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962315473583904"/>
          <c:y val="4.7542706546387363E-2"/>
          <c:w val="0.80678305911848958"/>
          <c:h val="0.823249381773236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Графики!$D$331</c:f>
              <c:strCache>
                <c:ptCount val="1"/>
                <c:pt idx="0">
                  <c:v>Есть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Графики!$C$332:$C$341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Няндома</c:v>
                </c:pt>
                <c:pt idx="3">
                  <c:v>Коряжма</c:v>
                </c:pt>
                <c:pt idx="4">
                  <c:v>Котлас</c:v>
                </c:pt>
                <c:pt idx="5">
                  <c:v>Каргополь</c:v>
                </c:pt>
                <c:pt idx="6">
                  <c:v>Вельск</c:v>
                </c:pt>
                <c:pt idx="7">
                  <c:v>Северодвинск</c:v>
                </c:pt>
                <c:pt idx="8">
                  <c:v>Онега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Графики!$D$332:$D$341</c:f>
              <c:numCache>
                <c:formatCode>0.0</c:formatCode>
                <c:ptCount val="10"/>
                <c:pt idx="0">
                  <c:v>42.3</c:v>
                </c:pt>
                <c:pt idx="1">
                  <c:v>60.194174757281552</c:v>
                </c:pt>
                <c:pt idx="2">
                  <c:v>49.450549450549453</c:v>
                </c:pt>
                <c:pt idx="3">
                  <c:v>48.148148148148145</c:v>
                </c:pt>
                <c:pt idx="4">
                  <c:v>46</c:v>
                </c:pt>
                <c:pt idx="5">
                  <c:v>45.652173913043477</c:v>
                </c:pt>
                <c:pt idx="6">
                  <c:v>39.047619047619051</c:v>
                </c:pt>
                <c:pt idx="7">
                  <c:v>36</c:v>
                </c:pt>
                <c:pt idx="8">
                  <c:v>31.683168316831683</c:v>
                </c:pt>
                <c:pt idx="9">
                  <c:v>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D1-48D2-AC6C-69736E1655D6}"/>
            </c:ext>
          </c:extLst>
        </c:ser>
        <c:ser>
          <c:idx val="1"/>
          <c:order val="1"/>
          <c:tx>
            <c:strRef>
              <c:f>Графики!$E$331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EFB2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Графики!$C$332:$C$341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Няндома</c:v>
                </c:pt>
                <c:pt idx="3">
                  <c:v>Коряжма</c:v>
                </c:pt>
                <c:pt idx="4">
                  <c:v>Котлас</c:v>
                </c:pt>
                <c:pt idx="5">
                  <c:v>Каргополь</c:v>
                </c:pt>
                <c:pt idx="6">
                  <c:v>Вельск</c:v>
                </c:pt>
                <c:pt idx="7">
                  <c:v>Северодвинск</c:v>
                </c:pt>
                <c:pt idx="8">
                  <c:v>Онега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Графики!$E$332:$E$341</c:f>
              <c:numCache>
                <c:formatCode>0.0</c:formatCode>
                <c:ptCount val="10"/>
                <c:pt idx="0">
                  <c:v>55.4</c:v>
                </c:pt>
                <c:pt idx="1">
                  <c:v>37.864077669902912</c:v>
                </c:pt>
                <c:pt idx="2">
                  <c:v>46.153846153846153</c:v>
                </c:pt>
                <c:pt idx="3">
                  <c:v>49.074074074074076</c:v>
                </c:pt>
                <c:pt idx="4">
                  <c:v>53</c:v>
                </c:pt>
                <c:pt idx="5">
                  <c:v>53.260869565217391</c:v>
                </c:pt>
                <c:pt idx="6">
                  <c:v>56.19047619047619</c:v>
                </c:pt>
                <c:pt idx="7">
                  <c:v>62</c:v>
                </c:pt>
                <c:pt idx="8">
                  <c:v>67.32673267326733</c:v>
                </c:pt>
                <c:pt idx="9">
                  <c:v>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D1-48D2-AC6C-69736E1655D6}"/>
            </c:ext>
          </c:extLst>
        </c:ser>
        <c:ser>
          <c:idx val="2"/>
          <c:order val="2"/>
          <c:tx>
            <c:strRef>
              <c:f>Графики!$F$331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rgbClr val="636363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4,3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394-41AF-8A1C-8884D8AF6FD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1,0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394-41AF-8A1C-8884D8AF6F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Графики!$C$332:$C$341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Няндома</c:v>
                </c:pt>
                <c:pt idx="3">
                  <c:v>Коряжма</c:v>
                </c:pt>
                <c:pt idx="4">
                  <c:v>Котлас</c:v>
                </c:pt>
                <c:pt idx="5">
                  <c:v>Каргополь</c:v>
                </c:pt>
                <c:pt idx="6">
                  <c:v>Вельск</c:v>
                </c:pt>
                <c:pt idx="7">
                  <c:v>Северодвинск</c:v>
                </c:pt>
                <c:pt idx="8">
                  <c:v>Онега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Графики!$F$332:$F$341</c:f>
              <c:numCache>
                <c:formatCode>0.0</c:formatCode>
                <c:ptCount val="10"/>
                <c:pt idx="0">
                  <c:v>2.2999999999999998</c:v>
                </c:pt>
                <c:pt idx="1">
                  <c:v>1.941747572815534</c:v>
                </c:pt>
                <c:pt idx="2">
                  <c:v>4.395604395604396</c:v>
                </c:pt>
                <c:pt idx="3">
                  <c:v>2.7777777777777777</c:v>
                </c:pt>
                <c:pt idx="4">
                  <c:v>1</c:v>
                </c:pt>
                <c:pt idx="5">
                  <c:v>1.0869565217391304</c:v>
                </c:pt>
                <c:pt idx="6">
                  <c:v>4.7619047619047619</c:v>
                </c:pt>
                <c:pt idx="7">
                  <c:v>2</c:v>
                </c:pt>
                <c:pt idx="8">
                  <c:v>0.99009900990099009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D1-48D2-AC6C-69736E1655D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169671680"/>
        <c:axId val="169685760"/>
      </c:barChart>
      <c:catAx>
        <c:axId val="169671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685760"/>
        <c:crosses val="autoZero"/>
        <c:auto val="1"/>
        <c:lblAlgn val="ctr"/>
        <c:lblOffset val="100"/>
        <c:noMultiLvlLbl val="0"/>
      </c:catAx>
      <c:valAx>
        <c:axId val="169685760"/>
        <c:scaling>
          <c:orientation val="minMax"/>
          <c:max val="100"/>
        </c:scaling>
        <c:delete val="1"/>
        <c:axPos val="t"/>
        <c:numFmt formatCode="0.0" sourceLinked="1"/>
        <c:majorTickMark val="none"/>
        <c:minorTickMark val="none"/>
        <c:tickLblPos val="nextTo"/>
        <c:crossAx val="169671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Графики!$D$410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Графики!$C$411:$C$420</c:f>
              <c:strCache>
                <c:ptCount val="10"/>
                <c:pt idx="0">
                  <c:v>Все опрошенные</c:v>
                </c:pt>
                <c:pt idx="1">
                  <c:v>Онега</c:v>
                </c:pt>
                <c:pt idx="2">
                  <c:v>Устьянский район</c:v>
                </c:pt>
                <c:pt idx="3">
                  <c:v>Котлас</c:v>
                </c:pt>
                <c:pt idx="4">
                  <c:v>Коряжма</c:v>
                </c:pt>
                <c:pt idx="5">
                  <c:v>Северодвинск</c:v>
                </c:pt>
                <c:pt idx="6">
                  <c:v>Каргополь</c:v>
                </c:pt>
                <c:pt idx="7">
                  <c:v>Вельск</c:v>
                </c:pt>
                <c:pt idx="8">
                  <c:v>Няндома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Графики!$D$411:$D$420</c:f>
              <c:numCache>
                <c:formatCode>0.0</c:formatCode>
                <c:ptCount val="10"/>
                <c:pt idx="0">
                  <c:v>78.3</c:v>
                </c:pt>
                <c:pt idx="1">
                  <c:v>85.148514851485146</c:v>
                </c:pt>
                <c:pt idx="2">
                  <c:v>82.524271844660191</c:v>
                </c:pt>
                <c:pt idx="3">
                  <c:v>82</c:v>
                </c:pt>
                <c:pt idx="4">
                  <c:v>81.481481481481481</c:v>
                </c:pt>
                <c:pt idx="5">
                  <c:v>79</c:v>
                </c:pt>
                <c:pt idx="6">
                  <c:v>78.260869565217391</c:v>
                </c:pt>
                <c:pt idx="7">
                  <c:v>77.142857142857139</c:v>
                </c:pt>
                <c:pt idx="8">
                  <c:v>76.92307692307692</c:v>
                </c:pt>
                <c:pt idx="9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57-423F-AE6D-46ABF32AD993}"/>
            </c:ext>
          </c:extLst>
        </c:ser>
        <c:ser>
          <c:idx val="1"/>
          <c:order val="1"/>
          <c:tx>
            <c:strRef>
              <c:f>Графики!$E$410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EFB2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Графики!$C$411:$C$420</c:f>
              <c:strCache>
                <c:ptCount val="10"/>
                <c:pt idx="0">
                  <c:v>Все опрошенные</c:v>
                </c:pt>
                <c:pt idx="1">
                  <c:v>Онега</c:v>
                </c:pt>
                <c:pt idx="2">
                  <c:v>Устьянский район</c:v>
                </c:pt>
                <c:pt idx="3">
                  <c:v>Котлас</c:v>
                </c:pt>
                <c:pt idx="4">
                  <c:v>Коряжма</c:v>
                </c:pt>
                <c:pt idx="5">
                  <c:v>Северодвинск</c:v>
                </c:pt>
                <c:pt idx="6">
                  <c:v>Каргополь</c:v>
                </c:pt>
                <c:pt idx="7">
                  <c:v>Вельск</c:v>
                </c:pt>
                <c:pt idx="8">
                  <c:v>Няндома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Графики!$E$411:$E$420</c:f>
              <c:numCache>
                <c:formatCode>0.0</c:formatCode>
                <c:ptCount val="10"/>
                <c:pt idx="0">
                  <c:v>21.7</c:v>
                </c:pt>
                <c:pt idx="1">
                  <c:v>14.851485148514852</c:v>
                </c:pt>
                <c:pt idx="2">
                  <c:v>17.475728155339805</c:v>
                </c:pt>
                <c:pt idx="3">
                  <c:v>18</c:v>
                </c:pt>
                <c:pt idx="4">
                  <c:v>18.518518518518519</c:v>
                </c:pt>
                <c:pt idx="5">
                  <c:v>21</c:v>
                </c:pt>
                <c:pt idx="6">
                  <c:v>21.739130434782609</c:v>
                </c:pt>
                <c:pt idx="7">
                  <c:v>22.857142857142858</c:v>
                </c:pt>
                <c:pt idx="8">
                  <c:v>23.076923076923077</c:v>
                </c:pt>
                <c:pt idx="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57-423F-AE6D-46ABF32AD99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169734144"/>
        <c:axId val="169735680"/>
      </c:barChart>
      <c:catAx>
        <c:axId val="169734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735680"/>
        <c:crosses val="autoZero"/>
        <c:auto val="1"/>
        <c:lblAlgn val="ctr"/>
        <c:lblOffset val="100"/>
        <c:noMultiLvlLbl val="0"/>
      </c:catAx>
      <c:valAx>
        <c:axId val="169735680"/>
        <c:scaling>
          <c:orientation val="minMax"/>
          <c:max val="100"/>
        </c:scaling>
        <c:delete val="1"/>
        <c:axPos val="t"/>
        <c:numFmt formatCode="0.0" sourceLinked="1"/>
        <c:majorTickMark val="none"/>
        <c:minorTickMark val="none"/>
        <c:tickLblPos val="nextTo"/>
        <c:crossAx val="16973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Графики!$C$524:$C$542</c:f>
              <c:strCache>
                <c:ptCount val="19"/>
                <c:pt idx="0">
                  <c:v>Помощь участникам СВО и членам их семей</c:v>
                </c:pt>
                <c:pt idx="1">
                  <c:v>Помощь социально уязвимым группам </c:v>
                </c:pt>
                <c:pt idx="2">
                  <c:v>Благоустройство и уборка территорий</c:v>
                </c:pt>
                <c:pt idx="3">
                  <c:v>Оказание помощи животным</c:v>
                </c:pt>
                <c:pt idx="4">
                  <c:v>Помощь людям в чрезвычайных ситуациях</c:v>
                </c:pt>
                <c:pt idx="5">
                  <c:v>Поиск пропавших людей</c:v>
                </c:pt>
                <c:pt idx="6">
                  <c:v>Экологические проекты и лесовосстановительные работы</c:v>
                </c:pt>
                <c:pt idx="7">
                  <c:v>Помощь местным социальным учреждениям, ветеранским организациям</c:v>
                </c:pt>
                <c:pt idx="8">
                  <c:v>Сбор средств на благотворительность</c:v>
                </c:pt>
                <c:pt idx="9">
                  <c:v>Организация спортивных, культурных и других мероприятий</c:v>
                </c:pt>
                <c:pt idx="10">
                  <c:v>Донорство</c:v>
                </c:pt>
                <c:pt idx="11">
                  <c:v>Помощь местным больницам</c:v>
                </c:pt>
                <c:pt idx="12">
                  <c:v>Помощь в исследовательской деятельности </c:v>
                </c:pt>
                <c:pt idx="13">
                  <c:v>Реставрационные работы</c:v>
                </c:pt>
                <c:pt idx="14">
                  <c:v>Pro-bono волонтёрства</c:v>
                </c:pt>
                <c:pt idx="15">
                  <c:v>Медиа-волонтёрство (фото, видео, копирайтинг)</c:v>
                </c:pt>
                <c:pt idx="16">
                  <c:v>Интернет-добровольчество (создание полезных, бесплатных ресурсов)</c:v>
                </c:pt>
                <c:pt idx="17">
                  <c:v>Другое</c:v>
                </c:pt>
                <c:pt idx="18">
                  <c:v>Затрудняюсь ответить</c:v>
                </c:pt>
              </c:strCache>
            </c:strRef>
          </c:cat>
          <c:val>
            <c:numRef>
              <c:f>Графики!$D$524:$D$542</c:f>
              <c:numCache>
                <c:formatCode>0.0</c:formatCode>
                <c:ptCount val="19"/>
                <c:pt idx="0">
                  <c:v>46.179775280898873</c:v>
                </c:pt>
                <c:pt idx="1">
                  <c:v>45.955056179775283</c:v>
                </c:pt>
                <c:pt idx="2">
                  <c:v>44.719101123595507</c:v>
                </c:pt>
                <c:pt idx="3">
                  <c:v>39.213483146067418</c:v>
                </c:pt>
                <c:pt idx="4">
                  <c:v>38.988764044943821</c:v>
                </c:pt>
                <c:pt idx="5">
                  <c:v>31.910112359550563</c:v>
                </c:pt>
                <c:pt idx="6">
                  <c:v>25.95505617977528</c:v>
                </c:pt>
                <c:pt idx="7">
                  <c:v>25.280898876404493</c:v>
                </c:pt>
                <c:pt idx="8">
                  <c:v>21.797752808988765</c:v>
                </c:pt>
                <c:pt idx="9">
                  <c:v>20.561797752808989</c:v>
                </c:pt>
                <c:pt idx="10">
                  <c:v>18.314606741573034</c:v>
                </c:pt>
                <c:pt idx="11">
                  <c:v>14.49438202247191</c:v>
                </c:pt>
                <c:pt idx="12">
                  <c:v>13.595505617977528</c:v>
                </c:pt>
                <c:pt idx="13">
                  <c:v>9.3258426966292127</c:v>
                </c:pt>
                <c:pt idx="14">
                  <c:v>7.415730337078652</c:v>
                </c:pt>
                <c:pt idx="15">
                  <c:v>5.617977528089888</c:v>
                </c:pt>
                <c:pt idx="16">
                  <c:v>4.606741573033708</c:v>
                </c:pt>
                <c:pt idx="17">
                  <c:v>1.2359550561797752</c:v>
                </c:pt>
                <c:pt idx="18">
                  <c:v>2.1348314606741572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14-468C-A8DA-3314CE03461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32123008"/>
        <c:axId val="232195584"/>
      </c:barChart>
      <c:catAx>
        <c:axId val="2321230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2195584"/>
        <c:crosses val="autoZero"/>
        <c:auto val="1"/>
        <c:lblAlgn val="ctr"/>
        <c:lblOffset val="100"/>
        <c:noMultiLvlLbl val="0"/>
      </c:catAx>
      <c:valAx>
        <c:axId val="232195584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23212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ru-R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Графики!$C$569:$C$580</c:f>
              <c:strCache>
                <c:ptCount val="12"/>
                <c:pt idx="0">
                  <c:v>Отдавать вещи, книги, одежду</c:v>
                </c:pt>
                <c:pt idx="1">
                  <c:v>Отдавать свое время (помогать личным участием)</c:v>
                </c:pt>
                <c:pt idx="2">
                  <c:v>Помогать финансово</c:v>
                </c:pt>
                <c:pt idx="3">
                  <c:v>Курьерская помощь </c:v>
                </c:pt>
                <c:pt idx="4">
                  <c:v>Участвовать в организационной работе </c:v>
                </c:pt>
                <c:pt idx="5">
                  <c:v>Делиться профессиональными навыками </c:v>
                </c:pt>
                <c:pt idx="6">
                  <c:v>Оказание консультаций по профессиональным вопросам</c:v>
                </c:pt>
                <c:pt idx="7">
                  <c:v>Информационная помощь </c:v>
                </c:pt>
                <c:pt idx="8">
                  <c:v>Фото, видео съемка</c:v>
                </c:pt>
                <c:pt idx="9">
                  <c:v>Помощь в полиграфии</c:v>
                </c:pt>
                <c:pt idx="10">
                  <c:v>Другое </c:v>
                </c:pt>
                <c:pt idx="11">
                  <c:v>Затрудняюсь ответить</c:v>
                </c:pt>
              </c:strCache>
            </c:strRef>
          </c:cat>
          <c:val>
            <c:numRef>
              <c:f>Графики!$D$569:$D$580</c:f>
              <c:numCache>
                <c:formatCode>0.0</c:formatCode>
                <c:ptCount val="12"/>
                <c:pt idx="0">
                  <c:v>65.056179775280896</c:v>
                </c:pt>
                <c:pt idx="1">
                  <c:v>47.752808988764045</c:v>
                </c:pt>
                <c:pt idx="2">
                  <c:v>35.168539325842694</c:v>
                </c:pt>
                <c:pt idx="3">
                  <c:v>23.707865168539325</c:v>
                </c:pt>
                <c:pt idx="4">
                  <c:v>22.584269662921347</c:v>
                </c:pt>
                <c:pt idx="5">
                  <c:v>22.247191011235955</c:v>
                </c:pt>
                <c:pt idx="6">
                  <c:v>18.314606741573034</c:v>
                </c:pt>
                <c:pt idx="7">
                  <c:v>17.078651685393258</c:v>
                </c:pt>
                <c:pt idx="8">
                  <c:v>9.8876404494382015</c:v>
                </c:pt>
                <c:pt idx="9">
                  <c:v>3.0337078651685392</c:v>
                </c:pt>
                <c:pt idx="10">
                  <c:v>1.2359550561797752</c:v>
                </c:pt>
                <c:pt idx="11">
                  <c:v>4.382022471910112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8C-461F-8FAC-E8AA0C54A8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232216448"/>
        <c:axId val="232248064"/>
      </c:barChart>
      <c:catAx>
        <c:axId val="23221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2248064"/>
        <c:crosses val="autoZero"/>
        <c:auto val="1"/>
        <c:lblAlgn val="ctr"/>
        <c:lblOffset val="100"/>
        <c:noMultiLvlLbl val="0"/>
      </c:catAx>
      <c:valAx>
        <c:axId val="232248064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23221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Графики!$D$638</c:f>
              <c:strCache>
                <c:ptCount val="1"/>
                <c:pt idx="0">
                  <c:v>Скорее интересно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Графики!$C$639:$C$642</c:f>
              <c:strCache>
                <c:ptCount val="4"/>
                <c:pt idx="0">
                  <c:v>Акции, проекты для вашего города, района</c:v>
                </c:pt>
                <c:pt idx="1">
                  <c:v>Акции, проекты узкого характера (мой двор/ дом/ школа/ соседи/ парк и пр.)</c:v>
                </c:pt>
                <c:pt idx="2">
                  <c:v>Акции, проекты для Архангельской области</c:v>
                </c:pt>
                <c:pt idx="3">
                  <c:v>Акции, проекты всероссийского масштаба</c:v>
                </c:pt>
              </c:strCache>
            </c:strRef>
          </c:cat>
          <c:val>
            <c:numRef>
              <c:f>Графики!$D$639:$D$642</c:f>
              <c:numCache>
                <c:formatCode>0.0</c:formatCode>
                <c:ptCount val="4"/>
                <c:pt idx="0">
                  <c:v>88.7</c:v>
                </c:pt>
                <c:pt idx="1">
                  <c:v>83.3</c:v>
                </c:pt>
                <c:pt idx="2">
                  <c:v>81.099999999999994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D9-4EA6-9584-58688BE67BF0}"/>
            </c:ext>
          </c:extLst>
        </c:ser>
        <c:ser>
          <c:idx val="1"/>
          <c:order val="1"/>
          <c:tx>
            <c:strRef>
              <c:f>Графики!$E$638</c:f>
              <c:strCache>
                <c:ptCount val="1"/>
                <c:pt idx="0">
                  <c:v>Скорее не интересно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Графики!$C$639:$C$642</c:f>
              <c:strCache>
                <c:ptCount val="4"/>
                <c:pt idx="0">
                  <c:v>Акции, проекты для вашего города, района</c:v>
                </c:pt>
                <c:pt idx="1">
                  <c:v>Акции, проекты узкого характера (мой двор/ дом/ школа/ соседи/ парк и пр.)</c:v>
                </c:pt>
                <c:pt idx="2">
                  <c:v>Акции, проекты для Архангельской области</c:v>
                </c:pt>
                <c:pt idx="3">
                  <c:v>Акции, проекты всероссийского масштаба</c:v>
                </c:pt>
              </c:strCache>
            </c:strRef>
          </c:cat>
          <c:val>
            <c:numRef>
              <c:f>Графики!$E$639:$E$642</c:f>
              <c:numCache>
                <c:formatCode>0.0</c:formatCode>
                <c:ptCount val="4"/>
                <c:pt idx="0">
                  <c:v>8.5</c:v>
                </c:pt>
                <c:pt idx="1">
                  <c:v>13.4</c:v>
                </c:pt>
                <c:pt idx="2">
                  <c:v>13.8</c:v>
                </c:pt>
                <c:pt idx="3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D9-4EA6-9584-58688BE67BF0}"/>
            </c:ext>
          </c:extLst>
        </c:ser>
        <c:ser>
          <c:idx val="2"/>
          <c:order val="2"/>
          <c:tx>
            <c:strRef>
              <c:f>Графики!$F$638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Графики!$C$639:$C$642</c:f>
              <c:strCache>
                <c:ptCount val="4"/>
                <c:pt idx="0">
                  <c:v>Акции, проекты для вашего города, района</c:v>
                </c:pt>
                <c:pt idx="1">
                  <c:v>Акции, проекты узкого характера (мой двор/ дом/ школа/ соседи/ парк и пр.)</c:v>
                </c:pt>
                <c:pt idx="2">
                  <c:v>Акции, проекты для Архангельской области</c:v>
                </c:pt>
                <c:pt idx="3">
                  <c:v>Акции, проекты всероссийского масштаба</c:v>
                </c:pt>
              </c:strCache>
            </c:strRef>
          </c:cat>
          <c:val>
            <c:numRef>
              <c:f>Графики!$F$639:$F$642</c:f>
              <c:numCache>
                <c:formatCode>0.0</c:formatCode>
                <c:ptCount val="4"/>
                <c:pt idx="0">
                  <c:v>2.8</c:v>
                </c:pt>
                <c:pt idx="1">
                  <c:v>3.3</c:v>
                </c:pt>
                <c:pt idx="2">
                  <c:v>5.0999999999999996</c:v>
                </c:pt>
                <c:pt idx="3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D9-4EA6-9584-58688BE67B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231785984"/>
        <c:axId val="231787520"/>
      </c:barChart>
      <c:catAx>
        <c:axId val="231785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787520"/>
        <c:crosses val="autoZero"/>
        <c:auto val="1"/>
        <c:lblAlgn val="ctr"/>
        <c:lblOffset val="100"/>
        <c:noMultiLvlLbl val="0"/>
      </c:catAx>
      <c:valAx>
        <c:axId val="231787520"/>
        <c:scaling>
          <c:orientation val="minMax"/>
          <c:max val="100"/>
        </c:scaling>
        <c:delete val="1"/>
        <c:axPos val="t"/>
        <c:numFmt formatCode="0.0" sourceLinked="1"/>
        <c:majorTickMark val="none"/>
        <c:minorTickMark val="none"/>
        <c:tickLblPos val="nextTo"/>
        <c:crossAx val="23178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Графики!$D$176</c:f>
              <c:strCache>
                <c:ptCount val="1"/>
                <c:pt idx="0">
                  <c:v>Хорошо знаю об этом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Графики!$C$177:$C$186</c:f>
              <c:strCache>
                <c:ptCount val="10"/>
                <c:pt idx="0">
                  <c:v>Все опрошенные</c:v>
                </c:pt>
                <c:pt idx="1">
                  <c:v>Няндома</c:v>
                </c:pt>
                <c:pt idx="2">
                  <c:v>Коряжма</c:v>
                </c:pt>
                <c:pt idx="3">
                  <c:v>Каргополь</c:v>
                </c:pt>
                <c:pt idx="4">
                  <c:v>Устьянский район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Котлас</c:v>
                </c:pt>
                <c:pt idx="8">
                  <c:v>Вельск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Графики!$D$177:$D$186</c:f>
              <c:numCache>
                <c:formatCode>0.0</c:formatCode>
                <c:ptCount val="10"/>
                <c:pt idx="0">
                  <c:v>11.6</c:v>
                </c:pt>
                <c:pt idx="1">
                  <c:v>23.076923076923077</c:v>
                </c:pt>
                <c:pt idx="2">
                  <c:v>19.444444444444443</c:v>
                </c:pt>
                <c:pt idx="3">
                  <c:v>17.391304347826086</c:v>
                </c:pt>
                <c:pt idx="4">
                  <c:v>13.592233009708737</c:v>
                </c:pt>
                <c:pt idx="5">
                  <c:v>8.9108910891089117</c:v>
                </c:pt>
                <c:pt idx="6">
                  <c:v>8</c:v>
                </c:pt>
                <c:pt idx="7">
                  <c:v>8</c:v>
                </c:pt>
                <c:pt idx="8">
                  <c:v>6.666666666666667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0-4A44-BFD0-2D0E9BE35074}"/>
            </c:ext>
          </c:extLst>
        </c:ser>
        <c:ser>
          <c:idx val="1"/>
          <c:order val="1"/>
          <c:tx>
            <c:strRef>
              <c:f>Графики!$E$176</c:f>
              <c:strCache>
                <c:ptCount val="1"/>
                <c:pt idx="0">
                  <c:v>Что-то слышал, но без подробностей</c:v>
                </c:pt>
              </c:strCache>
            </c:strRef>
          </c:tx>
          <c:spPr>
            <a:solidFill>
              <a:srgbClr val="EFB2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Графики!$C$177:$C$186</c:f>
              <c:strCache>
                <c:ptCount val="10"/>
                <c:pt idx="0">
                  <c:v>Все опрошенные</c:v>
                </c:pt>
                <c:pt idx="1">
                  <c:v>Няндома</c:v>
                </c:pt>
                <c:pt idx="2">
                  <c:v>Коряжма</c:v>
                </c:pt>
                <c:pt idx="3">
                  <c:v>Каргополь</c:v>
                </c:pt>
                <c:pt idx="4">
                  <c:v>Устьянский район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Котлас</c:v>
                </c:pt>
                <c:pt idx="8">
                  <c:v>Вельск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Графики!$E$177:$E$186</c:f>
              <c:numCache>
                <c:formatCode>0.0</c:formatCode>
                <c:ptCount val="10"/>
                <c:pt idx="0">
                  <c:v>38.5</c:v>
                </c:pt>
                <c:pt idx="1">
                  <c:v>46.153846153846153</c:v>
                </c:pt>
                <c:pt idx="2">
                  <c:v>32.407407407407405</c:v>
                </c:pt>
                <c:pt idx="3">
                  <c:v>41.304347826086953</c:v>
                </c:pt>
                <c:pt idx="4">
                  <c:v>46.601941747572816</c:v>
                </c:pt>
                <c:pt idx="5">
                  <c:v>36.633663366336634</c:v>
                </c:pt>
                <c:pt idx="6">
                  <c:v>34</c:v>
                </c:pt>
                <c:pt idx="7">
                  <c:v>41</c:v>
                </c:pt>
                <c:pt idx="8">
                  <c:v>40</c:v>
                </c:pt>
                <c:pt idx="9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A0-4A44-BFD0-2D0E9BE35074}"/>
            </c:ext>
          </c:extLst>
        </c:ser>
        <c:ser>
          <c:idx val="2"/>
          <c:order val="2"/>
          <c:tx>
            <c:strRef>
              <c:f>Графики!$F$176</c:f>
              <c:strCache>
                <c:ptCount val="1"/>
                <c:pt idx="0">
                  <c:v>Ничего не знаю об этом</c:v>
                </c:pt>
              </c:strCache>
            </c:strRef>
          </c:tx>
          <c:spPr>
            <a:solidFill>
              <a:srgbClr val="636363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49-41AA-82A4-7865CB30B3A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48,2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449-41AA-82A4-7865CB30B3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Графики!$C$177:$C$186</c:f>
              <c:strCache>
                <c:ptCount val="10"/>
                <c:pt idx="0">
                  <c:v>Все опрошенные</c:v>
                </c:pt>
                <c:pt idx="1">
                  <c:v>Няндома</c:v>
                </c:pt>
                <c:pt idx="2">
                  <c:v>Коряжма</c:v>
                </c:pt>
                <c:pt idx="3">
                  <c:v>Каргополь</c:v>
                </c:pt>
                <c:pt idx="4">
                  <c:v>Устьянский район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Котлас</c:v>
                </c:pt>
                <c:pt idx="8">
                  <c:v>Вельск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Графики!$F$177:$F$186</c:f>
              <c:numCache>
                <c:formatCode>0.0</c:formatCode>
                <c:ptCount val="10"/>
                <c:pt idx="0">
                  <c:v>49.9</c:v>
                </c:pt>
                <c:pt idx="1">
                  <c:v>30.76923076923077</c:v>
                </c:pt>
                <c:pt idx="2">
                  <c:v>48.148148148148145</c:v>
                </c:pt>
                <c:pt idx="3">
                  <c:v>41.304347826086953</c:v>
                </c:pt>
                <c:pt idx="4">
                  <c:v>39.805825242718448</c:v>
                </c:pt>
                <c:pt idx="5">
                  <c:v>54.455445544554458</c:v>
                </c:pt>
                <c:pt idx="6">
                  <c:v>58</c:v>
                </c:pt>
                <c:pt idx="7">
                  <c:v>51</c:v>
                </c:pt>
                <c:pt idx="8">
                  <c:v>53.333333333333336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A0-4A44-BFD0-2D0E9BE3507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169486976"/>
        <c:axId val="169496960"/>
      </c:barChart>
      <c:catAx>
        <c:axId val="1694869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496960"/>
        <c:crosses val="autoZero"/>
        <c:auto val="1"/>
        <c:lblAlgn val="ctr"/>
        <c:lblOffset val="100"/>
        <c:noMultiLvlLbl val="0"/>
      </c:catAx>
      <c:valAx>
        <c:axId val="169496960"/>
        <c:scaling>
          <c:orientation val="minMax"/>
          <c:max val="100"/>
        </c:scaling>
        <c:delete val="1"/>
        <c:axPos val="t"/>
        <c:numFmt formatCode="0.0" sourceLinked="1"/>
        <c:majorTickMark val="none"/>
        <c:minorTickMark val="none"/>
        <c:tickLblPos val="nextTo"/>
        <c:crossAx val="16948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30261469788947"/>
          <c:y val="6.2965082999427588E-2"/>
          <c:w val="0.40194354154455314"/>
          <c:h val="0.874069834001144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Графики!$D$219</c:f>
              <c:strCache>
                <c:ptCount val="1"/>
                <c:pt idx="0">
                  <c:v>Пользовался, оказалось полезно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Графики!$C$220:$C$223</c:f>
              <c:strCache>
                <c:ptCount val="4"/>
                <c:pt idx="0">
                  <c:v>Информационная поддержка</c:v>
                </c:pt>
                <c:pt idx="1">
                  <c:v>Обучение и тренинги</c:v>
                </c:pt>
                <c:pt idx="2">
                  <c:v>Организационная поддержка мероприятий и проектов</c:v>
                </c:pt>
                <c:pt idx="3">
                  <c:v>Помощь в реализации мероприятий и проектов</c:v>
                </c:pt>
              </c:strCache>
            </c:strRef>
          </c:cat>
          <c:val>
            <c:numRef>
              <c:f>Графики!$D$220:$D$223</c:f>
              <c:numCache>
                <c:formatCode>0.0</c:formatCode>
                <c:ptCount val="4"/>
                <c:pt idx="0">
                  <c:v>58.139534883720927</c:v>
                </c:pt>
                <c:pt idx="1">
                  <c:v>46.511627906976742</c:v>
                </c:pt>
                <c:pt idx="2">
                  <c:v>44.186046511627907</c:v>
                </c:pt>
                <c:pt idx="3">
                  <c:v>41.860465116279073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E9-406D-A116-D81ACFBB3015}"/>
            </c:ext>
          </c:extLst>
        </c:ser>
        <c:ser>
          <c:idx val="1"/>
          <c:order val="1"/>
          <c:tx>
            <c:strRef>
              <c:f>Графики!$E$219</c:f>
              <c:strCache>
                <c:ptCount val="1"/>
                <c:pt idx="0">
                  <c:v>Пользовался, но оказалось бесполезно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Графики!$C$220:$C$223</c:f>
              <c:strCache>
                <c:ptCount val="4"/>
                <c:pt idx="0">
                  <c:v>Информационная поддержка</c:v>
                </c:pt>
                <c:pt idx="1">
                  <c:v>Обучение и тренинги</c:v>
                </c:pt>
                <c:pt idx="2">
                  <c:v>Организационная поддержка мероприятий и проектов</c:v>
                </c:pt>
                <c:pt idx="3">
                  <c:v>Помощь в реализации мероприятий и проектов</c:v>
                </c:pt>
              </c:strCache>
            </c:strRef>
          </c:cat>
          <c:val>
            <c:numRef>
              <c:f>Графики!$E$220:$E$223</c:f>
              <c:numCache>
                <c:formatCode>0.0</c:formatCode>
                <c:ptCount val="4"/>
                <c:pt idx="0">
                  <c:v>4.6511627906976747</c:v>
                </c:pt>
                <c:pt idx="1">
                  <c:v>6.9767441860465116</c:v>
                </c:pt>
                <c:pt idx="2">
                  <c:v>6.9767441860465116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E9-406D-A116-D81ACFBB3015}"/>
            </c:ext>
          </c:extLst>
        </c:ser>
        <c:ser>
          <c:idx val="2"/>
          <c:order val="2"/>
          <c:tx>
            <c:strRef>
              <c:f>Графики!$F$219</c:f>
              <c:strCache>
                <c:ptCount val="1"/>
                <c:pt idx="0">
                  <c:v>Не пользовался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Графики!$C$220:$C$223</c:f>
              <c:strCache>
                <c:ptCount val="4"/>
                <c:pt idx="0">
                  <c:v>Информационная поддержка</c:v>
                </c:pt>
                <c:pt idx="1">
                  <c:v>Обучение и тренинги</c:v>
                </c:pt>
                <c:pt idx="2">
                  <c:v>Организационная поддержка мероприятий и проектов</c:v>
                </c:pt>
                <c:pt idx="3">
                  <c:v>Помощь в реализации мероприятий и проектов</c:v>
                </c:pt>
              </c:strCache>
            </c:strRef>
          </c:cat>
          <c:val>
            <c:numRef>
              <c:f>Графики!$F$220:$F$223</c:f>
              <c:numCache>
                <c:formatCode>0.0</c:formatCode>
                <c:ptCount val="4"/>
                <c:pt idx="0">
                  <c:v>30.232558139534884</c:v>
                </c:pt>
                <c:pt idx="1">
                  <c:v>41.860465116279073</c:v>
                </c:pt>
                <c:pt idx="2">
                  <c:v>41.860465116279073</c:v>
                </c:pt>
                <c:pt idx="3">
                  <c:v>55.813953488372093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9-406D-A116-D81ACFBB3015}"/>
            </c:ext>
          </c:extLst>
        </c:ser>
        <c:ser>
          <c:idx val="3"/>
          <c:order val="3"/>
          <c:tx>
            <c:strRef>
              <c:f>Графики!$G$219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4,6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5A9-4D3A-A805-80EE3711F13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/>
                      <a:t>6,9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5A9-4D3A-A805-80EE3711F1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Графики!$C$220:$C$223</c:f>
              <c:strCache>
                <c:ptCount val="4"/>
                <c:pt idx="0">
                  <c:v>Информационная поддержка</c:v>
                </c:pt>
                <c:pt idx="1">
                  <c:v>Обучение и тренинги</c:v>
                </c:pt>
                <c:pt idx="2">
                  <c:v>Организационная поддержка мероприятий и проектов</c:v>
                </c:pt>
                <c:pt idx="3">
                  <c:v>Помощь в реализации мероприятий и проектов</c:v>
                </c:pt>
              </c:strCache>
            </c:strRef>
          </c:cat>
          <c:val>
            <c:numRef>
              <c:f>Графики!$G$220:$G$223</c:f>
              <c:numCache>
                <c:formatCode>0.0</c:formatCode>
                <c:ptCount val="4"/>
                <c:pt idx="0">
                  <c:v>6.9767441860465116</c:v>
                </c:pt>
                <c:pt idx="1">
                  <c:v>4.6511627906976747</c:v>
                </c:pt>
                <c:pt idx="2">
                  <c:v>6.9767441860465116</c:v>
                </c:pt>
                <c:pt idx="3">
                  <c:v>2.3255813953488373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E9-406D-A116-D81ACFBB301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2798464"/>
        <c:axId val="232816640"/>
      </c:barChart>
      <c:catAx>
        <c:axId val="2327984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2816640"/>
        <c:crosses val="autoZero"/>
        <c:auto val="1"/>
        <c:lblAlgn val="ctr"/>
        <c:lblOffset val="100"/>
        <c:noMultiLvlLbl val="0"/>
      </c:catAx>
      <c:valAx>
        <c:axId val="23281664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23279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787442563953321"/>
          <c:y val="0.10818140434220193"/>
          <c:w val="0.23963208138805658"/>
          <c:h val="0.811681217294890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ru-RU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11,7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4B4-4B6C-AE1C-7692A42C6F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Графики!$C$227:$C$232</c:f>
              <c:strCache>
                <c:ptCount val="6"/>
                <c:pt idx="0">
                  <c:v>Очень высокое</c:v>
                </c:pt>
                <c:pt idx="1">
                  <c:v>Высокое</c:v>
                </c:pt>
                <c:pt idx="2">
                  <c:v>Среднее</c:v>
                </c:pt>
                <c:pt idx="3">
                  <c:v>Низкое</c:v>
                </c:pt>
                <c:pt idx="4">
                  <c:v>Очень низкое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Графики!$D$227:$D$232</c:f>
              <c:numCache>
                <c:formatCode>0.0</c:formatCode>
                <c:ptCount val="6"/>
                <c:pt idx="0">
                  <c:v>11.627906976744185</c:v>
                </c:pt>
                <c:pt idx="1">
                  <c:v>41.860465116279073</c:v>
                </c:pt>
                <c:pt idx="2">
                  <c:v>30.232558139534884</c:v>
                </c:pt>
                <c:pt idx="3">
                  <c:v>2.3255813953488373</c:v>
                </c:pt>
                <c:pt idx="4">
                  <c:v>2.3255813953488373</c:v>
                </c:pt>
                <c:pt idx="5">
                  <c:v>11.627906976744185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9-4F19-8F5A-37B546F53C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9"/>
        <c:overlap val="-27"/>
        <c:axId val="184976128"/>
        <c:axId val="184978816"/>
      </c:barChart>
      <c:catAx>
        <c:axId val="18497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4978816"/>
        <c:crosses val="autoZero"/>
        <c:auto val="1"/>
        <c:lblAlgn val="ctr"/>
        <c:lblOffset val="100"/>
        <c:noMultiLvlLbl val="0"/>
      </c:catAx>
      <c:valAx>
        <c:axId val="18497881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8497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Графики!$C$237:$C$248</c:f>
              <c:strCache>
                <c:ptCount val="12"/>
                <c:pt idx="0">
                  <c:v>Увеличение образовательных программ по повышению компетенций волонтеров</c:v>
                </c:pt>
                <c:pt idx="1">
                  <c:v>Внедрение дополнительных ресурсов (финансовая, техническая и другие виды поддержки)</c:v>
                </c:pt>
                <c:pt idx="2">
                  <c:v>Сбор обратной связи по потребностям волонтеров</c:v>
                </c:pt>
                <c:pt idx="3">
                  <c:v>Оказание услуг по грантовой и ресурсной поддержке</c:v>
                </c:pt>
                <c:pt idx="4">
                  <c:v>Помощь в написании проектов</c:v>
                </c:pt>
                <c:pt idx="5">
                  <c:v>Помощь в улучшение качества ведения социальных сетей, подачи информации</c:v>
                </c:pt>
                <c:pt idx="6">
                  <c:v>Регулярное проведение конкурсов, розыгрышей, интерактивов</c:v>
                </c:pt>
                <c:pt idx="7">
                  <c:v>Возможность использования ресурсного центра как коворкинг-пространства</c:v>
                </c:pt>
                <c:pt idx="8">
                  <c:v>Наличие студии звукозаписи</c:v>
                </c:pt>
                <c:pt idx="9">
                  <c:v>Другое</c:v>
                </c:pt>
                <c:pt idx="10">
                  <c:v>Никаких, все устраивает</c:v>
                </c:pt>
                <c:pt idx="11">
                  <c:v>Затрудняюсь ответить</c:v>
                </c:pt>
              </c:strCache>
            </c:strRef>
          </c:cat>
          <c:val>
            <c:numRef>
              <c:f>Графики!$D$237:$D$248</c:f>
              <c:numCache>
                <c:formatCode>0.0</c:formatCode>
                <c:ptCount val="12"/>
                <c:pt idx="0">
                  <c:v>46.153846153846153</c:v>
                </c:pt>
                <c:pt idx="1">
                  <c:v>46.153846153846153</c:v>
                </c:pt>
                <c:pt idx="2">
                  <c:v>32.051282051282051</c:v>
                </c:pt>
                <c:pt idx="3">
                  <c:v>30.76923076923077</c:v>
                </c:pt>
                <c:pt idx="4">
                  <c:v>26.923076923076923</c:v>
                </c:pt>
                <c:pt idx="5">
                  <c:v>25.641025641025642</c:v>
                </c:pt>
                <c:pt idx="6">
                  <c:v>17.948717948717949</c:v>
                </c:pt>
                <c:pt idx="7">
                  <c:v>12.820512820512821</c:v>
                </c:pt>
                <c:pt idx="8">
                  <c:v>8.9743589743589745</c:v>
                </c:pt>
                <c:pt idx="9">
                  <c:v>3.8461538461538463</c:v>
                </c:pt>
                <c:pt idx="10">
                  <c:v>3.8461538461538463</c:v>
                </c:pt>
                <c:pt idx="11">
                  <c:v>12.820512820512821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0E-4F93-9915-341B7BE8D5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233025536"/>
        <c:axId val="233028224"/>
      </c:barChart>
      <c:catAx>
        <c:axId val="2330255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3028224"/>
        <c:crosses val="autoZero"/>
        <c:auto val="1"/>
        <c:lblAlgn val="ctr"/>
        <c:lblOffset val="100"/>
        <c:noMultiLvlLbl val="0"/>
      </c:catAx>
      <c:valAx>
        <c:axId val="233028224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23302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Таблицы!$B$4:$B$6</c:f>
              <c:strCache>
                <c:ptCount val="3"/>
                <c:pt idx="0">
                  <c:v>18-29</c:v>
                </c:pt>
                <c:pt idx="1">
                  <c:v>30-54</c:v>
                </c:pt>
                <c:pt idx="2">
                  <c:v>55+</c:v>
                </c:pt>
              </c:strCache>
            </c:strRef>
          </c:cat>
          <c:val>
            <c:numRef>
              <c:f>Таблицы!$C$4:$C$6</c:f>
              <c:numCache>
                <c:formatCode>0.0</c:formatCode>
                <c:ptCount val="3"/>
                <c:pt idx="0">
                  <c:v>8.6</c:v>
                </c:pt>
                <c:pt idx="1">
                  <c:v>48.6</c:v>
                </c:pt>
                <c:pt idx="2">
                  <c:v>42.8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D9-4817-81EE-836F7A3917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49"/>
        <c:overlap val="-27"/>
        <c:axId val="168641664"/>
        <c:axId val="168648704"/>
      </c:barChart>
      <c:catAx>
        <c:axId val="16864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ru-RU"/>
          </a:p>
        </c:txPr>
        <c:crossAx val="168648704"/>
        <c:crosses val="autoZero"/>
        <c:auto val="1"/>
        <c:lblAlgn val="ctr"/>
        <c:lblOffset val="100"/>
        <c:noMultiLvlLbl val="0"/>
      </c:catAx>
      <c:valAx>
        <c:axId val="1686487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6864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rebuchet MS" panose="020B0603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Графики!$D$100</c:f>
              <c:strCache>
                <c:ptCount val="1"/>
                <c:pt idx="0">
                  <c:v>Да, способны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Графики!$C$101:$C$110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Коряжма</c:v>
                </c:pt>
                <c:pt idx="3">
                  <c:v>Няндома</c:v>
                </c:pt>
                <c:pt idx="4">
                  <c:v>Каргополь</c:v>
                </c:pt>
                <c:pt idx="5">
                  <c:v>Вельск</c:v>
                </c:pt>
                <c:pt idx="6">
                  <c:v>Котлас</c:v>
                </c:pt>
                <c:pt idx="7">
                  <c:v>Онега</c:v>
                </c:pt>
                <c:pt idx="8">
                  <c:v>Северодвинск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Графики!$D$101:$D$110</c:f>
              <c:numCache>
                <c:formatCode>0.0</c:formatCode>
                <c:ptCount val="10"/>
                <c:pt idx="0">
                  <c:v>6.6</c:v>
                </c:pt>
                <c:pt idx="1">
                  <c:v>12.621359223300971</c:v>
                </c:pt>
                <c:pt idx="2">
                  <c:v>7.4074074074074074</c:v>
                </c:pt>
                <c:pt idx="3">
                  <c:v>6.5934065934065931</c:v>
                </c:pt>
                <c:pt idx="4">
                  <c:v>6.5217391304347823</c:v>
                </c:pt>
                <c:pt idx="5">
                  <c:v>5.7142857142857144</c:v>
                </c:pt>
                <c:pt idx="6">
                  <c:v>5</c:v>
                </c:pt>
                <c:pt idx="7">
                  <c:v>4.9504950495049505</c:v>
                </c:pt>
                <c:pt idx="8">
                  <c:v>4</c:v>
                </c:pt>
                <c:pt idx="9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E1-4CB8-B505-CFC29D447387}"/>
            </c:ext>
          </c:extLst>
        </c:ser>
        <c:ser>
          <c:idx val="1"/>
          <c:order val="1"/>
          <c:tx>
            <c:strRef>
              <c:f>Графики!$E$100</c:f>
              <c:strCache>
                <c:ptCount val="1"/>
                <c:pt idx="0">
                  <c:v>Да, но при участии государства</c:v>
                </c:pt>
              </c:strCache>
            </c:strRef>
          </c:tx>
          <c:spPr>
            <a:solidFill>
              <a:srgbClr val="EFB2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Графики!$C$101:$C$110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Коряжма</c:v>
                </c:pt>
                <c:pt idx="3">
                  <c:v>Няндома</c:v>
                </c:pt>
                <c:pt idx="4">
                  <c:v>Каргополь</c:v>
                </c:pt>
                <c:pt idx="5">
                  <c:v>Вельск</c:v>
                </c:pt>
                <c:pt idx="6">
                  <c:v>Котлас</c:v>
                </c:pt>
                <c:pt idx="7">
                  <c:v>Онега</c:v>
                </c:pt>
                <c:pt idx="8">
                  <c:v>Северодвинск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Графики!$E$101:$E$110</c:f>
              <c:numCache>
                <c:formatCode>0.0</c:formatCode>
                <c:ptCount val="10"/>
                <c:pt idx="0">
                  <c:v>53.1</c:v>
                </c:pt>
                <c:pt idx="1">
                  <c:v>47.572815533980581</c:v>
                </c:pt>
                <c:pt idx="2">
                  <c:v>50.925925925925924</c:v>
                </c:pt>
                <c:pt idx="3">
                  <c:v>52.747252747252745</c:v>
                </c:pt>
                <c:pt idx="4">
                  <c:v>61.956521739130437</c:v>
                </c:pt>
                <c:pt idx="5">
                  <c:v>49.523809523809526</c:v>
                </c:pt>
                <c:pt idx="6">
                  <c:v>59</c:v>
                </c:pt>
                <c:pt idx="7">
                  <c:v>52.475247524752476</c:v>
                </c:pt>
                <c:pt idx="8">
                  <c:v>59</c:v>
                </c:pt>
                <c:pt idx="9">
                  <c:v>49.5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E1-4CB8-B505-CFC29D447387}"/>
            </c:ext>
          </c:extLst>
        </c:ser>
        <c:ser>
          <c:idx val="2"/>
          <c:order val="2"/>
          <c:tx>
            <c:strRef>
              <c:f>Графики!$F$100</c:f>
              <c:strCache>
                <c:ptCount val="1"/>
                <c:pt idx="0">
                  <c:v>Нет, проблемы может решить только государство, а волонтеры только помогают</c:v>
                </c:pt>
              </c:strCache>
            </c:strRef>
          </c:tx>
          <c:spPr>
            <a:solidFill>
              <a:srgbClr val="636363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39,5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C9B-4C93-AE9B-6AD6F28C18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Графики!$C$101:$C$110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Коряжма</c:v>
                </c:pt>
                <c:pt idx="3">
                  <c:v>Няндома</c:v>
                </c:pt>
                <c:pt idx="4">
                  <c:v>Каргополь</c:v>
                </c:pt>
                <c:pt idx="5">
                  <c:v>Вельск</c:v>
                </c:pt>
                <c:pt idx="6">
                  <c:v>Котлас</c:v>
                </c:pt>
                <c:pt idx="7">
                  <c:v>Онега</c:v>
                </c:pt>
                <c:pt idx="8">
                  <c:v>Северодвинск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Графики!$F$101:$F$110</c:f>
              <c:numCache>
                <c:formatCode>0.0</c:formatCode>
                <c:ptCount val="10"/>
                <c:pt idx="0">
                  <c:v>38.299999999999997</c:v>
                </c:pt>
                <c:pt idx="1">
                  <c:v>38.834951456310677</c:v>
                </c:pt>
                <c:pt idx="2">
                  <c:v>39.814814814814817</c:v>
                </c:pt>
                <c:pt idx="3">
                  <c:v>38.46153846153846</c:v>
                </c:pt>
                <c:pt idx="4">
                  <c:v>29.347826086956523</c:v>
                </c:pt>
                <c:pt idx="5">
                  <c:v>41.904761904761905</c:v>
                </c:pt>
                <c:pt idx="6">
                  <c:v>34</c:v>
                </c:pt>
                <c:pt idx="7">
                  <c:v>39.603960396039604</c:v>
                </c:pt>
                <c:pt idx="8">
                  <c:v>36</c:v>
                </c:pt>
                <c:pt idx="9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E1-4CB8-B505-CFC29D447387}"/>
            </c:ext>
          </c:extLst>
        </c:ser>
        <c:ser>
          <c:idx val="3"/>
          <c:order val="3"/>
          <c:tx>
            <c:strRef>
              <c:f>Графики!$G$100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Графики!$C$101:$C$110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Коряжма</c:v>
                </c:pt>
                <c:pt idx="3">
                  <c:v>Няндома</c:v>
                </c:pt>
                <c:pt idx="4">
                  <c:v>Каргополь</c:v>
                </c:pt>
                <c:pt idx="5">
                  <c:v>Вельск</c:v>
                </c:pt>
                <c:pt idx="6">
                  <c:v>Котлас</c:v>
                </c:pt>
                <c:pt idx="7">
                  <c:v>Онега</c:v>
                </c:pt>
                <c:pt idx="8">
                  <c:v>Северодвинск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Графики!$G$101:$G$110</c:f>
              <c:numCache>
                <c:formatCode>0.0</c:formatCode>
                <c:ptCount val="10"/>
                <c:pt idx="0">
                  <c:v>2</c:v>
                </c:pt>
                <c:pt idx="1">
                  <c:v>0.970873786407767</c:v>
                </c:pt>
                <c:pt idx="2">
                  <c:v>1.8518518518518519</c:v>
                </c:pt>
                <c:pt idx="3">
                  <c:v>2.197802197802198</c:v>
                </c:pt>
                <c:pt idx="4">
                  <c:v>2.1739130434782608</c:v>
                </c:pt>
                <c:pt idx="5">
                  <c:v>2.8571428571428572</c:v>
                </c:pt>
                <c:pt idx="6">
                  <c:v>2</c:v>
                </c:pt>
                <c:pt idx="7">
                  <c:v>2.9702970297029703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E1-4CB8-B505-CFC29D4473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169340288"/>
        <c:axId val="169034880"/>
      </c:barChart>
      <c:catAx>
        <c:axId val="1693402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034880"/>
        <c:crosses val="autoZero"/>
        <c:auto val="1"/>
        <c:lblAlgn val="ctr"/>
        <c:lblOffset val="100"/>
        <c:noMultiLvlLbl val="0"/>
      </c:catAx>
      <c:valAx>
        <c:axId val="169034880"/>
        <c:scaling>
          <c:orientation val="minMax"/>
          <c:max val="100"/>
        </c:scaling>
        <c:delete val="1"/>
        <c:axPos val="t"/>
        <c:numFmt formatCode="0.0" sourceLinked="1"/>
        <c:majorTickMark val="none"/>
        <c:minorTickMark val="none"/>
        <c:tickLblPos val="nextTo"/>
        <c:crossAx val="16934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Графики!$D$140</c:f>
              <c:strCache>
                <c:ptCount val="1"/>
                <c:pt idx="0">
                  <c:v>Государству следует помогать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Графики!$C$141:$C$150</c:f>
              <c:strCache>
                <c:ptCount val="10"/>
                <c:pt idx="0">
                  <c:v>Все опрошенные</c:v>
                </c:pt>
                <c:pt idx="1">
                  <c:v>Каргополь</c:v>
                </c:pt>
                <c:pt idx="2">
                  <c:v>Коряжма</c:v>
                </c:pt>
                <c:pt idx="3">
                  <c:v>Вельск</c:v>
                </c:pt>
                <c:pt idx="4">
                  <c:v>Котлас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Няндома</c:v>
                </c:pt>
                <c:pt idx="8">
                  <c:v>Устьянский район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Графики!$D$141:$D$150</c:f>
              <c:numCache>
                <c:formatCode>0.0</c:formatCode>
                <c:ptCount val="10"/>
                <c:pt idx="0">
                  <c:v>91.9</c:v>
                </c:pt>
                <c:pt idx="1">
                  <c:v>98.913043478260875</c:v>
                </c:pt>
                <c:pt idx="2">
                  <c:v>94.444444444444443</c:v>
                </c:pt>
                <c:pt idx="3">
                  <c:v>94.285714285714292</c:v>
                </c:pt>
                <c:pt idx="4">
                  <c:v>94</c:v>
                </c:pt>
                <c:pt idx="5">
                  <c:v>92.079207920792072</c:v>
                </c:pt>
                <c:pt idx="6">
                  <c:v>92</c:v>
                </c:pt>
                <c:pt idx="7">
                  <c:v>89.010989010989007</c:v>
                </c:pt>
                <c:pt idx="8">
                  <c:v>88.349514563106794</c:v>
                </c:pt>
                <c:pt idx="9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BF-497D-8CAE-42C7F742FE42}"/>
            </c:ext>
          </c:extLst>
        </c:ser>
        <c:ser>
          <c:idx val="1"/>
          <c:order val="1"/>
          <c:tx>
            <c:strRef>
              <c:f>Графики!$E$140</c:f>
              <c:strCache>
                <c:ptCount val="1"/>
                <c:pt idx="0">
                  <c:v>Волонтеры и активисты должны сами решать свои проблемы</c:v>
                </c:pt>
              </c:strCache>
            </c:strRef>
          </c:tx>
          <c:spPr>
            <a:solidFill>
              <a:srgbClr val="EFB2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Графики!$C$141:$C$150</c:f>
              <c:strCache>
                <c:ptCount val="10"/>
                <c:pt idx="0">
                  <c:v>Все опрошенные</c:v>
                </c:pt>
                <c:pt idx="1">
                  <c:v>Каргополь</c:v>
                </c:pt>
                <c:pt idx="2">
                  <c:v>Коряжма</c:v>
                </c:pt>
                <c:pt idx="3">
                  <c:v>Вельск</c:v>
                </c:pt>
                <c:pt idx="4">
                  <c:v>Котлас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Няндома</c:v>
                </c:pt>
                <c:pt idx="8">
                  <c:v>Устьянский район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Графики!$E$141:$E$150</c:f>
              <c:numCache>
                <c:formatCode>0.0</c:formatCode>
                <c:ptCount val="10"/>
                <c:pt idx="0">
                  <c:v>5.2</c:v>
                </c:pt>
                <c:pt idx="1">
                  <c:v>1.0869565217391304</c:v>
                </c:pt>
                <c:pt idx="2">
                  <c:v>2.7777777777777777</c:v>
                </c:pt>
                <c:pt idx="3">
                  <c:v>3.8095238095238093</c:v>
                </c:pt>
                <c:pt idx="4">
                  <c:v>6</c:v>
                </c:pt>
                <c:pt idx="5">
                  <c:v>4.9504950495049505</c:v>
                </c:pt>
                <c:pt idx="6">
                  <c:v>5</c:v>
                </c:pt>
                <c:pt idx="7">
                  <c:v>7.6923076923076925</c:v>
                </c:pt>
                <c:pt idx="8">
                  <c:v>7.766990291262136</c:v>
                </c:pt>
                <c:pt idx="9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BF-497D-8CAE-42C7F742FE42}"/>
            </c:ext>
          </c:extLst>
        </c:ser>
        <c:ser>
          <c:idx val="2"/>
          <c:order val="2"/>
          <c:tx>
            <c:strRef>
              <c:f>Графики!$F$140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rgbClr val="636363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Графики!$C$141:$C$150</c:f>
              <c:strCache>
                <c:ptCount val="10"/>
                <c:pt idx="0">
                  <c:v>Все опрошенные</c:v>
                </c:pt>
                <c:pt idx="1">
                  <c:v>Каргополь</c:v>
                </c:pt>
                <c:pt idx="2">
                  <c:v>Коряжма</c:v>
                </c:pt>
                <c:pt idx="3">
                  <c:v>Вельск</c:v>
                </c:pt>
                <c:pt idx="4">
                  <c:v>Котлас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Няндома</c:v>
                </c:pt>
                <c:pt idx="8">
                  <c:v>Устьянский район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Графики!$F$141:$F$150</c:f>
              <c:numCache>
                <c:formatCode>0.0</c:formatCode>
                <c:ptCount val="10"/>
                <c:pt idx="0">
                  <c:v>2.9</c:v>
                </c:pt>
                <c:pt idx="1">
                  <c:v>0</c:v>
                </c:pt>
                <c:pt idx="2">
                  <c:v>2.7777777777777777</c:v>
                </c:pt>
                <c:pt idx="3">
                  <c:v>1.9047619047619047</c:v>
                </c:pt>
                <c:pt idx="4">
                  <c:v>0</c:v>
                </c:pt>
                <c:pt idx="5">
                  <c:v>2.9702970297029703</c:v>
                </c:pt>
                <c:pt idx="6">
                  <c:v>3</c:v>
                </c:pt>
                <c:pt idx="7">
                  <c:v>3.2967032967032965</c:v>
                </c:pt>
                <c:pt idx="8">
                  <c:v>3.883495145631068</c:v>
                </c:pt>
                <c:pt idx="9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BF-497D-8CAE-42C7F742FE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169068416"/>
        <c:axId val="169069952"/>
      </c:barChart>
      <c:catAx>
        <c:axId val="1690684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069952"/>
        <c:crosses val="autoZero"/>
        <c:auto val="1"/>
        <c:lblAlgn val="ctr"/>
        <c:lblOffset val="100"/>
        <c:noMultiLvlLbl val="0"/>
      </c:catAx>
      <c:valAx>
        <c:axId val="169069952"/>
        <c:scaling>
          <c:orientation val="minMax"/>
          <c:max val="100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16906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12659882001962"/>
          <c:y val="5.7120602890612958E-2"/>
          <c:w val="0.50435491396908716"/>
          <c:h val="0.9147104352118303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Графики!$C$154:$C$160</c:f>
              <c:strCache>
                <c:ptCount val="7"/>
                <c:pt idx="0">
                  <c:v>Учет волонтерской деятельности при поступлении на работу или учебу</c:v>
                </c:pt>
                <c:pt idx="1">
                  <c:v>Предоставлением льгот</c:v>
                </c:pt>
                <c:pt idx="2">
                  <c:v>Поощрением билетами в кино, театр, путевками</c:v>
                </c:pt>
                <c:pt idx="3">
                  <c:v>Присвоением званий</c:v>
                </c:pt>
                <c:pt idx="4">
                  <c:v>Не нужно поощрять волонтеров</c:v>
                </c:pt>
                <c:pt idx="5">
                  <c:v>Другое 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Графики!$D$154:$D$160</c:f>
              <c:numCache>
                <c:formatCode>0.0</c:formatCode>
                <c:ptCount val="7"/>
                <c:pt idx="0">
                  <c:v>46.9</c:v>
                </c:pt>
                <c:pt idx="1">
                  <c:v>34.9</c:v>
                </c:pt>
                <c:pt idx="2">
                  <c:v>33.6</c:v>
                </c:pt>
                <c:pt idx="3">
                  <c:v>15.9</c:v>
                </c:pt>
                <c:pt idx="4">
                  <c:v>6.8</c:v>
                </c:pt>
                <c:pt idx="5">
                  <c:v>2.9</c:v>
                </c:pt>
                <c:pt idx="6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94-46F4-9DC4-07C668AAF7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2"/>
        <c:axId val="131605632"/>
        <c:axId val="131612672"/>
      </c:barChart>
      <c:catAx>
        <c:axId val="1316056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612672"/>
        <c:crosses val="autoZero"/>
        <c:auto val="1"/>
        <c:lblAlgn val="ctr"/>
        <c:lblOffset val="100"/>
        <c:noMultiLvlLbl val="0"/>
      </c:catAx>
      <c:valAx>
        <c:axId val="131612672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131605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Графики!$D$18</c:f>
              <c:strCache>
                <c:ptCount val="1"/>
                <c:pt idx="0">
                  <c:v>Скорее развито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Графики!$C$19:$C$28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Няндома</c:v>
                </c:pt>
                <c:pt idx="3">
                  <c:v>Котлас</c:v>
                </c:pt>
                <c:pt idx="4">
                  <c:v>Коряжма</c:v>
                </c:pt>
                <c:pt idx="5">
                  <c:v>Каргополь</c:v>
                </c:pt>
                <c:pt idx="6">
                  <c:v>Вельск</c:v>
                </c:pt>
                <c:pt idx="7">
                  <c:v>Северодвинск</c:v>
                </c:pt>
                <c:pt idx="8">
                  <c:v>Онега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Графики!$D$19:$D$28</c:f>
              <c:numCache>
                <c:formatCode>0.0</c:formatCode>
                <c:ptCount val="10"/>
                <c:pt idx="0">
                  <c:v>47.4</c:v>
                </c:pt>
                <c:pt idx="1">
                  <c:v>62.135922330097088</c:v>
                </c:pt>
                <c:pt idx="2">
                  <c:v>54.945054945054942</c:v>
                </c:pt>
                <c:pt idx="3">
                  <c:v>54</c:v>
                </c:pt>
                <c:pt idx="4">
                  <c:v>50.925925925925924</c:v>
                </c:pt>
                <c:pt idx="5">
                  <c:v>47.826086956521742</c:v>
                </c:pt>
                <c:pt idx="6">
                  <c:v>47.61904761904762</c:v>
                </c:pt>
                <c:pt idx="7">
                  <c:v>40</c:v>
                </c:pt>
                <c:pt idx="8">
                  <c:v>31.683168316831683</c:v>
                </c:pt>
                <c:pt idx="9">
                  <c:v>42.5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55-47C8-B5C2-42C45634EE4F}"/>
            </c:ext>
          </c:extLst>
        </c:ser>
        <c:ser>
          <c:idx val="1"/>
          <c:order val="1"/>
          <c:tx>
            <c:strRef>
              <c:f>Графики!$E$18</c:f>
              <c:strCache>
                <c:ptCount val="1"/>
                <c:pt idx="0">
                  <c:v>Скорее не развито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Графики!$C$19:$C$28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Няндома</c:v>
                </c:pt>
                <c:pt idx="3">
                  <c:v>Котлас</c:v>
                </c:pt>
                <c:pt idx="4">
                  <c:v>Коряжма</c:v>
                </c:pt>
                <c:pt idx="5">
                  <c:v>Каргополь</c:v>
                </c:pt>
                <c:pt idx="6">
                  <c:v>Вельск</c:v>
                </c:pt>
                <c:pt idx="7">
                  <c:v>Северодвинск</c:v>
                </c:pt>
                <c:pt idx="8">
                  <c:v>Онега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Графики!$E$19:$E$28</c:f>
              <c:numCache>
                <c:formatCode>0.0</c:formatCode>
                <c:ptCount val="10"/>
                <c:pt idx="0">
                  <c:v>37.299999999999997</c:v>
                </c:pt>
                <c:pt idx="1">
                  <c:v>18.446601941747574</c:v>
                </c:pt>
                <c:pt idx="2">
                  <c:v>30.76923076923077</c:v>
                </c:pt>
                <c:pt idx="3">
                  <c:v>37</c:v>
                </c:pt>
                <c:pt idx="4">
                  <c:v>30.555555555555557</c:v>
                </c:pt>
                <c:pt idx="5">
                  <c:v>36.956521739130437</c:v>
                </c:pt>
                <c:pt idx="6">
                  <c:v>40.952380952380949</c:v>
                </c:pt>
                <c:pt idx="7">
                  <c:v>45</c:v>
                </c:pt>
                <c:pt idx="8">
                  <c:v>55.445544554455445</c:v>
                </c:pt>
                <c:pt idx="9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55-47C8-B5C2-42C45634EE4F}"/>
            </c:ext>
          </c:extLst>
        </c:ser>
        <c:ser>
          <c:idx val="2"/>
          <c:order val="2"/>
          <c:tx>
            <c:strRef>
              <c:f>Графики!$F$18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tx2">
                <a:lumMod val="25000"/>
                <a:lumOff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19,5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91C-40C7-88B7-563082396B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Графики!$C$19:$C$28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Няндома</c:v>
                </c:pt>
                <c:pt idx="3">
                  <c:v>Котлас</c:v>
                </c:pt>
                <c:pt idx="4">
                  <c:v>Коряжма</c:v>
                </c:pt>
                <c:pt idx="5">
                  <c:v>Каргополь</c:v>
                </c:pt>
                <c:pt idx="6">
                  <c:v>Вельск</c:v>
                </c:pt>
                <c:pt idx="7">
                  <c:v>Северодвинск</c:v>
                </c:pt>
                <c:pt idx="8">
                  <c:v>Онега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Графики!$F$19:$F$28</c:f>
              <c:numCache>
                <c:formatCode>0.0</c:formatCode>
                <c:ptCount val="10"/>
                <c:pt idx="0">
                  <c:v>15.3</c:v>
                </c:pt>
                <c:pt idx="1">
                  <c:v>19.417475728155338</c:v>
                </c:pt>
                <c:pt idx="2">
                  <c:v>14.285714285714286</c:v>
                </c:pt>
                <c:pt idx="3">
                  <c:v>9</c:v>
                </c:pt>
                <c:pt idx="4">
                  <c:v>18.518518518518519</c:v>
                </c:pt>
                <c:pt idx="5">
                  <c:v>15.217391304347826</c:v>
                </c:pt>
                <c:pt idx="6">
                  <c:v>11.428571428571429</c:v>
                </c:pt>
                <c:pt idx="7">
                  <c:v>15</c:v>
                </c:pt>
                <c:pt idx="8">
                  <c:v>12.871287128712872</c:v>
                </c:pt>
                <c:pt idx="9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55-47C8-B5C2-42C45634EE4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132487424"/>
        <c:axId val="132509696"/>
      </c:barChart>
      <c:catAx>
        <c:axId val="132487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509696"/>
        <c:crosses val="autoZero"/>
        <c:auto val="1"/>
        <c:lblAlgn val="ctr"/>
        <c:lblOffset val="100"/>
        <c:noMultiLvlLbl val="0"/>
      </c:catAx>
      <c:valAx>
        <c:axId val="132509696"/>
        <c:scaling>
          <c:orientation val="minMax"/>
          <c:max val="100"/>
        </c:scaling>
        <c:delete val="1"/>
        <c:axPos val="t"/>
        <c:numFmt formatCode="0.0" sourceLinked="1"/>
        <c:majorTickMark val="none"/>
        <c:minorTickMark val="none"/>
        <c:tickLblPos val="nextTo"/>
        <c:crossAx val="13248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Графики!$D$37</c:f>
              <c:strCache>
                <c:ptCount val="1"/>
                <c:pt idx="0">
                  <c:v>Сейчас занимаются больше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Графики!$C$38:$C$47</c:f>
              <c:strCache>
                <c:ptCount val="10"/>
                <c:pt idx="0">
                  <c:v>Все опрошенные</c:v>
                </c:pt>
                <c:pt idx="1">
                  <c:v>Каргополь</c:v>
                </c:pt>
                <c:pt idx="2">
                  <c:v>Устьянский район</c:v>
                </c:pt>
                <c:pt idx="3">
                  <c:v>Коряжма</c:v>
                </c:pt>
                <c:pt idx="4">
                  <c:v>Няндома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Котлас</c:v>
                </c:pt>
                <c:pt idx="8">
                  <c:v>Вельск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Графики!$D$38:$D$47</c:f>
              <c:numCache>
                <c:formatCode>0.0</c:formatCode>
                <c:ptCount val="10"/>
                <c:pt idx="0">
                  <c:v>59.9</c:v>
                </c:pt>
                <c:pt idx="1">
                  <c:v>73.913043478260875</c:v>
                </c:pt>
                <c:pt idx="2">
                  <c:v>68.932038834951456</c:v>
                </c:pt>
                <c:pt idx="3">
                  <c:v>67.592592592592595</c:v>
                </c:pt>
                <c:pt idx="4">
                  <c:v>64.835164835164832</c:v>
                </c:pt>
                <c:pt idx="5">
                  <c:v>60.396039603960396</c:v>
                </c:pt>
                <c:pt idx="6">
                  <c:v>53</c:v>
                </c:pt>
                <c:pt idx="7">
                  <c:v>53</c:v>
                </c:pt>
                <c:pt idx="8">
                  <c:v>52.38095238095238</c:v>
                </c:pt>
                <c:pt idx="9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97-4411-8746-2D296B4477F0}"/>
            </c:ext>
          </c:extLst>
        </c:ser>
        <c:ser>
          <c:idx val="1"/>
          <c:order val="1"/>
          <c:tx>
            <c:strRef>
              <c:f>Графики!$E$37</c:f>
              <c:strCache>
                <c:ptCount val="1"/>
                <c:pt idx="0">
                  <c:v>Сейчас занимаются меньше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Графики!$C$38:$C$47</c:f>
              <c:strCache>
                <c:ptCount val="10"/>
                <c:pt idx="0">
                  <c:v>Все опрошенные</c:v>
                </c:pt>
                <c:pt idx="1">
                  <c:v>Каргополь</c:v>
                </c:pt>
                <c:pt idx="2">
                  <c:v>Устьянский район</c:v>
                </c:pt>
                <c:pt idx="3">
                  <c:v>Коряжма</c:v>
                </c:pt>
                <c:pt idx="4">
                  <c:v>Няндома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Котлас</c:v>
                </c:pt>
                <c:pt idx="8">
                  <c:v>Вельск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Графики!$E$38:$E$47</c:f>
              <c:numCache>
                <c:formatCode>0.0</c:formatCode>
                <c:ptCount val="10"/>
                <c:pt idx="0">
                  <c:v>3.6</c:v>
                </c:pt>
                <c:pt idx="1">
                  <c:v>2.1739130434782608</c:v>
                </c:pt>
                <c:pt idx="2">
                  <c:v>1.941747572815534</c:v>
                </c:pt>
                <c:pt idx="3">
                  <c:v>1.8518518518518519</c:v>
                </c:pt>
                <c:pt idx="4">
                  <c:v>3.2967032967032965</c:v>
                </c:pt>
                <c:pt idx="5">
                  <c:v>3.9603960396039604</c:v>
                </c:pt>
                <c:pt idx="6">
                  <c:v>9</c:v>
                </c:pt>
                <c:pt idx="7">
                  <c:v>1</c:v>
                </c:pt>
                <c:pt idx="8">
                  <c:v>3.8095238095238093</c:v>
                </c:pt>
                <c:pt idx="9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97-4411-8746-2D296B4477F0}"/>
            </c:ext>
          </c:extLst>
        </c:ser>
        <c:ser>
          <c:idx val="2"/>
          <c:order val="2"/>
          <c:tx>
            <c:strRef>
              <c:f>Графики!$F$37</c:f>
              <c:strCache>
                <c:ptCount val="1"/>
                <c:pt idx="0">
                  <c:v>Примерно также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Графики!$C$38:$C$47</c:f>
              <c:strCache>
                <c:ptCount val="10"/>
                <c:pt idx="0">
                  <c:v>Все опрошенные</c:v>
                </c:pt>
                <c:pt idx="1">
                  <c:v>Каргополь</c:v>
                </c:pt>
                <c:pt idx="2">
                  <c:v>Устьянский район</c:v>
                </c:pt>
                <c:pt idx="3">
                  <c:v>Коряжма</c:v>
                </c:pt>
                <c:pt idx="4">
                  <c:v>Няндома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Котлас</c:v>
                </c:pt>
                <c:pt idx="8">
                  <c:v>Вельск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Графики!$F$38:$F$47</c:f>
              <c:numCache>
                <c:formatCode>0.0</c:formatCode>
                <c:ptCount val="10"/>
                <c:pt idx="0">
                  <c:v>21.8</c:v>
                </c:pt>
                <c:pt idx="1">
                  <c:v>16.304347826086957</c:v>
                </c:pt>
                <c:pt idx="2">
                  <c:v>20.388349514563107</c:v>
                </c:pt>
                <c:pt idx="3">
                  <c:v>19.444444444444443</c:v>
                </c:pt>
                <c:pt idx="4">
                  <c:v>18.681318681318682</c:v>
                </c:pt>
                <c:pt idx="5">
                  <c:v>21.782178217821784</c:v>
                </c:pt>
                <c:pt idx="6">
                  <c:v>21</c:v>
                </c:pt>
                <c:pt idx="7">
                  <c:v>26</c:v>
                </c:pt>
                <c:pt idx="8">
                  <c:v>24.761904761904763</c:v>
                </c:pt>
                <c:pt idx="9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97-4411-8746-2D296B4477F0}"/>
            </c:ext>
          </c:extLst>
        </c:ser>
        <c:ser>
          <c:idx val="3"/>
          <c:order val="3"/>
          <c:tx>
            <c:strRef>
              <c:f>Графики!$G$37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8,8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661-4CA0-9AFE-4552EBA5349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13,8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661-4CA0-9AFE-4552EBA534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Графики!$C$38:$C$47</c:f>
              <c:strCache>
                <c:ptCount val="10"/>
                <c:pt idx="0">
                  <c:v>Все опрошенные</c:v>
                </c:pt>
                <c:pt idx="1">
                  <c:v>Каргополь</c:v>
                </c:pt>
                <c:pt idx="2">
                  <c:v>Устьянский район</c:v>
                </c:pt>
                <c:pt idx="3">
                  <c:v>Коряжма</c:v>
                </c:pt>
                <c:pt idx="4">
                  <c:v>Няндома</c:v>
                </c:pt>
                <c:pt idx="5">
                  <c:v>Онега</c:v>
                </c:pt>
                <c:pt idx="6">
                  <c:v>Северодвинск</c:v>
                </c:pt>
                <c:pt idx="7">
                  <c:v>Котлас</c:v>
                </c:pt>
                <c:pt idx="8">
                  <c:v>Вельск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Графики!$G$38:$G$47</c:f>
              <c:numCache>
                <c:formatCode>0.0</c:formatCode>
                <c:ptCount val="10"/>
                <c:pt idx="0">
                  <c:v>14.7</c:v>
                </c:pt>
                <c:pt idx="1">
                  <c:v>7.6086956521739131</c:v>
                </c:pt>
                <c:pt idx="2">
                  <c:v>8.7378640776699026</c:v>
                </c:pt>
                <c:pt idx="3">
                  <c:v>11.111111111111111</c:v>
                </c:pt>
                <c:pt idx="4">
                  <c:v>13.186813186813186</c:v>
                </c:pt>
                <c:pt idx="5">
                  <c:v>13.861386138613861</c:v>
                </c:pt>
                <c:pt idx="6">
                  <c:v>17</c:v>
                </c:pt>
                <c:pt idx="7">
                  <c:v>20</c:v>
                </c:pt>
                <c:pt idx="8">
                  <c:v>19.047619047619047</c:v>
                </c:pt>
                <c:pt idx="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97-4411-8746-2D296B4477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32172416"/>
        <c:axId val="132190592"/>
      </c:barChart>
      <c:catAx>
        <c:axId val="1321724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190592"/>
        <c:crosses val="autoZero"/>
        <c:auto val="1"/>
        <c:lblAlgn val="ctr"/>
        <c:lblOffset val="100"/>
        <c:noMultiLvlLbl val="0"/>
      </c:catAx>
      <c:valAx>
        <c:axId val="132190592"/>
        <c:scaling>
          <c:orientation val="minMax"/>
          <c:max val="100"/>
        </c:scaling>
        <c:delete val="1"/>
        <c:axPos val="t"/>
        <c:numFmt formatCode="0.0" sourceLinked="1"/>
        <c:majorTickMark val="out"/>
        <c:minorTickMark val="none"/>
        <c:tickLblPos val="nextTo"/>
        <c:crossAx val="13217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Графики!$D$57</c:f>
              <c:strCache>
                <c:ptCount val="1"/>
                <c:pt idx="0">
                  <c:v>Скорее значимы для нашего региона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Графики!$C$58:$C$67</c:f>
              <c:strCache>
                <c:ptCount val="10"/>
                <c:pt idx="0">
                  <c:v>Все опрошенные</c:v>
                </c:pt>
                <c:pt idx="1">
                  <c:v>Вельск</c:v>
                </c:pt>
                <c:pt idx="2">
                  <c:v>Устьянский район</c:v>
                </c:pt>
                <c:pt idx="3">
                  <c:v>Няндома</c:v>
                </c:pt>
                <c:pt idx="4">
                  <c:v>Котлас</c:v>
                </c:pt>
                <c:pt idx="5">
                  <c:v>Каргополь</c:v>
                </c:pt>
                <c:pt idx="6">
                  <c:v>Коряжма</c:v>
                </c:pt>
                <c:pt idx="7">
                  <c:v>Онега</c:v>
                </c:pt>
                <c:pt idx="8">
                  <c:v>Северодвинск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Графики!$D$58:$D$67</c:f>
              <c:numCache>
                <c:formatCode>0.0</c:formatCode>
                <c:ptCount val="10"/>
                <c:pt idx="0">
                  <c:v>79.400000000000006</c:v>
                </c:pt>
                <c:pt idx="1">
                  <c:v>83.80952380952381</c:v>
                </c:pt>
                <c:pt idx="2">
                  <c:v>82.524271844660191</c:v>
                </c:pt>
                <c:pt idx="3">
                  <c:v>82.417582417582423</c:v>
                </c:pt>
                <c:pt idx="4">
                  <c:v>82</c:v>
                </c:pt>
                <c:pt idx="5">
                  <c:v>81.521739130434781</c:v>
                </c:pt>
                <c:pt idx="6">
                  <c:v>80.555555555555557</c:v>
                </c:pt>
                <c:pt idx="7">
                  <c:v>76.237623762376231</c:v>
                </c:pt>
                <c:pt idx="8">
                  <c:v>73</c:v>
                </c:pt>
                <c:pt idx="9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B2-411D-B2EE-23705E818004}"/>
            </c:ext>
          </c:extLst>
        </c:ser>
        <c:ser>
          <c:idx val="1"/>
          <c:order val="1"/>
          <c:tx>
            <c:strRef>
              <c:f>Графики!$E$57</c:f>
              <c:strCache>
                <c:ptCount val="1"/>
                <c:pt idx="0">
                  <c:v>Скореее мало значимы для нашего региона</c:v>
                </c:pt>
              </c:strCache>
            </c:strRef>
          </c:tx>
          <c:spPr>
            <a:solidFill>
              <a:srgbClr val="EFB2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Графики!$C$58:$C$67</c:f>
              <c:strCache>
                <c:ptCount val="10"/>
                <c:pt idx="0">
                  <c:v>Все опрошенные</c:v>
                </c:pt>
                <c:pt idx="1">
                  <c:v>Вельск</c:v>
                </c:pt>
                <c:pt idx="2">
                  <c:v>Устьянский район</c:v>
                </c:pt>
                <c:pt idx="3">
                  <c:v>Няндома</c:v>
                </c:pt>
                <c:pt idx="4">
                  <c:v>Котлас</c:v>
                </c:pt>
                <c:pt idx="5">
                  <c:v>Каргополь</c:v>
                </c:pt>
                <c:pt idx="6">
                  <c:v>Коряжма</c:v>
                </c:pt>
                <c:pt idx="7">
                  <c:v>Онега</c:v>
                </c:pt>
                <c:pt idx="8">
                  <c:v>Северодвинск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Графики!$E$58:$E$67</c:f>
              <c:numCache>
                <c:formatCode>0.0</c:formatCode>
                <c:ptCount val="10"/>
                <c:pt idx="0">
                  <c:v>12.4</c:v>
                </c:pt>
                <c:pt idx="1">
                  <c:v>10.476190476190476</c:v>
                </c:pt>
                <c:pt idx="2">
                  <c:v>11.650485436893204</c:v>
                </c:pt>
                <c:pt idx="3">
                  <c:v>5.4945054945054945</c:v>
                </c:pt>
                <c:pt idx="4">
                  <c:v>9</c:v>
                </c:pt>
                <c:pt idx="5">
                  <c:v>9.7826086956521738</c:v>
                </c:pt>
                <c:pt idx="6">
                  <c:v>11.111111111111111</c:v>
                </c:pt>
                <c:pt idx="7">
                  <c:v>18.811881188118811</c:v>
                </c:pt>
                <c:pt idx="8">
                  <c:v>19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B2-411D-B2EE-23705E818004}"/>
            </c:ext>
          </c:extLst>
        </c:ser>
        <c:ser>
          <c:idx val="2"/>
          <c:order val="2"/>
          <c:tx>
            <c:strRef>
              <c:f>Графики!$F$57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rgbClr val="636363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Графики!$C$58:$C$67</c:f>
              <c:strCache>
                <c:ptCount val="10"/>
                <c:pt idx="0">
                  <c:v>Все опрошенные</c:v>
                </c:pt>
                <c:pt idx="1">
                  <c:v>Вельск</c:v>
                </c:pt>
                <c:pt idx="2">
                  <c:v>Устьянский район</c:v>
                </c:pt>
                <c:pt idx="3">
                  <c:v>Няндома</c:v>
                </c:pt>
                <c:pt idx="4">
                  <c:v>Котлас</c:v>
                </c:pt>
                <c:pt idx="5">
                  <c:v>Каргополь</c:v>
                </c:pt>
                <c:pt idx="6">
                  <c:v>Коряжма</c:v>
                </c:pt>
                <c:pt idx="7">
                  <c:v>Онега</c:v>
                </c:pt>
                <c:pt idx="8">
                  <c:v>Северодвинск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Графики!$F$58:$F$67</c:f>
              <c:numCache>
                <c:formatCode>0.0</c:formatCode>
                <c:ptCount val="10"/>
                <c:pt idx="0">
                  <c:v>8.1999999999999993</c:v>
                </c:pt>
                <c:pt idx="1">
                  <c:v>5.7142857142857144</c:v>
                </c:pt>
                <c:pt idx="2">
                  <c:v>5.825242718446602</c:v>
                </c:pt>
                <c:pt idx="3">
                  <c:v>12.087912087912088</c:v>
                </c:pt>
                <c:pt idx="4">
                  <c:v>9</c:v>
                </c:pt>
                <c:pt idx="5">
                  <c:v>8.695652173913043</c:v>
                </c:pt>
                <c:pt idx="6">
                  <c:v>8.3333333333333339</c:v>
                </c:pt>
                <c:pt idx="7">
                  <c:v>4.9504950495049505</c:v>
                </c:pt>
                <c:pt idx="8">
                  <c:v>8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B2-411D-B2EE-23705E81800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169133184"/>
        <c:axId val="169134720"/>
      </c:barChart>
      <c:catAx>
        <c:axId val="169133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134720"/>
        <c:crosses val="autoZero"/>
        <c:auto val="1"/>
        <c:lblAlgn val="ctr"/>
        <c:lblOffset val="100"/>
        <c:noMultiLvlLbl val="0"/>
      </c:catAx>
      <c:valAx>
        <c:axId val="169134720"/>
        <c:scaling>
          <c:orientation val="minMax"/>
          <c:max val="100"/>
        </c:scaling>
        <c:delete val="1"/>
        <c:axPos val="t"/>
        <c:numFmt formatCode="0.0" sourceLinked="1"/>
        <c:majorTickMark val="none"/>
        <c:minorTickMark val="none"/>
        <c:tickLblPos val="nextTo"/>
        <c:crossAx val="16913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Графики!$D$82</c:f>
              <c:strCache>
                <c:ptCount val="1"/>
                <c:pt idx="0">
                  <c:v>Скорее достаточно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Графики!$C$83:$C$92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Котлас</c:v>
                </c:pt>
                <c:pt idx="3">
                  <c:v>Няндома</c:v>
                </c:pt>
                <c:pt idx="4">
                  <c:v>Коряжма</c:v>
                </c:pt>
                <c:pt idx="5">
                  <c:v>Северодвинск</c:v>
                </c:pt>
                <c:pt idx="6">
                  <c:v>Вельск</c:v>
                </c:pt>
                <c:pt idx="7">
                  <c:v>Онега</c:v>
                </c:pt>
                <c:pt idx="8">
                  <c:v>Каргополь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Графики!$D$83:$D$92</c:f>
              <c:numCache>
                <c:formatCode>0.0</c:formatCode>
                <c:ptCount val="10"/>
                <c:pt idx="0">
                  <c:v>16.899999999999999</c:v>
                </c:pt>
                <c:pt idx="1">
                  <c:v>26.21359223300971</c:v>
                </c:pt>
                <c:pt idx="2">
                  <c:v>23</c:v>
                </c:pt>
                <c:pt idx="3">
                  <c:v>21.978021978021978</c:v>
                </c:pt>
                <c:pt idx="4">
                  <c:v>18.518518518518519</c:v>
                </c:pt>
                <c:pt idx="5">
                  <c:v>16</c:v>
                </c:pt>
                <c:pt idx="6">
                  <c:v>13.333333333333334</c:v>
                </c:pt>
                <c:pt idx="7">
                  <c:v>11.881188118811881</c:v>
                </c:pt>
                <c:pt idx="8">
                  <c:v>9.7826086956521738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1A-4D20-B111-E172A568BE77}"/>
            </c:ext>
          </c:extLst>
        </c:ser>
        <c:ser>
          <c:idx val="1"/>
          <c:order val="1"/>
          <c:tx>
            <c:strRef>
              <c:f>Графики!$E$82</c:f>
              <c:strCache>
                <c:ptCount val="1"/>
                <c:pt idx="0">
                  <c:v>Скорее недостаточно</c:v>
                </c:pt>
              </c:strCache>
            </c:strRef>
          </c:tx>
          <c:spPr>
            <a:solidFill>
              <a:srgbClr val="EFB2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Графики!$C$83:$C$92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Котлас</c:v>
                </c:pt>
                <c:pt idx="3">
                  <c:v>Няндома</c:v>
                </c:pt>
                <c:pt idx="4">
                  <c:v>Коряжма</c:v>
                </c:pt>
                <c:pt idx="5">
                  <c:v>Северодвинск</c:v>
                </c:pt>
                <c:pt idx="6">
                  <c:v>Вельск</c:v>
                </c:pt>
                <c:pt idx="7">
                  <c:v>Онега</c:v>
                </c:pt>
                <c:pt idx="8">
                  <c:v>Каргополь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Графики!$E$83:$E$92</c:f>
              <c:numCache>
                <c:formatCode>0.0</c:formatCode>
                <c:ptCount val="10"/>
                <c:pt idx="0">
                  <c:v>63.3</c:v>
                </c:pt>
                <c:pt idx="1">
                  <c:v>52.427184466019419</c:v>
                </c:pt>
                <c:pt idx="2">
                  <c:v>60</c:v>
                </c:pt>
                <c:pt idx="3">
                  <c:v>58.241758241758241</c:v>
                </c:pt>
                <c:pt idx="4">
                  <c:v>58.333333333333336</c:v>
                </c:pt>
                <c:pt idx="5">
                  <c:v>68</c:v>
                </c:pt>
                <c:pt idx="6">
                  <c:v>60</c:v>
                </c:pt>
                <c:pt idx="7">
                  <c:v>71.287128712871294</c:v>
                </c:pt>
                <c:pt idx="8">
                  <c:v>66.304347826086953</c:v>
                </c:pt>
                <c:pt idx="9">
                  <c:v>69.5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1A-4D20-B111-E172A568BE77}"/>
            </c:ext>
          </c:extLst>
        </c:ser>
        <c:ser>
          <c:idx val="2"/>
          <c:order val="2"/>
          <c:tx>
            <c:strRef>
              <c:f>Графики!$F$82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rgbClr val="636363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23,2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92-4597-A202-B7D20789A8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Графики!$C$83:$C$92</c:f>
              <c:strCache>
                <c:ptCount val="10"/>
                <c:pt idx="0">
                  <c:v>Все опрошенные</c:v>
                </c:pt>
                <c:pt idx="1">
                  <c:v>Устьянский район</c:v>
                </c:pt>
                <c:pt idx="2">
                  <c:v>Котлас</c:v>
                </c:pt>
                <c:pt idx="3">
                  <c:v>Няндома</c:v>
                </c:pt>
                <c:pt idx="4">
                  <c:v>Коряжма</c:v>
                </c:pt>
                <c:pt idx="5">
                  <c:v>Северодвинск</c:v>
                </c:pt>
                <c:pt idx="6">
                  <c:v>Вельск</c:v>
                </c:pt>
                <c:pt idx="7">
                  <c:v>Онега</c:v>
                </c:pt>
                <c:pt idx="8">
                  <c:v>Каргополь</c:v>
                </c:pt>
                <c:pt idx="9">
                  <c:v>Другие МО</c:v>
                </c:pt>
              </c:strCache>
            </c:strRef>
          </c:cat>
          <c:val>
            <c:numRef>
              <c:f>Графики!$F$83:$F$92</c:f>
              <c:numCache>
                <c:formatCode>0.0</c:formatCode>
                <c:ptCount val="10"/>
                <c:pt idx="0">
                  <c:v>19.8</c:v>
                </c:pt>
                <c:pt idx="1">
                  <c:v>21.359223300970875</c:v>
                </c:pt>
                <c:pt idx="2">
                  <c:v>17</c:v>
                </c:pt>
                <c:pt idx="3">
                  <c:v>19.780219780219781</c:v>
                </c:pt>
                <c:pt idx="4">
                  <c:v>23.148148148148149</c:v>
                </c:pt>
                <c:pt idx="5">
                  <c:v>16</c:v>
                </c:pt>
                <c:pt idx="6">
                  <c:v>26.666666666666668</c:v>
                </c:pt>
                <c:pt idx="7">
                  <c:v>16.831683168316832</c:v>
                </c:pt>
                <c:pt idx="8">
                  <c:v>23.913043478260871</c:v>
                </c:pt>
                <c:pt idx="9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1A-4D20-B111-E172A568BE7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169201664"/>
        <c:axId val="169203200"/>
      </c:barChart>
      <c:catAx>
        <c:axId val="1692016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203200"/>
        <c:crosses val="autoZero"/>
        <c:auto val="1"/>
        <c:lblAlgn val="ctr"/>
        <c:lblOffset val="100"/>
        <c:noMultiLvlLbl val="0"/>
      </c:catAx>
      <c:valAx>
        <c:axId val="169203200"/>
        <c:scaling>
          <c:orientation val="minMax"/>
          <c:max val="100"/>
        </c:scaling>
        <c:delete val="1"/>
        <c:axPos val="t"/>
        <c:numFmt formatCode="0.0" sourceLinked="1"/>
        <c:majorTickMark val="none"/>
        <c:minorTickMark val="none"/>
        <c:tickLblPos val="nextTo"/>
        <c:crossAx val="16920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741738" cy="288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891088" y="0"/>
            <a:ext cx="3743325" cy="288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0A073-F077-461E-B2AF-09F3E1C7A4AA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720725"/>
            <a:ext cx="2914650" cy="1946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863600" y="2774950"/>
            <a:ext cx="6908800" cy="2270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5476875"/>
            <a:ext cx="3741738" cy="288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891088" y="5476875"/>
            <a:ext cx="3743325" cy="288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13390-91A3-4040-9160-3FC95439F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454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390-91A3-4040-9160-3FC95439F78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343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390-91A3-4040-9160-3FC95439F78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6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49"/>
            <a:ext cx="8640445" cy="5747385"/>
          </a:xfrm>
          <a:custGeom>
            <a:avLst/>
            <a:gdLst/>
            <a:ahLst/>
            <a:cxnLst/>
            <a:rect l="l" t="t" r="r" b="b"/>
            <a:pathLst>
              <a:path w="8640445" h="5747385">
                <a:moveTo>
                  <a:pt x="8640000" y="0"/>
                </a:moveTo>
                <a:lnTo>
                  <a:pt x="0" y="0"/>
                </a:lnTo>
                <a:lnTo>
                  <a:pt x="0" y="5747296"/>
                </a:lnTo>
                <a:lnTo>
                  <a:pt x="8640000" y="5747296"/>
                </a:lnTo>
                <a:lnTo>
                  <a:pt x="8640000" y="0"/>
                </a:lnTo>
                <a:close/>
              </a:path>
            </a:pathLst>
          </a:custGeom>
          <a:solidFill>
            <a:srgbClr val="00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96157" y="1905016"/>
            <a:ext cx="5050035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96352" y="3228848"/>
            <a:ext cx="604964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938E6-F215-4B11-B810-4599CC13D44D}" type="datetime1">
              <a:rPr lang="en-US" smtClean="0"/>
              <a:t>4/26/2024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005E9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90F50-8719-4D5E-9F29-D63FB3776B51}" type="datetime1">
              <a:rPr lang="en-US" smtClean="0"/>
              <a:t>4/26/2024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005E9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32117" y="1326134"/>
            <a:ext cx="3759422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451299" y="1675088"/>
            <a:ext cx="3404870" cy="3096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3698D4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1C3EF-BE0A-43AC-BD21-F4A9F18557FB}" type="datetime1">
              <a:rPr lang="en-US" smtClean="0"/>
              <a:t>4/26/2024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49"/>
            <a:ext cx="8640445" cy="5747385"/>
          </a:xfrm>
          <a:custGeom>
            <a:avLst/>
            <a:gdLst/>
            <a:ahLst/>
            <a:cxnLst/>
            <a:rect l="l" t="t" r="r" b="b"/>
            <a:pathLst>
              <a:path w="8640445" h="5747385">
                <a:moveTo>
                  <a:pt x="8640000" y="0"/>
                </a:moveTo>
                <a:lnTo>
                  <a:pt x="0" y="0"/>
                </a:lnTo>
                <a:lnTo>
                  <a:pt x="0" y="5747296"/>
                </a:lnTo>
                <a:lnTo>
                  <a:pt x="8640000" y="5747296"/>
                </a:lnTo>
                <a:lnTo>
                  <a:pt x="8640000" y="0"/>
                </a:lnTo>
                <a:close/>
              </a:path>
            </a:pathLst>
          </a:custGeom>
          <a:solidFill>
            <a:srgbClr val="00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005E9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D6DA-017E-450A-B711-A9E5E670C324}" type="datetime1">
              <a:rPr lang="en-US" smtClean="0"/>
              <a:t>4/26/2024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4F8B-817C-40AD-8AE5-8B08220D661D}" type="datetime1">
              <a:rPr lang="en-US" smtClean="0"/>
              <a:t>4/26/2024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350" y="6349"/>
            <a:ext cx="8627745" cy="5747385"/>
          </a:xfrm>
          <a:custGeom>
            <a:avLst/>
            <a:gdLst/>
            <a:ahLst/>
            <a:cxnLst/>
            <a:rect l="l" t="t" r="r" b="b"/>
            <a:pathLst>
              <a:path w="8627745" h="5747385">
                <a:moveTo>
                  <a:pt x="8627300" y="0"/>
                </a:moveTo>
                <a:lnTo>
                  <a:pt x="0" y="0"/>
                </a:lnTo>
                <a:lnTo>
                  <a:pt x="0" y="5747296"/>
                </a:lnTo>
                <a:lnTo>
                  <a:pt x="8627300" y="5747296"/>
                </a:lnTo>
                <a:lnTo>
                  <a:pt x="8627300" y="0"/>
                </a:lnTo>
                <a:close/>
              </a:path>
            </a:pathLst>
          </a:custGeom>
          <a:solidFill>
            <a:srgbClr val="F3E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483829"/>
            <a:ext cx="7587749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005E9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7649" y="1511994"/>
            <a:ext cx="7521575" cy="3592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938399" y="5362194"/>
            <a:ext cx="2765552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32117" y="5362194"/>
            <a:ext cx="198774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D4FE2-E818-434A-BE46-377832B5DEC1}" type="datetime1">
              <a:rPr lang="en-US" smtClean="0"/>
              <a:t>4/26/2024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22492" y="5362194"/>
            <a:ext cx="198774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4445" y="0"/>
            <a:ext cx="8640445" cy="5855732"/>
          </a:xfrm>
          <a:custGeom>
            <a:avLst/>
            <a:gdLst/>
            <a:ahLst/>
            <a:cxnLst/>
            <a:rect l="l" t="t" r="r" b="b"/>
            <a:pathLst>
              <a:path w="8640445" h="5760085">
                <a:moveTo>
                  <a:pt x="8640000" y="0"/>
                </a:moveTo>
                <a:lnTo>
                  <a:pt x="0" y="0"/>
                </a:lnTo>
                <a:lnTo>
                  <a:pt x="0" y="5759996"/>
                </a:lnTo>
                <a:lnTo>
                  <a:pt x="8640000" y="5759996"/>
                </a:lnTo>
                <a:lnTo>
                  <a:pt x="864000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tx2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1800" y="403606"/>
            <a:ext cx="8001000" cy="2413994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603250">
              <a:lnSpc>
                <a:spcPts val="3700"/>
              </a:lnSpc>
              <a:spcBef>
                <a:spcPts val="540"/>
              </a:spcBef>
            </a:pPr>
            <a:r>
              <a:rPr lang="ru-RU" sz="2800" spc="80" dirty="0">
                <a:solidFill>
                  <a:schemeClr val="bg1"/>
                </a:solidFill>
                <a:latin typeface="Rubik ExtraBold" pitchFamily="2" charset="-79"/>
                <a:cs typeface="Rubik ExtraBold" pitchFamily="2" charset="-79"/>
              </a:rPr>
              <a:t>ПОТЕНЦИАЛ РАЗВИТИЯ ВОЛОНТЕРСКОГО ДВИЖЕНИЯ </a:t>
            </a:r>
            <a:br>
              <a:rPr lang="ru-RU" sz="2800" spc="80" dirty="0">
                <a:solidFill>
                  <a:schemeClr val="bg1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spc="80" dirty="0">
                <a:solidFill>
                  <a:schemeClr val="bg1"/>
                </a:solidFill>
                <a:latin typeface="Rubik ExtraBold" pitchFamily="2" charset="-79"/>
                <a:cs typeface="Rubik ExtraBold" pitchFamily="2" charset="-79"/>
              </a:rPr>
              <a:t>В ОТДЕЛЬНЫХ МО </a:t>
            </a:r>
            <a:br>
              <a:rPr lang="en-US" sz="2800" spc="80" dirty="0">
                <a:solidFill>
                  <a:schemeClr val="bg1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spc="80" dirty="0">
                <a:solidFill>
                  <a:schemeClr val="bg1"/>
                </a:solidFill>
                <a:latin typeface="Rubik ExtraBold" pitchFamily="2" charset="-79"/>
                <a:cs typeface="Rubik ExtraBold" pitchFamily="2" charset="-79"/>
              </a:rPr>
              <a:t>АРХАНГЕЛЬСКОЙ </a:t>
            </a:r>
            <a:br>
              <a:rPr lang="en-US" sz="2800" spc="80" dirty="0">
                <a:solidFill>
                  <a:schemeClr val="bg1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spc="80" dirty="0">
                <a:solidFill>
                  <a:schemeClr val="bg1"/>
                </a:solidFill>
                <a:latin typeface="Rubik ExtraBold" pitchFamily="2" charset="-79"/>
                <a:cs typeface="Rubik ExtraBold" pitchFamily="2" charset="-79"/>
              </a:rPr>
              <a:t>ОБЛАСТИ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5600" y="2882652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Rubik Medium" pitchFamily="2" charset="-79"/>
                <a:cs typeface="Rubik Medium" pitchFamily="2" charset="-79"/>
              </a:rPr>
              <a:t>©ГАУ АО «ЦИОМ», 2023</a:t>
            </a:r>
          </a:p>
        </p:txBody>
      </p:sp>
      <p:pic>
        <p:nvPicPr>
          <p:cNvPr id="1026" name="Picture 2" descr="https://static.tildacdn.com/tild6433-3565-4465-b263-373839643137/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6" t="5897" r="8445" b="6026"/>
          <a:stretch/>
        </p:blipFill>
        <p:spPr bwMode="auto">
          <a:xfrm>
            <a:off x="3479800" y="1739900"/>
            <a:ext cx="4953000" cy="397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456052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ОЦЕНКА ДИНАМИКИ РАЗВИТИЯ ВОЛОНТЕРСКОГО ДВИЖЕНИЯ В АРХАНГЕЛЬСКОЙ ОБЛАСТИ,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6600" y="44069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Большинство респондентов – 59,9% - замечают, что безвозмездной помощью за последние 5 лет люди стали заниматься больше.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В Каргополе показатель выше – 73,9%, в Устьянском районе – 68,9%.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6827835"/>
              </p:ext>
            </p:extLst>
          </p:nvPr>
        </p:nvGraphicFramePr>
        <p:xfrm>
          <a:off x="860949" y="1093436"/>
          <a:ext cx="6920452" cy="315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869FE6BB-ABD3-4BE3-9AA4-D1EA11F3C7F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10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0316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487090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ОЦЕНКА ЗНАЧИМОСТИ РЕАЛИЗУЕМЫХ ВОЛОНТЕРАМИ ПРОЕКТОВ, ПО ПОЛУ И ВОЗРАСТУ,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2800" y="4318723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Восемь из десяти считают реализуемые добровольцами проекты значимыми для нашего региона – 79,4%.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Каждый восьмой полагает, что такие проекты имеют небольшую значимость для области – 12,4%. 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12774347"/>
              </p:ext>
            </p:extLst>
          </p:nvPr>
        </p:nvGraphicFramePr>
        <p:xfrm>
          <a:off x="736600" y="1184646"/>
          <a:ext cx="73152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D09821CC-58DB-4DF5-A160-45809CC64F9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11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9605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32" y="526996"/>
            <a:ext cx="7905500" cy="30777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ОЦЕНКА КОЛИЧЕСТВА ВОЛОНТЕРОВ В РЕГИОНЕ,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0399" y="4217769"/>
            <a:ext cx="7315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63,3% убеждены, что в регионе недостаточно волонтёров для решения общественно-значимых проблем.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Обратное мнение разделяют 16,9% (в Устьянском районе так считает каждый четвёртый – 26,2%, в Котласе и Няндоме – 23% и 22% соответственно)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064081783"/>
              </p:ext>
            </p:extLst>
          </p:nvPr>
        </p:nvGraphicFramePr>
        <p:xfrm>
          <a:off x="660400" y="901700"/>
          <a:ext cx="7162800" cy="3188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1A111893-0BAA-468E-9BE8-89E89EBDDD9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12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0141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 txBox="1">
            <a:spLocks noGrp="1"/>
          </p:cNvSpPr>
          <p:nvPr>
            <p:ph type="title"/>
          </p:nvPr>
        </p:nvSpPr>
        <p:spPr>
          <a:xfrm>
            <a:off x="584199" y="699907"/>
            <a:ext cx="758774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ВЫВОДЫ</a:t>
            </a:r>
            <a:endParaRPr lang="ru-RU" sz="2000" u="sng" dirty="0">
              <a:latin typeface="Rubik ExtraBold" pitchFamily="2" charset="-79"/>
              <a:cs typeface="Rubik ExtraBold" pitchFamily="2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half" idx="2"/>
          </p:nvPr>
        </p:nvSpPr>
        <p:spPr>
          <a:xfrm>
            <a:off x="736600" y="1223137"/>
            <a:ext cx="7086600" cy="3139321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latin typeface="Rubik" pitchFamily="2" charset="-79"/>
                <a:cs typeface="Rubik" pitchFamily="2" charset="-79"/>
              </a:rPr>
              <a:t>Представления о волонтерстве в целом достаточно неоднозначны. Опрошенные невысоко оценивают уровень профессионализма волонтеров при решении социально значимых проблем. Оценка уровня профессионализма волонтеров может быть невысокой из-за ограниченного опыта или знаний опрошенных, недостатка информации о конкретных проектах и их результатах. Некоторые люди могут видеть волонтерство как благотворительный акт, а не профессиональную деятельность, и поэтому ожидают меньшего уровня профессионализма от волонтеров.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200" dirty="0"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latin typeface="Rubik" pitchFamily="2" charset="-79"/>
                <a:cs typeface="Rubik" pitchFamily="2" charset="-79"/>
              </a:rPr>
              <a:t>В то же время единогласно признается необходимость государственного участия в поддержке волонтеров, респонденты считают важным популяризовать тему волонтерства, поощрять самих добровольцев и учитывать этот опыт при устройстве на работу или учебу, что подчеркивает признание и ценность волонтерской работы в обществе.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200" dirty="0"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latin typeface="Rubik" pitchFamily="2" charset="-79"/>
                <a:cs typeface="Rubik" pitchFamily="2" charset="-79"/>
              </a:rPr>
              <a:t>Участники опроса мало информированы о развитии на территории области добровольческих практик. Доминирующими в общественном мнении являются идеи о нехватке волонтёров и их неспособности самостоятельно решать общественно значимые проблемы. Но в то же время за последние годы замечается рост практик добровольчества в Поморье. </a:t>
            </a:r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CB7E3A91-D3F6-4540-B6A2-F85DA08DCF6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13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3303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49"/>
            <a:ext cx="8640445" cy="5759451"/>
          </a:xfrm>
          <a:custGeom>
            <a:avLst/>
            <a:gdLst/>
            <a:ahLst/>
            <a:cxnLst/>
            <a:rect l="l" t="t" r="r" b="b"/>
            <a:pathLst>
              <a:path w="8640445" h="5747385">
                <a:moveTo>
                  <a:pt x="8640000" y="0"/>
                </a:moveTo>
                <a:lnTo>
                  <a:pt x="0" y="0"/>
                </a:lnTo>
                <a:lnTo>
                  <a:pt x="0" y="5747296"/>
                </a:lnTo>
                <a:lnTo>
                  <a:pt x="8640000" y="5747296"/>
                </a:lnTo>
                <a:lnTo>
                  <a:pt x="864000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4200" y="2197100"/>
            <a:ext cx="7467600" cy="133626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spcBef>
                <a:spcPts val="340"/>
              </a:spcBef>
            </a:pPr>
            <a:r>
              <a:rPr lang="ru-RU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ПОТЕНЦИАЛ </a:t>
            </a:r>
            <a:br>
              <a:rPr lang="en-US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ВОЛОНТЕРСКОЙ </a:t>
            </a:r>
            <a:br>
              <a:rPr lang="en-US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АКТИВНОСТИ</a:t>
            </a:r>
            <a:endParaRPr lang="ru-RU" sz="2800" dirty="0">
              <a:latin typeface="Rubik ExtraBold" pitchFamily="2" charset="-79"/>
              <a:cs typeface="Rubik Extra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67109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299" y="444500"/>
            <a:ext cx="7905500" cy="30777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УРОВЕНЬ СОЦИАЛЬНОЙ АКТИВНОСТИ,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903" y="4122003"/>
            <a:ext cx="7628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Активными людьми, которые стараются участвовать в различных мероприятиях, имеют большой круг общения, называют себя 14,2%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. При этом в Онеге таковых в два раза больше – 24,8%. В Устьянском районе показатель также выше среднего – 19,4%. А в Коряжме, например, опрошенных с высокой активностью, оказалось меньше – 8,3%.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649936"/>
              </p:ext>
            </p:extLst>
          </p:nvPr>
        </p:nvGraphicFramePr>
        <p:xfrm>
          <a:off x="584200" y="934303"/>
          <a:ext cx="7467600" cy="2976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145817696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5870120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223431157"/>
                    </a:ext>
                  </a:extLst>
                </a:gridCol>
                <a:gridCol w="1642161">
                  <a:extLst>
                    <a:ext uri="{9D8B030D-6E8A-4147-A177-3AD203B41FA5}">
                      <a16:colId xmlns:a16="http://schemas.microsoft.com/office/drawing/2014/main" val="30073721"/>
                    </a:ext>
                  </a:extLst>
                </a:gridCol>
                <a:gridCol w="948639">
                  <a:extLst>
                    <a:ext uri="{9D8B030D-6E8A-4147-A177-3AD203B41FA5}">
                      <a16:colId xmlns:a16="http://schemas.microsoft.com/office/drawing/2014/main" val="3352539865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9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Я активный человек, легкий на подъем, слежу за событиями в своем районе, городе, стараюсь участвовать в различных мероприятиях, имею большой круг общения – высокая активность</a:t>
                      </a:r>
                      <a:endParaRPr lang="ru-RU" sz="9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У меня есть своя сфера интересов, слежу за отдельными новостями, посещаю мероприятия </a:t>
                      </a:r>
                      <a:br>
                        <a:rPr lang="ru-RU" sz="9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</a:br>
                      <a:r>
                        <a:rPr lang="ru-RU" sz="9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по мере возможности и желания, у меня небольшой круг общения – умеренная активность</a:t>
                      </a:r>
                      <a:endParaRPr lang="ru-RU" sz="9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Я не могу назвать себя активным человеком, мои интересы сосредоточены вокруг семьи/ работы, на остальное не хватает времени – низкая активность</a:t>
                      </a:r>
                      <a:endParaRPr lang="ru-RU" sz="9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Затрудняюсь ответить</a:t>
                      </a:r>
                      <a:endParaRPr lang="ru-RU" sz="9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2077304428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14,2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51,4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32,3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2,1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3802787466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Онега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24,8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46,5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27,7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1,0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1052644732"/>
                  </a:ext>
                </a:extLst>
              </a:tr>
              <a:tr h="1679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Устьянский район</a:t>
                      </a:r>
                      <a:endParaRPr lang="ru-RU" sz="13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19,4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50,5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29,1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1,0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3554025593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Няндома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17,6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51,6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28,6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2,2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2381269195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Котлас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17,0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48,0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34,0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1,0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3583203909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Вельск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13,3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51,4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33,3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2,0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2267288442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Каргополь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12,0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51,1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32,6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4,3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3047786967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Северодвинск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11,0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49,0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39,0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1,0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1769466170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Коряжма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8,3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60,2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29,6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1,9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1323633960"/>
                  </a:ext>
                </a:extLst>
              </a:tr>
              <a:tr h="144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Другие МО</a:t>
                      </a:r>
                      <a:endParaRPr lang="ru-RU" sz="130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9,5</a:t>
                      </a:r>
                      <a:endParaRPr lang="ru-RU" sz="13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52,5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34,5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3,5</a:t>
                      </a:r>
                      <a:endParaRPr lang="ru-RU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2428" marR="62428" marT="0" marB="0" anchor="ctr"/>
                </a:tc>
                <a:extLst>
                  <a:ext uri="{0D108BD9-81ED-4DB2-BD59-A6C34878D82A}">
                    <a16:rowId xmlns:a16="http://schemas.microsoft.com/office/drawing/2014/main" val="3720441397"/>
                  </a:ext>
                </a:extLst>
              </a:tr>
            </a:tbl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137D85D0-81AE-4F2F-940E-003BA85C330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15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93955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426" y="623363"/>
            <a:ext cx="7905500" cy="30777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ОСВЕДОМЛЕННОСТЬ О ВОЛОНТЕРСТВЕ,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5131" y="3874523"/>
            <a:ext cx="7654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Каждый второй –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54% - не имеет четких представлений о деятельности волонтеров по месту жительства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, в районе или городе.  Из них 13,3% ничего не знают о таких людях, а 40,9% указали, что имеют смутное представление об этом. Еще 35,8% отметили, что хорошо осведомлены об этом, но сами не являются волонтерами.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Каждый десятый - 10% - выбрал вариант «Сам являюсь волонтером» (15,5% в Устьянском районе).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020825"/>
              </p:ext>
            </p:extLst>
          </p:nvPr>
        </p:nvGraphicFramePr>
        <p:xfrm>
          <a:off x="584200" y="1130300"/>
          <a:ext cx="7467600" cy="2506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0006">
                  <a:extLst>
                    <a:ext uri="{9D8B030D-6E8A-4147-A177-3AD203B41FA5}">
                      <a16:colId xmlns:a16="http://schemas.microsoft.com/office/drawing/2014/main" val="4274375728"/>
                    </a:ext>
                  </a:extLst>
                </a:gridCol>
                <a:gridCol w="1113570">
                  <a:extLst>
                    <a:ext uri="{9D8B030D-6E8A-4147-A177-3AD203B41FA5}">
                      <a16:colId xmlns:a16="http://schemas.microsoft.com/office/drawing/2014/main" val="1901437376"/>
                    </a:ext>
                  </a:extLst>
                </a:gridCol>
                <a:gridCol w="1829976">
                  <a:extLst>
                    <a:ext uri="{9D8B030D-6E8A-4147-A177-3AD203B41FA5}">
                      <a16:colId xmlns:a16="http://schemas.microsoft.com/office/drawing/2014/main" val="1888201852"/>
                    </a:ext>
                  </a:extLst>
                </a:gridCol>
                <a:gridCol w="1541184">
                  <a:extLst>
                    <a:ext uri="{9D8B030D-6E8A-4147-A177-3AD203B41FA5}">
                      <a16:colId xmlns:a16="http://schemas.microsoft.com/office/drawing/2014/main" val="3058197005"/>
                    </a:ext>
                  </a:extLst>
                </a:gridCol>
                <a:gridCol w="1302864">
                  <a:extLst>
                    <a:ext uri="{9D8B030D-6E8A-4147-A177-3AD203B41FA5}">
                      <a16:colId xmlns:a16="http://schemas.microsoft.com/office/drawing/2014/main" val="4046928269"/>
                    </a:ext>
                  </a:extLst>
                </a:gridCol>
              </a:tblGrid>
              <a:tr h="690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Да, сам являюсь волонтером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Хорошо осведомлен об этом, но не являюсь волонтером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Что-то слышал, но подробностей не знаю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Ничего не знаю об этом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9271062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35,8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40,9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4082733"/>
                  </a:ext>
                </a:extLst>
              </a:tr>
              <a:tr h="17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Устьянский район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15,5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40,8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35,9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6870696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Каргополь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32,6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45,7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2668537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Коряжма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42,6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38,0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554522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Вельск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34,3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41,0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9709883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Котлас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44,0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36,0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1332416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Няндома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45,1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40,7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8370806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Онега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31,7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42,6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9924394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Северодвинск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31,0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40,0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9182674"/>
                  </a:ext>
                </a:extLst>
              </a:tr>
              <a:tr h="179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Другие МО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28,0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45,0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4855459"/>
                  </a:ext>
                </a:extLst>
              </a:tr>
            </a:tbl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467F5352-FE50-47D8-A9A5-A0282A03CC0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16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55698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21624036"/>
              </p:ext>
            </p:extLst>
          </p:nvPr>
        </p:nvGraphicFramePr>
        <p:xfrm>
          <a:off x="478030" y="977900"/>
          <a:ext cx="7772400" cy="409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365250" y="598658"/>
            <a:ext cx="79055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005E9E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algn="ctr"/>
            <a:r>
              <a:rPr lang="ru-RU" sz="2000" kern="0" dirty="0">
                <a:latin typeface="Rubik ExtraBold" pitchFamily="2" charset="-79"/>
                <a:cs typeface="Rubik ExtraBold" pitchFamily="2" charset="-79"/>
              </a:rPr>
              <a:t>ОСВЕДОМЛЕННОСТЬ О ВОЛОНТЕРСТВЕ, %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18074804-B73D-4B6F-B45B-D5C5716E068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17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80904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545626"/>
            <a:ext cx="7905500" cy="30777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НАЛИЧИЕ В ОКРУЖЕНИИ ВОЛОНТЕРОВ, %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18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0401" y="42545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У четырех из десяти опрошенных в окружении есть люди, которые занимаются добровольчеством, - 42,3%.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 Устьянском районе показатель заметно выше – 60,2%. Минимум пришелся на Онегу – 31,7%. Больше половины говорят, что в окружении у них нет тех, кто занимается добровольчеством.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446156119"/>
              </p:ext>
            </p:extLst>
          </p:nvPr>
        </p:nvGraphicFramePr>
        <p:xfrm>
          <a:off x="603045" y="972761"/>
          <a:ext cx="7067755" cy="3205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213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495641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ОПЫТ ВОЛОНТЕРСКОЙ ДЕЯТЕЛЬНОСТИ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В ПОСЛЕДНИЕ 3 ГОДА,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100" y="39497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Около трети опрошенных имеют опыт волонтерской работы (30,2%).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 том числе 9,5% - индивидуально, 13,6% - в составе какой-либо группы или организации, еще 6,8% были волонтером ранее, чем три года назад.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Никогда не были волонтерами 69,8%, то есть семь из десяти.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681711"/>
              </p:ext>
            </p:extLst>
          </p:nvPr>
        </p:nvGraphicFramePr>
        <p:xfrm>
          <a:off x="660400" y="1299932"/>
          <a:ext cx="7162800" cy="2501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217">
                  <a:extLst>
                    <a:ext uri="{9D8B030D-6E8A-4147-A177-3AD203B41FA5}">
                      <a16:colId xmlns:a16="http://schemas.microsoft.com/office/drawing/2014/main" val="2323007164"/>
                    </a:ext>
                  </a:extLst>
                </a:gridCol>
                <a:gridCol w="1477425">
                  <a:extLst>
                    <a:ext uri="{9D8B030D-6E8A-4147-A177-3AD203B41FA5}">
                      <a16:colId xmlns:a16="http://schemas.microsoft.com/office/drawing/2014/main" val="2982417655"/>
                    </a:ext>
                  </a:extLst>
                </a:gridCol>
                <a:gridCol w="1460341">
                  <a:extLst>
                    <a:ext uri="{9D8B030D-6E8A-4147-A177-3AD203B41FA5}">
                      <a16:colId xmlns:a16="http://schemas.microsoft.com/office/drawing/2014/main" val="1277640937"/>
                    </a:ext>
                  </a:extLst>
                </a:gridCol>
                <a:gridCol w="1593301">
                  <a:extLst>
                    <a:ext uri="{9D8B030D-6E8A-4147-A177-3AD203B41FA5}">
                      <a16:colId xmlns:a16="http://schemas.microsoft.com/office/drawing/2014/main" val="3353481108"/>
                    </a:ext>
                  </a:extLst>
                </a:gridCol>
                <a:gridCol w="1055516">
                  <a:extLst>
                    <a:ext uri="{9D8B030D-6E8A-4147-A177-3AD203B41FA5}">
                      <a16:colId xmlns:a16="http://schemas.microsoft.com/office/drawing/2014/main" val="4050404885"/>
                    </a:ext>
                  </a:extLst>
                </a:gridCol>
              </a:tblGrid>
              <a:tr h="7870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Был волонтёром индивидуально, вне состава организаций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Был волонтёром в составе какой-либо группы или организации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Не был волонтером за последние 3 года, но был ранее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Не был волонтером никогда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1087941"/>
                  </a:ext>
                </a:extLst>
              </a:tr>
              <a:tr h="193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70,1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3333549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Коряжма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69,4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197045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Вельск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2,9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71,4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893668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Каргополь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64,1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6442679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Устьянский район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63,1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4598593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Северодвинск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15,0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65,0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1049662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Онега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8,9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71,3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2241348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Котлас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76,0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2072412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Няндома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71,4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2706690"/>
                  </a:ext>
                </a:extLst>
              </a:tr>
              <a:tr h="169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Другие МО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74,5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312900"/>
                  </a:ext>
                </a:extLst>
              </a:tr>
            </a:tbl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85ED14C4-4755-44E7-B04B-08CE8FFF693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19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7000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510" y="457327"/>
            <a:ext cx="767769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ХАРАКТЕРИСТИКА ИССЛЕДОВАНИЯ</a:t>
            </a:r>
            <a:endParaRPr sz="2000" dirty="0">
              <a:latin typeface="Rubik ExtraBold" pitchFamily="2" charset="-79"/>
              <a:cs typeface="Rubik ExtraBold" pitchFamily="2" charset="-79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000" y="977900"/>
            <a:ext cx="5735955" cy="7899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56210" indent="-144145">
              <a:spcBef>
                <a:spcPts val="420"/>
              </a:spcBef>
              <a:buFontTx/>
              <a:buChar char="•"/>
              <a:tabLst>
                <a:tab pos="156845" algn="l"/>
              </a:tabLst>
            </a:pPr>
            <a:r>
              <a:rPr lang="ru-RU" sz="1400" spc="25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ВЫБОРКА: 1000 чел.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156210" indent="-144145">
              <a:lnSpc>
                <a:spcPct val="100000"/>
              </a:lnSpc>
              <a:spcBef>
                <a:spcPts val="420"/>
              </a:spcBef>
              <a:buChar char="•"/>
              <a:tabLst>
                <a:tab pos="156845" algn="l"/>
              </a:tabLst>
            </a:pPr>
            <a:r>
              <a:rPr lang="ru-RU" sz="1400" spc="35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СРОКИ ПОЛЕВОГО ЭТАПА: 26 сентября – 14 октября 2023 г.</a:t>
            </a:r>
            <a:endParaRPr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156210" indent="-144145">
              <a:lnSpc>
                <a:spcPct val="100000"/>
              </a:lnSpc>
              <a:spcBef>
                <a:spcPts val="320"/>
              </a:spcBef>
              <a:buChar char="•"/>
              <a:tabLst>
                <a:tab pos="156845" algn="l"/>
              </a:tabLst>
            </a:pPr>
            <a:r>
              <a:rPr lang="ru-RU" sz="1400" spc="4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МЕТОД СБОРА ДАННЫХ: телефонный опрос методом </a:t>
            </a:r>
            <a:r>
              <a:rPr lang="en-US" sz="1400" spc="4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CATI</a:t>
            </a:r>
            <a:endParaRPr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480523533"/>
              </p:ext>
            </p:extLst>
          </p:nvPr>
        </p:nvGraphicFramePr>
        <p:xfrm>
          <a:off x="508000" y="1979915"/>
          <a:ext cx="3352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237141668"/>
              </p:ext>
            </p:extLst>
          </p:nvPr>
        </p:nvGraphicFramePr>
        <p:xfrm>
          <a:off x="431800" y="3597573"/>
          <a:ext cx="3657600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510524"/>
              </p:ext>
            </p:extLst>
          </p:nvPr>
        </p:nvGraphicFramePr>
        <p:xfrm>
          <a:off x="4338320" y="2150937"/>
          <a:ext cx="3449415" cy="2401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0215">
                  <a:extLst>
                    <a:ext uri="{9D8B030D-6E8A-4147-A177-3AD203B41FA5}">
                      <a16:colId xmlns:a16="http://schemas.microsoft.com/office/drawing/2014/main" val="3762692751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174973794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val="2279224723"/>
                    </a:ext>
                  </a:extLst>
                </a:gridCol>
              </a:tblGrid>
              <a:tr h="2704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10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кол-во</a:t>
                      </a:r>
                      <a:endParaRPr lang="ru-RU" sz="10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%</a:t>
                      </a:r>
                      <a:endParaRPr lang="ru-RU" sz="100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9610719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Северодвинск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100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10,0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6968413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Коряжма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108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10,8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4868763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Котлас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100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10,0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513660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Вельск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105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10,5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9765417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Каргополь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92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9,2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8920033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Няндома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91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9,1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2513998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Онега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101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10,1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2474843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Устьянский район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103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10,3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8706411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Другие МО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200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20,0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93714"/>
                  </a:ext>
                </a:extLst>
              </a:tr>
              <a:tr h="21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Всего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1000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100,0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8395961"/>
                  </a:ext>
                </a:extLst>
              </a:tr>
            </a:tbl>
          </a:graphicData>
        </a:graphic>
      </p:graphicFrame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E7523F64-0A69-4962-9549-85C906E652A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520700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ПОРТРЕТЫ ИМЕЮЩИХ ОПЫТ ВОЛОНТЕРСКОЙ ДЕЯТЕЛЬНОСТИ В ПОСЛЕДНИЕ 3 ГОДА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4700" y="1358900"/>
            <a:ext cx="68961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Портрет «индивидуального» волонтера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– мужчина (11,3%), старше 30 лет (9,7-10,1%), со средним специальным (10,2%) или высшим образованием (9,2%), с высокой социальной активностью (14,8%). </a:t>
            </a:r>
          </a:p>
          <a:p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Портрет «организованного» волонтера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– женщина (17,9%), до 30 лет (17,4%), </a:t>
            </a:r>
            <a:b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с высшим образованием (19,4%), хорошим материальным положением (19,1%), </a:t>
            </a:r>
            <a:b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с высокой социальной активностью (31,7%).</a:t>
            </a:r>
          </a:p>
          <a:p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Портрет того, кто никогда не был волонтером,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- мужчина (73,5%), старше 30 лет (70,8-71%), с образованием на уровне среднего специального и ниже </a:t>
            </a:r>
            <a:b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(74-80,7%), со средним или плохим уровнем дохода (73-69,6%), с низкой социальной активностью (65,4-85,1%). 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5983F818-7508-4468-A98F-B3FBDF49D0F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20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7510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514968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ОПЫТ ОКАЗАНИЯ МАТЕРИАЛЬНОЙ ИЛИ ИНОЙ ПОМОЩИ НЕЗНАКОМЫМ ЛЮДЯМ ЗА ПОСЛЕДНИЕ 3 ГОДА,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400" y="4148461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Восемь из десяти отмечают, что за последние три года оказывали материальную или иную помощь незнакомым людям – 78,3%.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Каждый пятый отрицает такой опыт – 21,7%. Максимум показателя приходится на Онегу – 85,1%, а минимум на Няндому – 76,9%.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397965984"/>
              </p:ext>
            </p:extLst>
          </p:nvPr>
        </p:nvGraphicFramePr>
        <p:xfrm>
          <a:off x="787400" y="1206500"/>
          <a:ext cx="7162800" cy="2865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43AF9EDE-542D-48A2-BC10-1F0A67DE788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21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2609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459511"/>
            <a:ext cx="7905500" cy="30777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ИНТЕРЕС К ВОЛОНТЕРСКОЙ ДЕЯТЕЛЬНОСТИ,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0621" y="3956903"/>
            <a:ext cx="7527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rgbClr val="FF0000"/>
                </a:solidFill>
                <a:latin typeface="Rubik" pitchFamily="2" charset="-79"/>
                <a:cs typeface="Rubik" pitchFamily="2" charset="-79"/>
              </a:rPr>
              <a:t>Восемь из десяти (79,6%) опрошенных допускают для себя участие в общественно-полезной деятельности в будущем.</a:t>
            </a:r>
            <a:r>
              <a:rPr lang="ru-RU" sz="1200" dirty="0">
                <a:solidFill>
                  <a:srgbClr val="FF0000"/>
                </a:solidFill>
                <a:latin typeface="Rubik" pitchFamily="2" charset="-79"/>
                <a:cs typeface="Rubik" pitchFamily="2" charset="-79"/>
              </a:rPr>
              <a:t> При этом 19,1% указали, что скорее хотели бы делать это в одиночку, а 60,5% -  в составе какой-либо группы или организации. Четверть респондентов – 23,1% - признались, что исключают в будущем участие в такой деятельности.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733209"/>
              </p:ext>
            </p:extLst>
          </p:nvPr>
        </p:nvGraphicFramePr>
        <p:xfrm>
          <a:off x="736600" y="977900"/>
          <a:ext cx="7315201" cy="2895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871">
                  <a:extLst>
                    <a:ext uri="{9D8B030D-6E8A-4147-A177-3AD203B41FA5}">
                      <a16:colId xmlns:a16="http://schemas.microsoft.com/office/drawing/2014/main" val="4259206857"/>
                    </a:ext>
                  </a:extLst>
                </a:gridCol>
                <a:gridCol w="1112529">
                  <a:extLst>
                    <a:ext uri="{9D8B030D-6E8A-4147-A177-3AD203B41FA5}">
                      <a16:colId xmlns:a16="http://schemas.microsoft.com/office/drawing/2014/main" val="2319909044"/>
                    </a:ext>
                  </a:extLst>
                </a:gridCol>
                <a:gridCol w="1769636">
                  <a:extLst>
                    <a:ext uri="{9D8B030D-6E8A-4147-A177-3AD203B41FA5}">
                      <a16:colId xmlns:a16="http://schemas.microsoft.com/office/drawing/2014/main" val="2774706507"/>
                    </a:ext>
                  </a:extLst>
                </a:gridCol>
                <a:gridCol w="1142618">
                  <a:extLst>
                    <a:ext uri="{9D8B030D-6E8A-4147-A177-3AD203B41FA5}">
                      <a16:colId xmlns:a16="http://schemas.microsoft.com/office/drawing/2014/main" val="2868395447"/>
                    </a:ext>
                  </a:extLst>
                </a:gridCol>
                <a:gridCol w="1334547">
                  <a:extLst>
                    <a:ext uri="{9D8B030D-6E8A-4147-A177-3AD203B41FA5}">
                      <a16:colId xmlns:a16="http://schemas.microsoft.com/office/drawing/2014/main" val="1802541683"/>
                    </a:ext>
                  </a:extLst>
                </a:gridCol>
              </a:tblGrid>
              <a:tr h="599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Допускаю, скорее в одиночку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Допускаю, скорее в составе группы, организации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Исключаю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Затрудняюсь ответить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1266319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60,5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23,1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7068205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Вельск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22,9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61,0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4845884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Онега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21,8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56,4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24,8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4534933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Коряжма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63,0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5306412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Каргополь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63,0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4741436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Устьянский район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69,9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5927996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Северодвинск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57,0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26,0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0205920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Няндома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62,6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26,4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- 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939449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Котлас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17,0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60,0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25,0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0821160"/>
                  </a:ext>
                </a:extLst>
              </a:tr>
              <a:tr h="229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Другие МО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56,0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27,5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5881347"/>
                  </a:ext>
                </a:extLst>
              </a:tr>
            </a:tbl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F458B728-C6AB-49DA-B5CA-33E0228139A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22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21184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74699" y="977900"/>
            <a:ext cx="7086601" cy="3016210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Чаще других о намерении заняться добровольчеством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заявляют женщины, молодежь, респонденты с высоким уровнем дохода, высшим образованием, </a:t>
            </a:r>
            <a:b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с высокой социальной активностью.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Самостоятельная помощь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, вне организаций и коллективов, более привлекательна для мужчин, молодежи, респондентов 45-54 лет, а также респондентов с умеренной социальной активностью. Готовность оказывать помощь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 составе организации или группы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 большей степени выражена </a:t>
            </a:r>
            <a:b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у 30-44 летних, лиц с высшим образованием, высокой социальной активностью, высокими доходами.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Отказ от волонтерской деятельности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чаще декларируют мужчины, граждане старше 55 лет, с низкой социальной активностью, образованием на уровне среднего специального и ниже, а также с плохим материальным положением.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1435B17B-B793-46BF-AD68-668E5A8312D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23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47B5C9EA-835E-4109-9945-F44BF40696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4125" y="477540"/>
            <a:ext cx="758774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ВЫВОДЫ</a:t>
            </a:r>
            <a:endParaRPr lang="ru-RU" sz="2000" u="sng" dirty="0">
              <a:latin typeface="Rubik ExtraBold" pitchFamily="2" charset="-79"/>
              <a:cs typeface="Rubik Extra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3141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275022"/>
            <a:ext cx="7905500" cy="83099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МОТИВЫ ОТКАЗА ОТ УЧАСТИЯ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В ВОЛОНТЕРСКОЙ ДЕЯТЕЛЬНОСТИ,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1400" dirty="0">
                <a:latin typeface="Rubik Medium" pitchFamily="2" charset="-79"/>
                <a:cs typeface="Rubik Medium" pitchFamily="2" charset="-79"/>
              </a:rPr>
              <a:t>% от числа тех, кто исключает для себя участие в волонтерской деятельности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7994" y="4335872"/>
            <a:ext cx="7324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41,7% - признались, что не имеют свободного времени для волонтерской работы.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Второй по популярности ответ – нехватка информации о подобных событиях, акциях, на него ссылаются почти треть – 30,7%.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Состояние здоровья стало препятствием для добровольчества для пятой части опрошенных в этой группе (22,2%).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826422"/>
              </p:ext>
            </p:extLst>
          </p:nvPr>
        </p:nvGraphicFramePr>
        <p:xfrm>
          <a:off x="698076" y="1133959"/>
          <a:ext cx="7125124" cy="3120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8662">
                  <a:extLst>
                    <a:ext uri="{9D8B030D-6E8A-4147-A177-3AD203B41FA5}">
                      <a16:colId xmlns:a16="http://schemas.microsoft.com/office/drawing/2014/main" val="842733931"/>
                    </a:ext>
                  </a:extLst>
                </a:gridCol>
                <a:gridCol w="1148937">
                  <a:extLst>
                    <a:ext uri="{9D8B030D-6E8A-4147-A177-3AD203B41FA5}">
                      <a16:colId xmlns:a16="http://schemas.microsoft.com/office/drawing/2014/main" val="3555834501"/>
                    </a:ext>
                  </a:extLst>
                </a:gridCol>
                <a:gridCol w="885996">
                  <a:extLst>
                    <a:ext uri="{9D8B030D-6E8A-4147-A177-3AD203B41FA5}">
                      <a16:colId xmlns:a16="http://schemas.microsoft.com/office/drawing/2014/main" val="1957634064"/>
                    </a:ext>
                  </a:extLst>
                </a:gridCol>
                <a:gridCol w="871706">
                  <a:extLst>
                    <a:ext uri="{9D8B030D-6E8A-4147-A177-3AD203B41FA5}">
                      <a16:colId xmlns:a16="http://schemas.microsoft.com/office/drawing/2014/main" val="1168731662"/>
                    </a:ext>
                  </a:extLst>
                </a:gridCol>
                <a:gridCol w="627342">
                  <a:extLst>
                    <a:ext uri="{9D8B030D-6E8A-4147-A177-3AD203B41FA5}">
                      <a16:colId xmlns:a16="http://schemas.microsoft.com/office/drawing/2014/main" val="4227699651"/>
                    </a:ext>
                  </a:extLst>
                </a:gridCol>
                <a:gridCol w="608051">
                  <a:extLst>
                    <a:ext uri="{9D8B030D-6E8A-4147-A177-3AD203B41FA5}">
                      <a16:colId xmlns:a16="http://schemas.microsoft.com/office/drawing/2014/main" val="3275399765"/>
                    </a:ext>
                  </a:extLst>
                </a:gridCol>
                <a:gridCol w="454430">
                  <a:extLst>
                    <a:ext uri="{9D8B030D-6E8A-4147-A177-3AD203B41FA5}">
                      <a16:colId xmlns:a16="http://schemas.microsoft.com/office/drawing/2014/main" val="4079111810"/>
                    </a:ext>
                  </a:extLst>
                </a:gridCol>
              </a:tblGrid>
              <a:tr h="375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Мужской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Женский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18-29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30-54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55+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205514497"/>
                  </a:ext>
                </a:extLst>
              </a:tr>
              <a:tr h="33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Нет времени на такие мероприятия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41,7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42,9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40,7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70,6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55,2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21,0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1002704637"/>
                  </a:ext>
                </a:extLst>
              </a:tr>
              <a:tr h="352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Мало информации о таких мероприятиях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30,7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32,2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29,4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33,8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37,6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1150208069"/>
                  </a:ext>
                </a:extLst>
              </a:tr>
              <a:tr h="22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Не позволяет состояние здоровья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27,2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43,5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4025348988"/>
                  </a:ext>
                </a:extLst>
              </a:tr>
              <a:tr h="506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Считаю, что государство должно само заботиться о своих гражданах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25,0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1818386328"/>
                  </a:ext>
                </a:extLst>
              </a:tr>
              <a:tr h="352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 моем городе/ районе нет таких мероприятий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3670918468"/>
                  </a:ext>
                </a:extLst>
              </a:tr>
              <a:tr h="206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Не знаю, как это делать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1129513186"/>
                  </a:ext>
                </a:extLst>
              </a:tr>
              <a:tr h="256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Не доверяю таким мероприятиям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967905013"/>
                  </a:ext>
                </a:extLst>
              </a:tr>
              <a:tr h="17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Не хочу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3211584247"/>
                  </a:ext>
                </a:extLst>
              </a:tr>
              <a:tr h="17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Другое 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997126613"/>
                  </a:ext>
                </a:extLst>
              </a:tr>
              <a:tr h="17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Затрудняюсь ответить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 -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4099164341"/>
                  </a:ext>
                </a:extLst>
              </a:tr>
            </a:tbl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2FEC4D14-CC6D-4AE9-A5A3-A097124ED6C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24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247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182" y="292212"/>
            <a:ext cx="7905500" cy="523220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МОТИВЫ УЧАСТИЯ В ВОЛОНТЕРСКОЙ ДЕЯТЕЛЬНОСТИ,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1400" dirty="0">
                <a:latin typeface="Rubik ExtraBold" pitchFamily="2" charset="-79"/>
                <a:cs typeface="Rubik ExtraBold" pitchFamily="2" charset="-79"/>
              </a:rPr>
              <a:t> </a:t>
            </a:r>
            <a:r>
              <a:rPr lang="ru-RU" sz="1400" dirty="0">
                <a:latin typeface="Rubik Medium" pitchFamily="2" charset="-79"/>
                <a:cs typeface="Rubik Medium" pitchFamily="2" charset="-79"/>
              </a:rPr>
              <a:t>% от числа тех, кто допускает для себя участие в волонтерской деятельности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61147"/>
              </p:ext>
            </p:extLst>
          </p:nvPr>
        </p:nvGraphicFramePr>
        <p:xfrm>
          <a:off x="575187" y="881702"/>
          <a:ext cx="7473630" cy="3768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5702">
                  <a:extLst>
                    <a:ext uri="{9D8B030D-6E8A-4147-A177-3AD203B41FA5}">
                      <a16:colId xmlns:a16="http://schemas.microsoft.com/office/drawing/2014/main" val="1766303357"/>
                    </a:ext>
                  </a:extLst>
                </a:gridCol>
                <a:gridCol w="443895">
                  <a:extLst>
                    <a:ext uri="{9D8B030D-6E8A-4147-A177-3AD203B41FA5}">
                      <a16:colId xmlns:a16="http://schemas.microsoft.com/office/drawing/2014/main" val="2530669968"/>
                    </a:ext>
                  </a:extLst>
                </a:gridCol>
                <a:gridCol w="443895">
                  <a:extLst>
                    <a:ext uri="{9D8B030D-6E8A-4147-A177-3AD203B41FA5}">
                      <a16:colId xmlns:a16="http://schemas.microsoft.com/office/drawing/2014/main" val="687904335"/>
                    </a:ext>
                  </a:extLst>
                </a:gridCol>
                <a:gridCol w="443895">
                  <a:extLst>
                    <a:ext uri="{9D8B030D-6E8A-4147-A177-3AD203B41FA5}">
                      <a16:colId xmlns:a16="http://schemas.microsoft.com/office/drawing/2014/main" val="1305277656"/>
                    </a:ext>
                  </a:extLst>
                </a:gridCol>
                <a:gridCol w="443895">
                  <a:extLst>
                    <a:ext uri="{9D8B030D-6E8A-4147-A177-3AD203B41FA5}">
                      <a16:colId xmlns:a16="http://schemas.microsoft.com/office/drawing/2014/main" val="112330287"/>
                    </a:ext>
                  </a:extLst>
                </a:gridCol>
                <a:gridCol w="443895">
                  <a:extLst>
                    <a:ext uri="{9D8B030D-6E8A-4147-A177-3AD203B41FA5}">
                      <a16:colId xmlns:a16="http://schemas.microsoft.com/office/drawing/2014/main" val="3554932672"/>
                    </a:ext>
                  </a:extLst>
                </a:gridCol>
                <a:gridCol w="443895">
                  <a:extLst>
                    <a:ext uri="{9D8B030D-6E8A-4147-A177-3AD203B41FA5}">
                      <a16:colId xmlns:a16="http://schemas.microsoft.com/office/drawing/2014/main" val="3193627942"/>
                    </a:ext>
                  </a:extLst>
                </a:gridCol>
                <a:gridCol w="455760">
                  <a:extLst>
                    <a:ext uri="{9D8B030D-6E8A-4147-A177-3AD203B41FA5}">
                      <a16:colId xmlns:a16="http://schemas.microsoft.com/office/drawing/2014/main" val="2284395242"/>
                    </a:ext>
                  </a:extLst>
                </a:gridCol>
                <a:gridCol w="494845">
                  <a:extLst>
                    <a:ext uri="{9D8B030D-6E8A-4147-A177-3AD203B41FA5}">
                      <a16:colId xmlns:a16="http://schemas.microsoft.com/office/drawing/2014/main" val="1947138246"/>
                    </a:ext>
                  </a:extLst>
                </a:gridCol>
                <a:gridCol w="593953">
                  <a:extLst>
                    <a:ext uri="{9D8B030D-6E8A-4147-A177-3AD203B41FA5}">
                      <a16:colId xmlns:a16="http://schemas.microsoft.com/office/drawing/2014/main" val="4206837876"/>
                    </a:ext>
                  </a:extLst>
                </a:gridCol>
              </a:tblGrid>
              <a:tr h="952508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9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9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Мужской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Женский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18-29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30-54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55+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Высокая активность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Умеренная активность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Низкая активность</a:t>
                      </a:r>
                      <a:endParaRPr lang="ru-RU" sz="9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vert="vert270" anchor="ctr"/>
                </a:tc>
                <a:extLst>
                  <a:ext uri="{0D108BD9-81ED-4DB2-BD59-A6C34878D82A}">
                    <a16:rowId xmlns:a16="http://schemas.microsoft.com/office/drawing/2014/main" val="1368568238"/>
                  </a:ext>
                </a:extLst>
              </a:tr>
              <a:tr h="173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Чувствую душевную потребность помогать другим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44,6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37,5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50,1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41,3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47,0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42,3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55,8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47,5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33,1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483127509"/>
                  </a:ext>
                </a:extLst>
              </a:tr>
              <a:tr h="363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 каждым может случиться беда, вдруг и мне понадобиться помощь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44,4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44,2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44,5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41,3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49,7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38,5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31,9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48,4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44,8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4012961375"/>
                  </a:ext>
                </a:extLst>
              </a:tr>
              <a:tr h="363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Считаю, что каждый человек должен заниматься таким трудом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21,3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18,5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23,6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20,0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20,8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26,8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16,1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1140871483"/>
                  </a:ext>
                </a:extLst>
              </a:tr>
              <a:tr h="1872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Это дает возможность вести более активную жизнь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13,4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20,0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16,4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21,2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25,4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26441728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Хочу получить новые знакомства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12,0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11,1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29,3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12,9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7,4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13,0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12,9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640302990"/>
                  </a:ext>
                </a:extLst>
              </a:tr>
              <a:tr h="236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Хочу попробовать применить свои знания на практике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8,4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8,2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17,3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8,2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6,9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7,2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6,5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3585969432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Хочу получить опыт работы в определенной сфере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4,6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7,5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2,7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5,9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4,4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14657504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Хочу посещать определенные мероприятия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5,6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4,1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5,8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7,2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2906580805"/>
                  </a:ext>
                </a:extLst>
              </a:tr>
              <a:tr h="1798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Это современно, престижно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2,5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1,0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3,6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2,9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1,4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4,3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2,5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1,6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1326679416"/>
                  </a:ext>
                </a:extLst>
              </a:tr>
              <a:tr h="507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Хочу получить дополнительные бонусы и баллы за волонтерство для портфолио, резюме, при поступлении на учебу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1,5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1,2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2,7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2,0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0,5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2,9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1,0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1,6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925766552"/>
                  </a:ext>
                </a:extLst>
              </a:tr>
              <a:tr h="1798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Другое </a:t>
                      </a:r>
                      <a:endParaRPr lang="ru-RU" sz="9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5,1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- 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3,8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4,3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2,7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3,2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1378008893"/>
                  </a:ext>
                </a:extLst>
              </a:tr>
              <a:tr h="1500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Затрудняюсь ответить</a:t>
                      </a:r>
                      <a:endParaRPr lang="ru-RU" sz="9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8,0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9,3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7,0</a:t>
                      </a:r>
                      <a:endParaRPr lang="ru-RU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6,7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4,0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13,2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3,6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4,3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16,1</a:t>
                      </a:r>
                      <a:endParaRPr lang="ru-RU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45314" marR="45314" marT="0" marB="0" anchor="ctr"/>
                </a:tc>
                <a:extLst>
                  <a:ext uri="{0D108BD9-81ED-4DB2-BD59-A6C34878D82A}">
                    <a16:rowId xmlns:a16="http://schemas.microsoft.com/office/drawing/2014/main" val="10113759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8000" y="4716712"/>
            <a:ext cx="770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Существуют два ключевых фактора, которые движут добровольцами: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душевная потребность помогать другим – 44,6% и мотив «подстраховки» («С каждым может случиться беда, вдруг и мне понадобиться помощь») – 44,4%. </a:t>
            </a:r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31182B97-89CF-41CA-845D-F5003C03986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25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69674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187" y="264875"/>
            <a:ext cx="7905500" cy="83099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РЕШАЮЩИЕ ФАКТОРЫ ПРИНЯТИЯ РЕШЕНИЯ ОБ УЧАСТИИ В ВОЛОНТЕРСКОЙ ДЕЯТЕЛЬНОСТИ,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1400" dirty="0">
                <a:latin typeface="Rubik Medium" pitchFamily="2" charset="-79"/>
                <a:cs typeface="Rubik Medium" pitchFamily="2" charset="-79"/>
              </a:rPr>
              <a:t>% от числа тех, кто допускает для себя участие в волонтерской деятельности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3468" y="4696218"/>
            <a:ext cx="7181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Основным фактором принятия решения об участии в волонтерской деятельности является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возможность принести пользу обществу и решить конкретные проблемы – 67,1%. 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786428"/>
              </p:ext>
            </p:extLst>
          </p:nvPr>
        </p:nvGraphicFramePr>
        <p:xfrm>
          <a:off x="889001" y="1206501"/>
          <a:ext cx="7010401" cy="34459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8985">
                  <a:extLst>
                    <a:ext uri="{9D8B030D-6E8A-4147-A177-3AD203B41FA5}">
                      <a16:colId xmlns:a16="http://schemas.microsoft.com/office/drawing/2014/main" val="554027635"/>
                    </a:ext>
                  </a:extLst>
                </a:gridCol>
                <a:gridCol w="1152865">
                  <a:extLst>
                    <a:ext uri="{9D8B030D-6E8A-4147-A177-3AD203B41FA5}">
                      <a16:colId xmlns:a16="http://schemas.microsoft.com/office/drawing/2014/main" val="536073906"/>
                    </a:ext>
                  </a:extLst>
                </a:gridCol>
                <a:gridCol w="889026">
                  <a:extLst>
                    <a:ext uri="{9D8B030D-6E8A-4147-A177-3AD203B41FA5}">
                      <a16:colId xmlns:a16="http://schemas.microsoft.com/office/drawing/2014/main" val="342434629"/>
                    </a:ext>
                  </a:extLst>
                </a:gridCol>
                <a:gridCol w="874688">
                  <a:extLst>
                    <a:ext uri="{9D8B030D-6E8A-4147-A177-3AD203B41FA5}">
                      <a16:colId xmlns:a16="http://schemas.microsoft.com/office/drawing/2014/main" val="1222176926"/>
                    </a:ext>
                  </a:extLst>
                </a:gridCol>
                <a:gridCol w="688279">
                  <a:extLst>
                    <a:ext uri="{9D8B030D-6E8A-4147-A177-3AD203B41FA5}">
                      <a16:colId xmlns:a16="http://schemas.microsoft.com/office/drawing/2014/main" val="1771147914"/>
                    </a:ext>
                  </a:extLst>
                </a:gridCol>
                <a:gridCol w="688279">
                  <a:extLst>
                    <a:ext uri="{9D8B030D-6E8A-4147-A177-3AD203B41FA5}">
                      <a16:colId xmlns:a16="http://schemas.microsoft.com/office/drawing/2014/main" val="286346656"/>
                    </a:ext>
                  </a:extLst>
                </a:gridCol>
                <a:gridCol w="688279">
                  <a:extLst>
                    <a:ext uri="{9D8B030D-6E8A-4147-A177-3AD203B41FA5}">
                      <a16:colId xmlns:a16="http://schemas.microsoft.com/office/drawing/2014/main" val="579456191"/>
                    </a:ext>
                  </a:extLst>
                </a:gridCol>
              </a:tblGrid>
              <a:tr h="341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Мужской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Женский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18-29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30-54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55+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452390423"/>
                  </a:ext>
                </a:extLst>
              </a:tr>
              <a:tr h="656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Возможность принести пользу обществу, решить общие проблемы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67,1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60,7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72,1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70,7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67,6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65,7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2481716608"/>
                  </a:ext>
                </a:extLst>
              </a:tr>
              <a:tr h="361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Наличие свободного времени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29,2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30,6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28,1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40,0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32,8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2507859051"/>
                  </a:ext>
                </a:extLst>
              </a:tr>
              <a:tr h="361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Заинтересованность в данной деятельности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21,3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17,7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24,2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36,0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25,7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1083533941"/>
                  </a:ext>
                </a:extLst>
              </a:tr>
              <a:tr h="361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Наличие необходимого опыта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12,9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3961099206"/>
                  </a:ext>
                </a:extLst>
              </a:tr>
              <a:tr h="361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Статус мероприятия, организаторов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871699157"/>
                  </a:ext>
                </a:extLst>
              </a:tr>
              <a:tr h="361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Возможность получить поощрение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0,3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3204265945"/>
                  </a:ext>
                </a:extLst>
              </a:tr>
              <a:tr h="2243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Количество рабочих часов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0,8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767154499"/>
                  </a:ext>
                </a:extLst>
              </a:tr>
              <a:tr h="180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Другое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2348529268"/>
                  </a:ext>
                </a:extLst>
              </a:tr>
              <a:tr h="21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Затрудняюсь ответить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6258" marR="66258" marT="0" marB="0" anchor="ctr"/>
                </a:tc>
                <a:extLst>
                  <a:ext uri="{0D108BD9-81ED-4DB2-BD59-A6C34878D82A}">
                    <a16:rowId xmlns:a16="http://schemas.microsoft.com/office/drawing/2014/main" val="2146033872"/>
                  </a:ext>
                </a:extLst>
              </a:tr>
            </a:tbl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153EA4FC-9272-41BA-97A2-A4EE0E85912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26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7307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969" y="317131"/>
            <a:ext cx="7905500" cy="1046440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НАИБОЛЕЕ ПРИВЛЕКАТЕЛЬНЫЕ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НАПРАВЛЕНИЯ ДОБРОВОЛЬЧЕСТВА,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1400" b="0" dirty="0">
                <a:latin typeface="Rubik Medium" pitchFamily="2" charset="-79"/>
                <a:cs typeface="Rubik Medium" pitchFamily="2" charset="-79"/>
              </a:rPr>
              <a:t>% от числа тех, кто допускает для себя участие </a:t>
            </a:r>
            <a:br>
              <a:rPr lang="en-US" sz="1400" b="0" dirty="0">
                <a:latin typeface="Rubik Medium" pitchFamily="2" charset="-79"/>
                <a:cs typeface="Rubik Medium" pitchFamily="2" charset="-79"/>
              </a:rPr>
            </a:br>
            <a:r>
              <a:rPr lang="ru-RU" sz="1400" b="0" dirty="0">
                <a:latin typeface="Rubik Medium" pitchFamily="2" charset="-79"/>
                <a:cs typeface="Rubik Medium" pitchFamily="2" charset="-79"/>
              </a:rPr>
              <a:t>в волонтерской деятельности или имеет опыт </a:t>
            </a:r>
            <a:r>
              <a:rPr lang="ru-RU" sz="1400" b="0" dirty="0" err="1">
                <a:latin typeface="Rubik Medium" pitchFamily="2" charset="-79"/>
                <a:cs typeface="Rubik Medium" pitchFamily="2" charset="-79"/>
              </a:rPr>
              <a:t>волонтёрства</a:t>
            </a:r>
            <a:endParaRPr lang="ru-RU" sz="1400" b="0" dirty="0">
              <a:latin typeface="Rubik Medium" pitchFamily="2" charset="-79"/>
              <a:cs typeface="Rubik Medium" pitchFamily="2" charset="-79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541920568"/>
              </p:ext>
            </p:extLst>
          </p:nvPr>
        </p:nvGraphicFramePr>
        <p:xfrm>
          <a:off x="432309" y="1358467"/>
          <a:ext cx="7778431" cy="385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7858398A-8AA8-4F92-A81E-5C2CB7BE68F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27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9901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450" y="302425"/>
            <a:ext cx="7905500" cy="1046440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ГОТОВНОСТЬ ОКАЗЫВАТЬ ПОМОЩЬ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РАЗНЫМИ СПОСОБАМИ,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1400" dirty="0">
                <a:latin typeface="Rubik Medium" pitchFamily="2" charset="-79"/>
                <a:cs typeface="Rubik Medium" pitchFamily="2" charset="-79"/>
              </a:rPr>
              <a:t>% от числа тех, кто допускает для себя участие в волонтерской деятельности </a:t>
            </a:r>
            <a:br>
              <a:rPr lang="en-US" sz="1400" dirty="0">
                <a:latin typeface="Rubik Medium" pitchFamily="2" charset="-79"/>
                <a:cs typeface="Rubik Medium" pitchFamily="2" charset="-79"/>
              </a:rPr>
            </a:br>
            <a:r>
              <a:rPr lang="ru-RU" sz="1400" dirty="0">
                <a:latin typeface="Rubik Medium" pitchFamily="2" charset="-79"/>
                <a:cs typeface="Rubik Medium" pitchFamily="2" charset="-79"/>
              </a:rPr>
              <a:t>или имеет опыт </a:t>
            </a:r>
            <a:r>
              <a:rPr lang="ru-RU" sz="1400" dirty="0" err="1">
                <a:latin typeface="Rubik Medium" pitchFamily="2" charset="-79"/>
                <a:cs typeface="Rubik Medium" pitchFamily="2" charset="-79"/>
              </a:rPr>
              <a:t>волонтерства</a:t>
            </a:r>
            <a:endParaRPr lang="ru-RU" sz="1400" dirty="0">
              <a:latin typeface="Rubik Medium" pitchFamily="2" charset="-79"/>
              <a:cs typeface="Rubik Medium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600" y="4396586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Больше половины опрошенных (65,1%) ответили, что готовы отдавать вещи, книги, то есть заниматься материальной помощью.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Каждый второй – 47,8% - указал, что готов отдавать свое время. Треть респондентов хотели бы помогать в решении общественно значимых проблем финансово – 35,2%.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716055375"/>
              </p:ext>
            </p:extLst>
          </p:nvPr>
        </p:nvGraphicFramePr>
        <p:xfrm>
          <a:off x="1138793" y="1376834"/>
          <a:ext cx="6510814" cy="3012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4030C9E5-16B5-4F9E-B0CA-E8097010195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28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946595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525182"/>
            <a:ext cx="7905500" cy="30777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ИНТЕРЕС К АКЦИЯМ РАЗНОГО УРОВНЯ,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8500" y="4163382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Наибольший интерес для опрошенных представляют акции, проекты городского, районного масштаба. На это указали 88,7%.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Далее следуют акции узкого характера (дом, двор, школа, парк и пр.) – 83,3%. Региональные акции привлекательны для 81,1% респондентов. Реже участники выбирали вариант «всероссийского масштаба» - 56%.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991348889"/>
              </p:ext>
            </p:extLst>
          </p:nvPr>
        </p:nvGraphicFramePr>
        <p:xfrm>
          <a:off x="1117600" y="901700"/>
          <a:ext cx="6705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EFDC2D8-4F9C-4178-8F3E-1C977044F35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29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573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49"/>
            <a:ext cx="8640445" cy="5759451"/>
          </a:xfrm>
          <a:custGeom>
            <a:avLst/>
            <a:gdLst/>
            <a:ahLst/>
            <a:cxnLst/>
            <a:rect l="l" t="t" r="r" b="b"/>
            <a:pathLst>
              <a:path w="8640445" h="5747385">
                <a:moveTo>
                  <a:pt x="8640000" y="0"/>
                </a:moveTo>
                <a:lnTo>
                  <a:pt x="0" y="0"/>
                </a:lnTo>
                <a:lnTo>
                  <a:pt x="0" y="5747296"/>
                </a:lnTo>
                <a:lnTo>
                  <a:pt x="8640000" y="5747296"/>
                </a:lnTo>
                <a:lnTo>
                  <a:pt x="864000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4200" y="1641006"/>
            <a:ext cx="7467600" cy="219803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spcBef>
                <a:spcPts val="340"/>
              </a:spcBef>
            </a:pPr>
            <a:r>
              <a:rPr lang="ru-RU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ПРЕДСТАВЛЕНИЯ РЕСПОНДЕНТОВ </a:t>
            </a:r>
            <a:br>
              <a:rPr lang="en-US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О ВОЛОНТЕРСТВЕ В ЦЕЛОМ </a:t>
            </a:r>
            <a:br>
              <a:rPr lang="en-US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И УРОВНЕ РАЗВИТИЯ ВОЛОНТЕРСТВА </a:t>
            </a:r>
            <a:br>
              <a:rPr lang="en-US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spc="19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В АРХАНГЕЛЬСКОЙ ОБЛАСТИ</a:t>
            </a:r>
            <a:endParaRPr sz="2800" dirty="0">
              <a:latin typeface="Rubik ExtraBold" pitchFamily="2" charset="-79"/>
              <a:cs typeface="Rubik Extra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85365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 txBox="1">
            <a:spLocks noGrp="1"/>
          </p:cNvSpPr>
          <p:nvPr>
            <p:ph type="title"/>
          </p:nvPr>
        </p:nvSpPr>
        <p:spPr>
          <a:xfrm>
            <a:off x="524125" y="477540"/>
            <a:ext cx="758774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ВЫВОДЫ</a:t>
            </a:r>
            <a:endParaRPr lang="ru-RU" sz="2000" u="sng" dirty="0">
              <a:latin typeface="Rubik ExtraBold" pitchFamily="2" charset="-79"/>
              <a:cs typeface="Rubik ExtraBold" pitchFamily="2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half" idx="2"/>
          </p:nvPr>
        </p:nvSpPr>
        <p:spPr>
          <a:xfrm>
            <a:off x="736600" y="869434"/>
            <a:ext cx="7239000" cy="4341709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Уровень потенциального волонтерства среди опрошенных достаточно высокий, восемь </a:t>
            </a:r>
            <a:b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из десяти отмечают, что хотели заниматься каким-либо общественно полезным трудом. 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Потенциальных добровольцев отличает достаточно высокий уровень жизни, активная жизненная позиция. Это люди со стабильным доходом, высшим образованием, зачастую имеющие опыт волонтерства в течение последних 3 лет. В данной аудитории преобладают женщины, все возрастные группы, но несколько чаще молодежь и средний возраст, то есть трудоспособные граждане. 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Во многом перечисленные параметры связаны между собой, так образование влияет на уровень дохода и статус, а он, в свою очередь, на социальную активность. В активном трудоспособном возрасте достаточно развиты социальные связи, люди чаще узнают о событиях и чаще принимают в них участие. Но с большой долей вероятности можно утверждать, что предшествующий опыт волонтерской деятельности сильнее всего влияет на установки помогающего поведения в будущем и готовность совместного решения общественно-значимых проблем. 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Чаще всего респонденты, проявляющие интерес к волонтерству, хотели бы заниматься помощью участникам СВО и членам их семей, практически каждый второй. Столько же готовы помогать социально уязвимым группам населения. В тройку вошло благоустройство и уборка территорий.  Популярным оказался вариант «помощь животным». Люди готовы не только помогать материально, но и финансово, и отдавать также свое время на решение общественно полезных задач. </a:t>
            </a:r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BE031DD8-1A23-4692-9334-9C4C022A9D5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30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15702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66" y="-19144"/>
            <a:ext cx="8640445" cy="5784944"/>
          </a:xfrm>
          <a:custGeom>
            <a:avLst/>
            <a:gdLst/>
            <a:ahLst/>
            <a:cxnLst/>
            <a:rect l="l" t="t" r="r" b="b"/>
            <a:pathLst>
              <a:path w="8640445" h="5747385">
                <a:moveTo>
                  <a:pt x="8640000" y="0"/>
                </a:moveTo>
                <a:lnTo>
                  <a:pt x="0" y="0"/>
                </a:lnTo>
                <a:lnTo>
                  <a:pt x="0" y="5747296"/>
                </a:lnTo>
                <a:lnTo>
                  <a:pt x="8640000" y="5747296"/>
                </a:lnTo>
                <a:lnTo>
                  <a:pt x="864000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4200" y="2214768"/>
            <a:ext cx="7467600" cy="133626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spcBef>
                <a:spcPts val="340"/>
              </a:spcBef>
            </a:pPr>
            <a:r>
              <a:rPr lang="ru-RU" sz="280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ОЦЕНКА ДЕЯТЕЛЬНОСТИ </a:t>
            </a:r>
            <a:br>
              <a:rPr lang="en-US" sz="280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</a:br>
            <a:r>
              <a:rPr lang="ru-RU" sz="2800" dirty="0">
                <a:solidFill>
                  <a:srgbClr val="FFFFFF"/>
                </a:solidFill>
                <a:latin typeface="Rubik ExtraBold" pitchFamily="2" charset="-79"/>
                <a:cs typeface="Rubik ExtraBold" pitchFamily="2" charset="-79"/>
              </a:rPr>
              <a:t>РЕСУРСНОГО ЦЕНТРА ДОБРОВОЛЬЧЕСТВА</a:t>
            </a:r>
            <a:endParaRPr lang="ru-RU" sz="2800" dirty="0">
              <a:latin typeface="Rubik ExtraBold" pitchFamily="2" charset="-79"/>
              <a:cs typeface="Rubik Extra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433950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444500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ИНФОРМИРОВАННОСТЬ О РАБОТЕ РЕСУРСНОГО ЦЕНТРА ДОБРОВОЛЬЧЕСТВА, ПО ТЕРРИТОРИЯМ ОПРОСА,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8860" y="4140200"/>
            <a:ext cx="72390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Уровень осведомленности респондентов о ресурсных центрах добровольчества можно назвать низким, каждый второй ничего не знает об этом (49,9%), а процент хорошо информированных составил 11,6%, то есть примерно каждый десятый.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Более трети имеют поверхностное представление о ресурсном центре в их районе/ городе – 38,5%. 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018342781"/>
              </p:ext>
            </p:extLst>
          </p:nvPr>
        </p:nvGraphicFramePr>
        <p:xfrm>
          <a:off x="788860" y="1206500"/>
          <a:ext cx="7391400" cy="300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F9E8D427-78A9-4393-8DB4-FF323387F5D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32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8792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132" y="322235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ОПЫТ ОБРАЩЕНИЯ В РЕСУРСНЫЙ ЦЕНТР,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% ОТ ЧИСЛА ИНФОРМИРОВАННЫХ О РЕСУРСНОМ ЦЕНТРЕ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9300" y="4290570"/>
            <a:ext cx="782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/>
              <a:t>Девять из десяти респондентов, осведомленных о деятельности ресурсного центра добровольчества, никогда не обращались в эту организацию – 91%. </a:t>
            </a:r>
            <a:r>
              <a:rPr lang="ru-RU" sz="1400" dirty="0"/>
              <a:t>Обращались туда редко 3%, время от времени – 4,6%. </a:t>
            </a:r>
            <a:endParaRPr lang="ru-RU" sz="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29794"/>
              </p:ext>
            </p:extLst>
          </p:nvPr>
        </p:nvGraphicFramePr>
        <p:xfrm>
          <a:off x="551750" y="1292953"/>
          <a:ext cx="7761100" cy="2606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4038">
                  <a:extLst>
                    <a:ext uri="{9D8B030D-6E8A-4147-A177-3AD203B41FA5}">
                      <a16:colId xmlns:a16="http://schemas.microsoft.com/office/drawing/2014/main" val="2274536292"/>
                    </a:ext>
                  </a:extLst>
                </a:gridCol>
                <a:gridCol w="1184615">
                  <a:extLst>
                    <a:ext uri="{9D8B030D-6E8A-4147-A177-3AD203B41FA5}">
                      <a16:colId xmlns:a16="http://schemas.microsoft.com/office/drawing/2014/main" val="419171475"/>
                    </a:ext>
                  </a:extLst>
                </a:gridCol>
                <a:gridCol w="1184615">
                  <a:extLst>
                    <a:ext uri="{9D8B030D-6E8A-4147-A177-3AD203B41FA5}">
                      <a16:colId xmlns:a16="http://schemas.microsoft.com/office/drawing/2014/main" val="1652467638"/>
                    </a:ext>
                  </a:extLst>
                </a:gridCol>
                <a:gridCol w="1184615">
                  <a:extLst>
                    <a:ext uri="{9D8B030D-6E8A-4147-A177-3AD203B41FA5}">
                      <a16:colId xmlns:a16="http://schemas.microsoft.com/office/drawing/2014/main" val="1018826416"/>
                    </a:ext>
                  </a:extLst>
                </a:gridCol>
                <a:gridCol w="1159676">
                  <a:extLst>
                    <a:ext uri="{9D8B030D-6E8A-4147-A177-3AD203B41FA5}">
                      <a16:colId xmlns:a16="http://schemas.microsoft.com/office/drawing/2014/main" val="3323689238"/>
                    </a:ext>
                  </a:extLst>
                </a:gridCol>
                <a:gridCol w="1283541">
                  <a:extLst>
                    <a:ext uri="{9D8B030D-6E8A-4147-A177-3AD203B41FA5}">
                      <a16:colId xmlns:a16="http://schemas.microsoft.com/office/drawing/2014/main" val="1149681574"/>
                    </a:ext>
                  </a:extLst>
                </a:gridCol>
              </a:tblGrid>
              <a:tr h="515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Обращаюсь регулярно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Обращаюсь время от времени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Обращаюсь редко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Никогда не обращался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Затрудняюсь ответить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496440"/>
                  </a:ext>
                </a:extLst>
              </a:tr>
              <a:tr h="248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Все опрошенные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91,0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4073458"/>
                  </a:ext>
                </a:extLst>
              </a:tr>
              <a:tr h="19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Коряжма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7,1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0783434"/>
                  </a:ext>
                </a:extLst>
              </a:tr>
              <a:tr h="19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Северодвинск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7125535"/>
                  </a:ext>
                </a:extLst>
              </a:tr>
              <a:tr h="19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Няндома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3576712"/>
                  </a:ext>
                </a:extLst>
              </a:tr>
              <a:tr h="19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Вельск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89,8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5876712"/>
                  </a:ext>
                </a:extLst>
              </a:tr>
              <a:tr h="19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Каргополь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5,6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90,7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521637"/>
                  </a:ext>
                </a:extLst>
              </a:tr>
              <a:tr h="19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Онега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91,3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864913"/>
                  </a:ext>
                </a:extLst>
              </a:tr>
              <a:tr h="2522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Устьянский район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93,6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9379238"/>
                  </a:ext>
                </a:extLst>
              </a:tr>
              <a:tr h="19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Котлас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93,9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7122725"/>
                  </a:ext>
                </a:extLst>
              </a:tr>
              <a:tr h="19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Другие МО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93,7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0888075"/>
                  </a:ext>
                </a:extLst>
              </a:tr>
            </a:tbl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3A6388CA-5DFA-4109-B3A4-941FE306749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33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661937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600" y="448958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ОПЫТ ПОЛЬЗОВАНИЯ УСЛУГАМИ ЦЕНТРА, %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ОТ ЧИСЛА ОБРАЩАВШИХСЯ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4200" y="4006809"/>
            <a:ext cx="742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Те, кто обращался в ресурсный центр добровольчества, дали свою оценку некоторым услугам,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чаще всего такие услуги оказывались полезными.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Например, информационную поддержку назвали полезной 58,1% (30,2% не обращались за этой услугой), бесполезной – 4,7%.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878236027"/>
              </p:ext>
            </p:extLst>
          </p:nvPr>
        </p:nvGraphicFramePr>
        <p:xfrm>
          <a:off x="431800" y="1067051"/>
          <a:ext cx="7721100" cy="285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F075295-EDBD-4A87-9CE8-068920FF102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34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89879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640" y="503718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ОЦЕНКА КАЧЕСТВА РАБОТЫ РЕСУРСНОГО ЦЕНТРА, %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ОТ ЧИСЛА ОБРАЩАВШИХСЯ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6600" y="41021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Респонденты, имеющие опыт взаимодействия с ресурсным центром добровольчества, чаще всего высоко или очень высоко оценивают его работу – 53,5%. 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Около трети оценили организацию на «средне» - 30,2%.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Низкий балл поставили 4,6%.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02913145"/>
              </p:ext>
            </p:extLst>
          </p:nvPr>
        </p:nvGraphicFramePr>
        <p:xfrm>
          <a:off x="965200" y="1282700"/>
          <a:ext cx="6781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2A9B8DC7-A4D4-4A3F-83D8-01423BA6748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35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298968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50" y="556316"/>
            <a:ext cx="7905500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ЗАПРОС НА ИЗМЕНЕНИЯ В РАБОТЕ РЕСУРСНОГО ЦЕНТРА,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% ОТ ЧИСЛА ОБРАЩАВШИХСЯ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017618224"/>
              </p:ext>
            </p:extLst>
          </p:nvPr>
        </p:nvGraphicFramePr>
        <p:xfrm>
          <a:off x="660400" y="1244842"/>
          <a:ext cx="7315200" cy="3847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6D029C3C-AB7C-42A0-8C73-0DF8473F05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36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24846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 txBox="1">
            <a:spLocks noGrp="1"/>
          </p:cNvSpPr>
          <p:nvPr>
            <p:ph type="title"/>
          </p:nvPr>
        </p:nvSpPr>
        <p:spPr>
          <a:xfrm>
            <a:off x="524125" y="520700"/>
            <a:ext cx="758774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ВЫВОДЫ</a:t>
            </a:r>
            <a:endParaRPr lang="ru-RU" sz="2000" u="sng" dirty="0">
              <a:latin typeface="Rubik ExtraBold" pitchFamily="2" charset="-79"/>
              <a:cs typeface="Rubik ExtraBold" pitchFamily="2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half" idx="2"/>
          </p:nvPr>
        </p:nvSpPr>
        <p:spPr>
          <a:xfrm>
            <a:off x="736600" y="1358900"/>
            <a:ext cx="7162800" cy="1938992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На данном этапе важно повышать осведомленность граждан </a:t>
            </a:r>
            <a:b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о функционировании ресурсных центров добровольчества и о том, какого рода содействие они оказывают. Особенно это касается граждан с высокой социальной активностью.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cs typeface="Rubik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Важно понимать, что даже те, кто наслышан о таких организациях, </a:t>
            </a:r>
            <a:b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в подавляющем большинстве случаев не обращаются к ним. Хотя те, кто имеет такой опыт, оценивают его очень высоко, как и качество оказываемых ресурсным центром добровольчества услуг в целом. </a:t>
            </a:r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D898D66B-F9F2-4F77-BFE4-9E4B1DE1F5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37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41057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D2081FD-B67A-4DB5-B512-8B37323FC411}"/>
              </a:ext>
            </a:extLst>
          </p:cNvPr>
          <p:cNvSpPr txBox="1"/>
          <p:nvPr/>
        </p:nvSpPr>
        <p:spPr>
          <a:xfrm>
            <a:off x="1346200" y="2044700"/>
            <a:ext cx="55109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ru-RU" sz="2400" b="1" i="0" u="none" strike="noStrike" baseline="30000" dirty="0">
                <a:solidFill>
                  <a:schemeClr val="bg1"/>
                </a:solidFill>
                <a:latin typeface="Rubik ExtraBold" pitchFamily="2" charset="-79"/>
              </a:rPr>
              <a:t>ГОСУДАРСТВЕННОЕ АВТОНОМНОЕ УЧРЕЖДЕНИЕ </a:t>
            </a:r>
            <a:br>
              <a:rPr lang="ru-RU" sz="2400" b="1" i="0" u="none" strike="noStrike" baseline="30000" dirty="0">
                <a:solidFill>
                  <a:schemeClr val="bg1"/>
                </a:solidFill>
                <a:latin typeface="Rubik ExtraBold" pitchFamily="2" charset="-79"/>
              </a:rPr>
            </a:br>
            <a:r>
              <a:rPr lang="ru-RU" sz="2400" b="1" i="0" u="none" strike="noStrike" baseline="30000" dirty="0">
                <a:solidFill>
                  <a:schemeClr val="bg1"/>
                </a:solidFill>
                <a:latin typeface="Rubik ExtraBold" pitchFamily="2" charset="-79"/>
              </a:rPr>
              <a:t>АРХАНГЕЛЬСКОЙ ОБЛАСТИ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D90E29-9B67-4D49-9B81-03A88AB704B4}"/>
              </a:ext>
            </a:extLst>
          </p:cNvPr>
          <p:cNvSpPr txBox="1"/>
          <p:nvPr/>
        </p:nvSpPr>
        <p:spPr>
          <a:xfrm>
            <a:off x="1346200" y="2652067"/>
            <a:ext cx="5347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u="none" strike="noStrike" baseline="30000" dirty="0">
                <a:solidFill>
                  <a:schemeClr val="bg1"/>
                </a:solidFill>
                <a:latin typeface="Rubik ExtraBold" pitchFamily="2" charset="-79"/>
              </a:rPr>
              <a:t>«ЦЕНТР ИЗУЧЕНИЯ ОБЩЕСТВЕННОГО МНЕНИЯ»</a:t>
            </a:r>
            <a:endParaRPr lang="ru-RU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7D1AB9-98F1-4696-9E5F-745E3D60CF4D}"/>
              </a:ext>
            </a:extLst>
          </p:cNvPr>
          <p:cNvSpPr txBox="1"/>
          <p:nvPr/>
        </p:nvSpPr>
        <p:spPr>
          <a:xfrm>
            <a:off x="2157413" y="3213267"/>
            <a:ext cx="43211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ru-RU" sz="1800" b="0" i="0" u="none" strike="noStrike" baseline="30000" dirty="0">
                <a:solidFill>
                  <a:schemeClr val="bg1"/>
                </a:solidFill>
                <a:latin typeface="Rubik" pitchFamily="2" charset="-79"/>
              </a:rPr>
              <a:t>163069, г. Архангельск, </a:t>
            </a:r>
            <a:br>
              <a:rPr lang="ru-RU" sz="1800" b="0" i="0" u="none" strike="noStrike" baseline="30000" dirty="0">
                <a:solidFill>
                  <a:schemeClr val="bg1"/>
                </a:solidFill>
                <a:latin typeface="Rubik" pitchFamily="2" charset="-79"/>
              </a:rPr>
            </a:br>
            <a:r>
              <a:rPr lang="ru-RU" sz="1800" b="0" i="0" u="none" strike="noStrike" baseline="30000" dirty="0">
                <a:solidFill>
                  <a:schemeClr val="bg1"/>
                </a:solidFill>
                <a:latin typeface="Rubik" pitchFamily="2" charset="-79"/>
              </a:rPr>
              <a:t>Архангельск, пл. Ленина, 1</a:t>
            </a:r>
            <a:br>
              <a:rPr lang="ru-RU" sz="1800" b="0" i="0" u="none" strike="noStrike" baseline="30000" dirty="0">
                <a:solidFill>
                  <a:schemeClr val="bg1"/>
                </a:solidFill>
                <a:latin typeface="Rubik" pitchFamily="2" charset="-79"/>
              </a:rPr>
            </a:br>
            <a:r>
              <a:rPr lang="ru-RU" sz="1800" b="0" i="0" u="none" strike="noStrike" baseline="30000" dirty="0">
                <a:solidFill>
                  <a:schemeClr val="bg1"/>
                </a:solidFill>
                <a:latin typeface="Rubik" pitchFamily="2" charset="-79"/>
              </a:rPr>
              <a:t>Телефон: +7 (8182) 20-00-28</a:t>
            </a:r>
            <a:br>
              <a:rPr lang="ru-RU" sz="1800" b="0" i="0" u="none" strike="noStrike" baseline="30000" dirty="0">
                <a:solidFill>
                  <a:schemeClr val="bg1"/>
                </a:solidFill>
                <a:latin typeface="Rubik" pitchFamily="2" charset="-79"/>
              </a:rPr>
            </a:br>
            <a:r>
              <a:rPr lang="ru-RU" sz="1800" b="0" i="0" u="none" strike="noStrike" baseline="30000" dirty="0">
                <a:solidFill>
                  <a:schemeClr val="bg1"/>
                </a:solidFill>
                <a:latin typeface="Rubik" pitchFamily="2" charset="-79"/>
              </a:rPr>
              <a:t>E-mail: gauciom@yandex.ru</a:t>
            </a:r>
            <a:br>
              <a:rPr lang="ru-RU" sz="1800" b="0" i="0" u="none" strike="noStrike" baseline="30000" dirty="0">
                <a:solidFill>
                  <a:schemeClr val="bg1"/>
                </a:solidFill>
                <a:latin typeface="Rubik" pitchFamily="2" charset="-79"/>
              </a:rPr>
            </a:br>
            <a:endParaRPr lang="ru-RU" sz="1800" b="0" i="0" u="none" strike="noStrike" baseline="30000" dirty="0">
              <a:solidFill>
                <a:schemeClr val="bg1"/>
              </a:solidFill>
              <a:latin typeface="Rubik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014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516" y="509443"/>
            <a:ext cx="7454649" cy="392257"/>
          </a:xfrm>
        </p:spPr>
        <p:txBody>
          <a:bodyPr/>
          <a:lstStyle/>
          <a:p>
            <a:pPr algn="ctr"/>
            <a:r>
              <a:rPr lang="ru-RU" sz="2000" b="0" dirty="0">
                <a:latin typeface="Rubik ExtraBold" pitchFamily="2" charset="-79"/>
                <a:cs typeface="Rubik ExtraBold" pitchFamily="2" charset="-79"/>
              </a:rPr>
              <a:t>ОЦЕНКА ПРОФЕССИОНАЛИЗМА ВОЛОНТЕРОВ, %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601660"/>
              </p:ext>
            </p:extLst>
          </p:nvPr>
        </p:nvGraphicFramePr>
        <p:xfrm>
          <a:off x="590676" y="959380"/>
          <a:ext cx="7454648" cy="307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5221">
                  <a:extLst>
                    <a:ext uri="{9D8B030D-6E8A-4147-A177-3AD203B41FA5}">
                      <a16:colId xmlns:a16="http://schemas.microsoft.com/office/drawing/2014/main" val="3292722589"/>
                    </a:ext>
                  </a:extLst>
                </a:gridCol>
                <a:gridCol w="1451492">
                  <a:extLst>
                    <a:ext uri="{9D8B030D-6E8A-4147-A177-3AD203B41FA5}">
                      <a16:colId xmlns:a16="http://schemas.microsoft.com/office/drawing/2014/main" val="2926920650"/>
                    </a:ext>
                  </a:extLst>
                </a:gridCol>
                <a:gridCol w="1676441">
                  <a:extLst>
                    <a:ext uri="{9D8B030D-6E8A-4147-A177-3AD203B41FA5}">
                      <a16:colId xmlns:a16="http://schemas.microsoft.com/office/drawing/2014/main" val="2720683019"/>
                    </a:ext>
                  </a:extLst>
                </a:gridCol>
                <a:gridCol w="1612375">
                  <a:extLst>
                    <a:ext uri="{9D8B030D-6E8A-4147-A177-3AD203B41FA5}">
                      <a16:colId xmlns:a16="http://schemas.microsoft.com/office/drawing/2014/main" val="1976411411"/>
                    </a:ext>
                  </a:extLst>
                </a:gridCol>
                <a:gridCol w="1099119">
                  <a:extLst>
                    <a:ext uri="{9D8B030D-6E8A-4147-A177-3AD203B41FA5}">
                      <a16:colId xmlns:a16="http://schemas.microsoft.com/office/drawing/2014/main" val="3805533415"/>
                    </a:ext>
                  </a:extLst>
                </a:gridCol>
              </a:tblGrid>
              <a:tr h="1161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Высокий уровень профессионализма, </a:t>
                      </a:r>
                      <a:br>
                        <a:rPr lang="en-US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</a:b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их обучают и им можно доверить решение проблем</a:t>
                      </a:r>
                      <a:endParaRPr lang="ru-RU" sz="8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Средний уровень, </a:t>
                      </a:r>
                      <a:br>
                        <a:rPr lang="en-US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</a:b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все-таки, они </a:t>
                      </a:r>
                      <a:endParaRPr lang="en-US" sz="800" b="0" dirty="0">
                        <a:effectLst/>
                        <a:latin typeface="Rubik Medium" pitchFamily="2" charset="-79"/>
                        <a:cs typeface="Rubik Medium" pitchFamily="2" charset="-79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не профессионалы </a:t>
                      </a:r>
                      <a:br>
                        <a:rPr lang="en-US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</a:b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и не могут знать какие-то сферы также хорошо, </a:t>
                      </a:r>
                      <a:br>
                        <a:rPr lang="en-US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</a:b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как специалисты, получающие за это деньги</a:t>
                      </a:r>
                      <a:endParaRPr lang="ru-RU" sz="8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Низкий уровень, волонтеры могут быть бесплатной рабочей силой и помогать </a:t>
                      </a:r>
                      <a:br>
                        <a:rPr lang="en-US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</a:b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 решении вопросов, </a:t>
                      </a:r>
                      <a:endParaRPr lang="en-US" sz="800" b="0" dirty="0">
                        <a:effectLst/>
                        <a:latin typeface="Rubik Medium" pitchFamily="2" charset="-79"/>
                        <a:cs typeface="Rubik Medium" pitchFamily="2" charset="-79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на которые у специалистов не хватает ресурсов</a:t>
                      </a:r>
                      <a:endParaRPr lang="ru-RU" sz="8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Затрудняюсь ответить</a:t>
                      </a:r>
                      <a:endParaRPr lang="ru-RU" sz="8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7645904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14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51,9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23,5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029944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Каргополь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17,4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51,1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21,7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498085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Устьянский район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49,5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26,2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9,7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5674999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Няндома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47,3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25,3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349190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Коряжма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60,2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3029209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Онега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53,5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0149657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Котлас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55,0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23,0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11,0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687163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Вельск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47,6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27,6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0115731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Северодвинск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49,0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28,0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4402783"/>
                  </a:ext>
                </a:extLst>
              </a:tr>
              <a:tr h="191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Другие МО</a:t>
                      </a:r>
                      <a:endParaRPr lang="ru-RU" sz="14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52,5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24,5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13,0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991052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7999" y="4178300"/>
            <a:ext cx="762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Каждый второй (51,9%) считает, что уровень компетенции волонтеров можно охарактеризовать как средний, еще 23,5% назвали его низким.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Только 12% считают иначе, называя волонтеров профессионалами, которым под силу решить проблемы общества (в Каргополе показатель достигает 17,4%). </a:t>
            </a:r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FF5268F8-F9A7-4159-94A8-CAB94616552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4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730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309" y="542455"/>
            <a:ext cx="7587749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ОЦЕНКА СПОСОБНОСТИ ВОЛОНТЕРОВ РЕШАТЬ ОБЩЕСТВЕННО ЗНАЧИМЫЕ ПРОБЛЕМЫ, %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61276125"/>
              </p:ext>
            </p:extLst>
          </p:nvPr>
        </p:nvGraphicFramePr>
        <p:xfrm>
          <a:off x="660400" y="1145308"/>
          <a:ext cx="7791699" cy="3131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229" y="4336788"/>
            <a:ext cx="7924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Только 6,6% респондентов считают волонтеров способными самостоятельно решать социально значимые проблемы.</a:t>
            </a:r>
            <a:r>
              <a:rPr lang="ru-RU" sz="1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Половина – 53,1% отметили, что волонтеры могут решать проблемы только при участии государства. Еще 38,3% подчеркнули, что волонтеры – это своего рода бесплатная помощь, тогда как решение проблем находится только в компетенции органов власти.</a:t>
            </a: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11A371E5-C38D-480C-98CE-5B42D521E5D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5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220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300" y="292100"/>
            <a:ext cx="7587749" cy="923330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ОЦЕНКА НЕОБХОДИМОСТИ ГОСУДАРСТВЕННОГО УЧАСТИЯ В ПОДДЕРЖКЕ ВОЛОНТЕРСТВА, </a:t>
            </a:r>
            <a:br>
              <a:rPr lang="en-US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ПО ТОЧКАМ ОПРОСА,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4201" y="4549219"/>
            <a:ext cx="7467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Государство должно содействовать развитию волонтерства, помогать добровольцам – этой точки зрения придерживаются девять из десяти (91,9%).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Показатель остается максимально высоким во всех демографических группах. 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422508056"/>
              </p:ext>
            </p:extLst>
          </p:nvPr>
        </p:nvGraphicFramePr>
        <p:xfrm>
          <a:off x="584201" y="1239540"/>
          <a:ext cx="7530848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0C20F267-D3D7-43D2-920F-0963200E031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6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5179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125" y="500898"/>
            <a:ext cx="7587749" cy="923330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ПРЕДСТАВЛЕНИЯ О НЕОБХОДИМОСТИ ГОСУДАРСТВЕННОГО ПООЩРЕНИЯ ВОЛОНТЕРСКОЙ ДЕЯТЕЛЬНОСТИ,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0401" y="443136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Среди форматов поддержки волонтерства государством опрошенные на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первое место поставили учет волонтерской деятельности при поступлении на работу или учебу – 46,9%.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Треть находят целесообразными такие форматы как предоставление льгот (34,9%) </a:t>
            </a:r>
            <a:b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и поощрение билетами в кино, театр или путевками – 33,6%.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43350851"/>
              </p:ext>
            </p:extLst>
          </p:nvPr>
        </p:nvGraphicFramePr>
        <p:xfrm>
          <a:off x="1248626" y="1587499"/>
          <a:ext cx="6138746" cy="2705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86D2D28F-766D-4EFE-A64E-0C3D34F78E6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7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81136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493068"/>
            <a:ext cx="7587749" cy="307777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СПОСОБЫ ПОПУЛЯРИЗАЦИИ ВОЛОНТЕРСКОГО ТРУДА,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5769" y="4503257"/>
            <a:ext cx="7734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Большинство опрошенных находят важным популяризацию волонтерства следующими способами: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 48,3% - через беседы об этом со школьниками, студентами (54,5% среди женщин); 35,9% - через привлечение СМИ для освещения сопутствующих добровольчеству тем. То есть речь идет о включении темы волонтерства и добровольчества в информационную повестку.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67827"/>
              </p:ext>
            </p:extLst>
          </p:nvPr>
        </p:nvGraphicFramePr>
        <p:xfrm>
          <a:off x="431799" y="904362"/>
          <a:ext cx="7734212" cy="3499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170198137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63435616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60050453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9146466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828839108"/>
                    </a:ext>
                  </a:extLst>
                </a:gridCol>
                <a:gridCol w="776374">
                  <a:extLst>
                    <a:ext uri="{9D8B030D-6E8A-4147-A177-3AD203B41FA5}">
                      <a16:colId xmlns:a16="http://schemas.microsoft.com/office/drawing/2014/main" val="1532893903"/>
                    </a:ext>
                  </a:extLst>
                </a:gridCol>
                <a:gridCol w="480837">
                  <a:extLst>
                    <a:ext uri="{9D8B030D-6E8A-4147-A177-3AD203B41FA5}">
                      <a16:colId xmlns:a16="http://schemas.microsoft.com/office/drawing/2014/main" val="918770860"/>
                    </a:ext>
                  </a:extLst>
                </a:gridCol>
              </a:tblGrid>
              <a:tr h="504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 </a:t>
                      </a:r>
                      <a:endParaRPr lang="ru-RU" sz="11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Все опрошенные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Мужской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Женский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18-29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30-54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55+</a:t>
                      </a:r>
                      <a:endParaRPr lang="ru-RU" sz="1100" b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6205348"/>
                  </a:ext>
                </a:extLst>
              </a:tr>
              <a:tr h="332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Проводить беседы об этом </a:t>
                      </a:r>
                      <a:b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</a:b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со школьниками, студентами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48,3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40,8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54,5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48,8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52,6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43,3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1328054"/>
                  </a:ext>
                </a:extLst>
              </a:tr>
              <a:tr h="332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Рассказывать о </a:t>
                      </a:r>
                      <a:r>
                        <a:rPr lang="ru-RU" sz="1000" b="0" dirty="0" err="1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волонтерстве</a:t>
                      </a: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 в СМИ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35,9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34,2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37,3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33,7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34,5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37,9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2344557"/>
                  </a:ext>
                </a:extLst>
              </a:tr>
              <a:tr h="504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Поощрять волонтеров (билеты в театр, абонемент в бассейн, футболки и пр.)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33,1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35,3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31,3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53,5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34,9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26,9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0640777"/>
                  </a:ext>
                </a:extLst>
              </a:tr>
              <a:tr h="332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Давать рекламу конкретных мероприятий, организаций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32,1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27,2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36,2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31,4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33,1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31,1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1943588"/>
                  </a:ext>
                </a:extLst>
              </a:tr>
              <a:tr h="332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Создавать центры </a:t>
                      </a:r>
                      <a:r>
                        <a:rPr lang="ru-RU" sz="1000" b="0" dirty="0" err="1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волонтерства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22,7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21,0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24,1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23,3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25,3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19,7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0390954"/>
                  </a:ext>
                </a:extLst>
              </a:tr>
              <a:tr h="332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Организовать социальную рекламу </a:t>
                      </a:r>
                      <a:b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</a:b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 волонтерах и их труде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21,8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20,3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23,0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26,1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18,0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6436540"/>
                  </a:ext>
                </a:extLst>
              </a:tr>
              <a:tr h="332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Организовать премии, конкурсы «Волонтер года» и подобные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14,5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12,1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16,5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25,6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17,5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8,9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86203"/>
                  </a:ext>
                </a:extLst>
              </a:tr>
              <a:tr h="1601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Другое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1,5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0,4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 -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2,3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0,9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3401638"/>
                  </a:ext>
                </a:extLst>
              </a:tr>
              <a:tr h="332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Затрудняюсь ответить</a:t>
                      </a:r>
                      <a:endParaRPr lang="ru-RU" sz="1000" b="0" dirty="0"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7,2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6,6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7,7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4,7</a:t>
                      </a:r>
                      <a:endParaRPr lang="ru-RU" sz="11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5,1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Rubik Medium" pitchFamily="2" charset="-79"/>
                          <a:cs typeface="Rubik Medium" pitchFamily="2" charset="-79"/>
                        </a:rPr>
                        <a:t>10,1</a:t>
                      </a:r>
                      <a:endParaRPr lang="ru-RU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Rubik Medium" pitchFamily="2" charset="-79"/>
                        <a:ea typeface="Century Gothic" panose="020B0502020202020204" pitchFamily="34" charset="0"/>
                        <a:cs typeface="Rubik Medium" pitchFamily="2" charset="-79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0411635"/>
                  </a:ext>
                </a:extLst>
              </a:tr>
            </a:tbl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D62E0B16-E6D9-46EB-AC41-0DFCB088D55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8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4526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300" y="444500"/>
            <a:ext cx="7587749" cy="615553"/>
          </a:xfrm>
        </p:spPr>
        <p:txBody>
          <a:bodyPr/>
          <a:lstStyle/>
          <a:p>
            <a:pPr algn="ctr"/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ОЦЕНКА РАЗВИТИЯ ВОЛОНТЕРСТВА </a:t>
            </a:r>
            <a:br>
              <a:rPr lang="ru-RU" sz="2000" dirty="0">
                <a:latin typeface="Rubik ExtraBold" pitchFamily="2" charset="-79"/>
                <a:cs typeface="Rubik ExtraBold" pitchFamily="2" charset="-79"/>
              </a:rPr>
            </a:br>
            <a:r>
              <a:rPr lang="ru-RU" sz="2000" dirty="0">
                <a:latin typeface="Rubik ExtraBold" pitchFamily="2" charset="-79"/>
                <a:cs typeface="Rubik ExtraBold" pitchFamily="2" charset="-79"/>
              </a:rPr>
              <a:t>В АРХАНГЕЛЬСКОЙ ОБЛАСТИ,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7601" y="4548719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37,3% уверены, что в регионе волонтерство не развито, </a:t>
            </a:r>
            <a:b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</a:b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cs typeface="Rubik" pitchFamily="2" charset="-79"/>
              </a:rPr>
              <a:t>обратной позиции придерживаются 47,4%.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55080646"/>
              </p:ext>
            </p:extLst>
          </p:nvPr>
        </p:nvGraphicFramePr>
        <p:xfrm>
          <a:off x="745024" y="1217081"/>
          <a:ext cx="6955952" cy="303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151FE814-093F-44DB-A34C-975931D20AC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223000" y="5211143"/>
            <a:ext cx="1987740" cy="184666"/>
          </a:xfrm>
        </p:spPr>
        <p:txBody>
          <a:bodyPr/>
          <a:lstStyle/>
          <a:p>
            <a:fld id="{B6F15528-21DE-4FAA-801E-634DDDAF4B2B}" type="slidenum">
              <a:rPr lang="ru-RU" sz="1200" smtClean="0">
                <a:latin typeface="Rubik Medium" pitchFamily="2" charset="-79"/>
                <a:cs typeface="Rubik Medium" pitchFamily="2" charset="-79"/>
              </a:rPr>
              <a:t>9</a:t>
            </a:fld>
            <a:endParaRPr lang="ru-RU" sz="1200" dirty="0">
              <a:latin typeface="Rubik Medium" pitchFamily="2" charset="-79"/>
              <a:cs typeface="Rubik Medium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47851169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DBE5F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Другая 3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Цитаты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  <a:fontScheme name="Цитаты">
    <a:maj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Цитаты">
    <a:fillStyleLst>
      <a:solidFill>
        <a:schemeClr val="phClr"/>
      </a:solidFill>
      <a:gradFill rotWithShape="1">
        <a:gsLst>
          <a:gs pos="0">
            <a:schemeClr val="phClr">
              <a:tint val="80000"/>
              <a:lumMod val="105000"/>
            </a:schemeClr>
          </a:gs>
          <a:gs pos="100000">
            <a:schemeClr val="phClr">
              <a:tint val="9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98000"/>
              <a:lumMod val="102000"/>
            </a:schemeClr>
            <a:schemeClr val="phClr">
              <a:shade val="98000"/>
              <a:lumMod val="98000"/>
            </a:schemeClr>
          </a:duotone>
        </a:blip>
        <a:tile tx="0" ty="0" sx="100000" sy="100000" flip="none" algn="tl"/>
      </a:blipFill>
    </a:fillStyleLst>
    <a:lnStyleLst>
      <a:ln w="9525" cap="rnd" cmpd="sng" algn="ctr">
        <a:solidFill>
          <a:schemeClr val="phClr"/>
        </a:solidFill>
        <a:prstDash val="solid"/>
      </a:ln>
      <a:ln w="15875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innerShdw blurRad="63500" dist="25400" dir="13500000">
            <a:srgbClr val="000000">
              <a:alpha val="75000"/>
            </a:srgbClr>
          </a:inn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</a:schemeClr>
          </a:gs>
          <a:gs pos="100000">
            <a:schemeClr val="phClr">
              <a:tint val="84000"/>
              <a:shade val="84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90000"/>
              <a:satMod val="120000"/>
              <a:lumMod val="90000"/>
            </a:schemeClr>
          </a:gs>
          <a:gs pos="100000">
            <a:schemeClr val="phClr"/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4506</TotalTime>
  <Words>3411</Words>
  <Application>Microsoft Office PowerPoint</Application>
  <PresentationFormat>Произвольный</PresentationFormat>
  <Paragraphs>864</Paragraphs>
  <Slides>38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7" baseType="lpstr">
      <vt:lpstr>Arial</vt:lpstr>
      <vt:lpstr>Calibri</vt:lpstr>
      <vt:lpstr>Cambria</vt:lpstr>
      <vt:lpstr>Rubik</vt:lpstr>
      <vt:lpstr>Rubik ExtraBold</vt:lpstr>
      <vt:lpstr>Rubik Medium</vt:lpstr>
      <vt:lpstr>Times New Roman</vt:lpstr>
      <vt:lpstr>Trebuchet MS</vt:lpstr>
      <vt:lpstr>Office Theme</vt:lpstr>
      <vt:lpstr>ПОТЕНЦИАЛ РАЗВИТИЯ ВОЛОНТЕРСКОГО ДВИЖЕНИЯ  В ОТДЕЛЬНЫХ МО  АРХАНГЕЛЬСКОЙ  ОБЛАСТИ </vt:lpstr>
      <vt:lpstr>ХАРАКТЕРИСТИКА ИССЛЕДОВАНИЯ</vt:lpstr>
      <vt:lpstr>ПРЕДСТАВЛЕНИЯ РЕСПОНДЕНТОВ  О ВОЛОНТЕРСТВЕ В ЦЕЛОМ  И УРОВНЕ РАЗВИТИЯ ВОЛОНТЕРСТВА  В АРХАНГЕЛЬСКОЙ ОБЛАСТИ</vt:lpstr>
      <vt:lpstr>ОЦЕНКА ПРОФЕССИОНАЛИЗМА ВОЛОНТЕРОВ, %</vt:lpstr>
      <vt:lpstr>ОЦЕНКА СПОСОБНОСТИ ВОЛОНТЕРОВ РЕШАТЬ ОБЩЕСТВЕННО ЗНАЧИМЫЕ ПРОБЛЕМЫ, %</vt:lpstr>
      <vt:lpstr>ОЦЕНКА НЕОБХОДИМОСТИ ГОСУДАРСТВЕННОГО УЧАСТИЯ В ПОДДЕРЖКЕ ВОЛОНТЕРСТВА,  ПО ТОЧКАМ ОПРОСА, %</vt:lpstr>
      <vt:lpstr>ПРЕДСТАВЛЕНИЯ О НЕОБХОДИМОСТИ ГОСУДАРСТВЕННОГО ПООЩРЕНИЯ ВОЛОНТЕРСКОЙ ДЕЯТЕЛЬНОСТИ, %</vt:lpstr>
      <vt:lpstr>СПОСОБЫ ПОПУЛЯРИЗАЦИИ ВОЛОНТЕРСКОГО ТРУДА, %</vt:lpstr>
      <vt:lpstr>ОЦЕНКА РАЗВИТИЯ ВОЛОНТЕРСТВА  В АРХАНГЕЛЬСКОЙ ОБЛАСТИ, %</vt:lpstr>
      <vt:lpstr>ОЦЕНКА ДИНАМИКИ РАЗВИТИЯ ВОЛОНТЕРСКОГО ДВИЖЕНИЯ В АРХАНГЕЛЬСКОЙ ОБЛАСТИ, %</vt:lpstr>
      <vt:lpstr>ОЦЕНКА ЗНАЧИМОСТИ РЕАЛИЗУЕМЫХ ВОЛОНТЕРАМИ ПРОЕКТОВ, ПО ПОЛУ И ВОЗРАСТУ, %</vt:lpstr>
      <vt:lpstr>ОЦЕНКА КОЛИЧЕСТВА ВОЛОНТЕРОВ В РЕГИОНЕ, %</vt:lpstr>
      <vt:lpstr>ВЫВОДЫ</vt:lpstr>
      <vt:lpstr>ПОТЕНЦИАЛ  ВОЛОНТЕРСКОЙ  АКТИВНОСТИ</vt:lpstr>
      <vt:lpstr>УРОВЕНЬ СОЦИАЛЬНОЙ АКТИВНОСТИ, %</vt:lpstr>
      <vt:lpstr>ОСВЕДОМЛЕННОСТЬ О ВОЛОНТЕРСТВЕ, %</vt:lpstr>
      <vt:lpstr>Презентация PowerPoint</vt:lpstr>
      <vt:lpstr>НАЛИЧИЕ В ОКРУЖЕНИИ ВОЛОНТЕРОВ, %</vt:lpstr>
      <vt:lpstr>ОПЫТ ВОЛОНТЕРСКОЙ ДЕЯТЕЛЬНОСТИ  В ПОСЛЕДНИЕ 3 ГОДА, %</vt:lpstr>
      <vt:lpstr>ПОРТРЕТЫ ИМЕЮЩИХ ОПЫТ ВОЛОНТЕРСКОЙ ДЕЯТЕЛЬНОСТИ В ПОСЛЕДНИЕ 3 ГОДА</vt:lpstr>
      <vt:lpstr>ОПЫТ ОКАЗАНИЯ МАТЕРИАЛЬНОЙ ИЛИ ИНОЙ ПОМОЩИ НЕЗНАКОМЫМ ЛЮДЯМ ЗА ПОСЛЕДНИЕ 3 ГОДА, %</vt:lpstr>
      <vt:lpstr>ИНТЕРЕС К ВОЛОНТЕРСКОЙ ДЕЯТЕЛЬНОСТИ, %</vt:lpstr>
      <vt:lpstr>ВЫВОДЫ</vt:lpstr>
      <vt:lpstr>МОТИВЫ ОТКАЗА ОТ УЧАСТИЯ  В ВОЛОНТЕРСКОЙ ДЕЯТЕЛЬНОСТИ,  % от числа тех, кто исключает для себя участие в волонтерской деятельности</vt:lpstr>
      <vt:lpstr>МОТИВЫ УЧАСТИЯ В ВОЛОНТЕРСКОЙ ДЕЯТЕЛЬНОСТИ,  % от числа тех, кто допускает для себя участие в волонтерской деятельности</vt:lpstr>
      <vt:lpstr>РЕШАЮЩИЕ ФАКТОРЫ ПРИНЯТИЯ РЕШЕНИЯ ОБ УЧАСТИИ В ВОЛОНТЕРСКОЙ ДЕЯТЕЛЬНОСТИ,  % от числа тех, кто допускает для себя участие в волонтерской деятельности</vt:lpstr>
      <vt:lpstr>НАИБОЛЕЕ ПРИВЛЕКАТЕЛЬНЫЕ  НАПРАВЛЕНИЯ ДОБРОВОЛЬЧЕСТВА,  % от числа тех, кто допускает для себя участие  в волонтерской деятельности или имеет опыт волонтёрства</vt:lpstr>
      <vt:lpstr>ГОТОВНОСТЬ ОКАЗЫВАТЬ ПОМОЩЬ  РАЗНЫМИ СПОСОБАМИ,  % от числа тех, кто допускает для себя участие в волонтерской деятельности  или имеет опыт волонтерства</vt:lpstr>
      <vt:lpstr>ИНТЕРЕС К АКЦИЯМ РАЗНОГО УРОВНЯ, %</vt:lpstr>
      <vt:lpstr>ВЫВОДЫ</vt:lpstr>
      <vt:lpstr>ОЦЕНКА ДЕЯТЕЛЬНОСТИ  РЕСУРСНОГО ЦЕНТРА ДОБРОВОЛЬЧЕСТВА</vt:lpstr>
      <vt:lpstr>ИНФОРМИРОВАННОСТЬ О РАБОТЕ РЕСУРСНОГО ЦЕНТРА ДОБРОВОЛЬЧЕСТВА, ПО ТЕРРИТОРИЯМ ОПРОСА, %</vt:lpstr>
      <vt:lpstr>ОПЫТ ОБРАЩЕНИЯ В РЕСУРСНЫЙ ЦЕНТР,  % ОТ ЧИСЛА ИНФОРМИРОВАННЫХ О РЕСУРСНОМ ЦЕНТРЕ</vt:lpstr>
      <vt:lpstr>ОПЫТ ПОЛЬЗОВАНИЯ УСЛУГАМИ ЦЕНТРА, %  ОТ ЧИСЛА ОБРАЩАВШИХСЯ</vt:lpstr>
      <vt:lpstr>ОЦЕНКА КАЧЕСТВА РАБОТЫ РЕСУРСНОГО ЦЕНТРА, %  ОТ ЧИСЛА ОБРАЩАВШИХСЯ</vt:lpstr>
      <vt:lpstr>ЗАПРОС НА ИЗМЕНЕНИЯ В РАБОТЕ РЕСУРСНОГО ЦЕНТРА,  % ОТ ЧИСЛА ОБРАЩАВШИХСЯ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СОСТОЯНИИ  И РАЗВИТИИ  ИНСТИТУТОВ ГРАЖДАНСКОГО  ОБЩЕСТВА</dc:title>
  <dc:creator>User</dc:creator>
  <cp:lastModifiedBy>Виктория Звягинцева</cp:lastModifiedBy>
  <cp:revision>361</cp:revision>
  <dcterms:created xsi:type="dcterms:W3CDTF">2022-05-31T13:35:26Z</dcterms:created>
  <dcterms:modified xsi:type="dcterms:W3CDTF">2024-04-27T11:47:45Z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2022-04-13T00:00:00Z</vt:filetime>
  </property>
  <property fmtid="{D5CDD505-2E9C-101B-9397-08002B2CF9AE}" pid="3" name="Creator">
    <vt:lpwstr>Adobe InDesign 17.0 (Windows)</vt:lpwstr>
  </property>
  <property fmtid="{D5CDD505-2E9C-101B-9397-08002B2CF9AE}" pid="4" name="LastSaved">
    <vt:filetime>2022-05-31T00:00:00Z</vt:filetime>
  </property>
</Properties>
</file>