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9" r:id="rId5"/>
    <p:sldId id="260" r:id="rId6"/>
    <p:sldId id="270" r:id="rId7"/>
    <p:sldId id="264" r:id="rId8"/>
    <p:sldId id="265" r:id="rId9"/>
    <p:sldId id="266" r:id="rId10"/>
    <p:sldId id="267" r:id="rId11"/>
    <p:sldId id="268" r:id="rId12"/>
    <p:sldId id="263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7308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Computer\Desktop\през на москву\Volgograd-obl-geo-stu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857356" cy="174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днс\Desktop\ДЕМИДОВ\ДЕМИДОВ РАБОТА ЕМАШИНЕС\герб фролов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0"/>
            <a:ext cx="1051494" cy="16022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2285992"/>
            <a:ext cx="79295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«Центр физической культуры, спорта, здоровья молодёжи и детей» Администрации городского округа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Фролово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Волгоградской области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31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14612" y="0"/>
            <a:ext cx="4143404" cy="5000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Команда проекта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643050"/>
            <a:ext cx="5000628" cy="250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Ответственные за организацию и проведение  мероприятий проекта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Демидов А.А.,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Оганян М.Ю,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Шанаурова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А.Е.,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Илясова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Е.А., Денисова Е.С.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571480"/>
            <a:ext cx="314327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 проекта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Рыбкина В.Н.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C:\Users\user25\Desktop\0bxjzVyh2Mg.jpg"/>
          <p:cNvPicPr>
            <a:picLocks noChangeAspect="1" noChangeArrowheads="1"/>
          </p:cNvPicPr>
          <p:nvPr/>
        </p:nvPicPr>
        <p:blipFill>
          <a:blip r:embed="rId2"/>
          <a:srcRect l="21876" t="46341" r="39657"/>
          <a:stretch>
            <a:fillRect/>
          </a:stretch>
        </p:blipFill>
        <p:spPr bwMode="auto">
          <a:xfrm>
            <a:off x="3428992" y="4136711"/>
            <a:ext cx="2786082" cy="2721289"/>
          </a:xfrm>
          <a:prstGeom prst="rect">
            <a:avLst/>
          </a:prstGeom>
          <a:noFill/>
        </p:spPr>
      </p:pic>
      <p:pic>
        <p:nvPicPr>
          <p:cNvPr id="1026" name="Picture 2" descr="C:\Users\user25\Desktop\Gd7SYiCQwY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492" t="19682" r="37433"/>
          <a:stretch>
            <a:fillRect/>
          </a:stretch>
        </p:blipFill>
        <p:spPr bwMode="auto">
          <a:xfrm>
            <a:off x="142844" y="4346060"/>
            <a:ext cx="2571768" cy="2511939"/>
          </a:xfrm>
          <a:prstGeom prst="rect">
            <a:avLst/>
          </a:prstGeom>
          <a:noFill/>
        </p:spPr>
      </p:pic>
      <p:pic>
        <p:nvPicPr>
          <p:cNvPr id="1027" name="Picture 3" descr="C:\Users\user25\Desktop\B7iwbW1M0Kk.jpg"/>
          <p:cNvPicPr>
            <a:picLocks noChangeAspect="1" noChangeArrowheads="1"/>
          </p:cNvPicPr>
          <p:nvPr/>
        </p:nvPicPr>
        <p:blipFill>
          <a:blip r:embed="rId4" cstate="print"/>
          <a:srcRect r="41447"/>
          <a:stretch>
            <a:fillRect/>
          </a:stretch>
        </p:blipFill>
        <p:spPr bwMode="auto">
          <a:xfrm>
            <a:off x="6643702" y="3838367"/>
            <a:ext cx="2071702" cy="3019633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5072066" y="1714488"/>
            <a:ext cx="357190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Ответственный за финансово-экономический блок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Миронова Н.А.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214546" y="107154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500826" y="121442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724400"/>
          </a:xfrm>
        </p:spPr>
        <p:txBody>
          <a:bodyPr>
            <a:normAutofit fontScale="32500" lnSpcReduction="20000"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рамках реализации проекта «В поход за добрыми делами» запланировано последовательное осуществление деятельности: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1.Разработка детального плана по реализации проекта;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2.Заключение Соглашений с партнерами проекта;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Разработка, изготовление  и размещение в социальных сетях  и СМИ  информирующего и мотивирующего ролика.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Подготовка и публикация в СМИ статей   с историями добрых дел волонтеров, которые принимали участие в акции в предыдущие годы.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5.Разработка и изготовление макета афиш, баннеров и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ролапов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Разработка и изготовление продукции с символикой  «Регион добрых дел» и « В поход за добрыми делами».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Проведение обучающих встреч, «Добрых уроков»  в общеобразовательных учреждениях.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Регистрация школьников-волонтеров в ИС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Добро.ру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и присоединение добровольцев к заданному мероприятию на данном сайте.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Проведение еженедельных совещаний в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онлайн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формате с кураторами волонтерских команд, участвующих в проекте. 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Проведение финального мероприятия «Фестиваль Добра», подведение итого проекта, награждение участников.</a:t>
            </a:r>
          </a:p>
          <a:p>
            <a:endParaRPr lang="ru-RU" dirty="0"/>
          </a:p>
        </p:txBody>
      </p:sp>
      <p:pic>
        <p:nvPicPr>
          <p:cNvPr id="22530" name="Picture 2" descr="C:\Users\user25\Desktop\5PNXf1QYE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2928958" cy="206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3214686"/>
            <a:ext cx="8858280" cy="350046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Количественные результаты проекта: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добровольцев участвующих в реализации проекта – более 500 волонтеров. (Школьники) 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проведенных добровольческих инициатив – более 150 ;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партнеров, привлеченных к реализации добровольческих инициатив - 5;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публикаций в социальных сетях о добровольческих инициативах и их результатах – более 150 в месяц; количество публикаций в СМИ о добровольческих волонтерских инициативах и их результатах – более 50 в месяц.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зарегистрированных в ЕС 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Добро.ру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добровольцев: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 городском округе город Фролово – увеличение на 20%;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во Фроловском районе – увеличение на 580 %;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районе – увеличение на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600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 Ольховском районе – увеличение на 1000%.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Ежегодное увеличение количества мероприятий добровольческой направленности на 20 %;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C:\Users\user25\Desktop\KjxyksWmw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3806189" cy="285464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user25\Desktop\cVufvgnSR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52"/>
            <a:ext cx="2411015" cy="321468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2936875"/>
            <a:ext cx="8153400" cy="3921125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Качественные результаты проекта: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Активизация интереса к добровольчеству и развитие дополнительных видов волонтерской деятельности среди школьников, проживающих на территории городского округа город Фролово, Ольховском, Фроловском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районах;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2.Укрепление активной жизненной позиции и  повышение социальной активности участников проекта путем привлечения их в волонтерскую деятельность;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Получение положительного обмена опытом в добровольческой деятельности и тиражирование добровольческой акции «В поход за добрыми делами» на другие Муниципальные районы Волгоградской области;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Воспитание у детей и молодежи отзывчивости, душевного расположение к людям, стремления делать добро другим.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C:\Users\user25\Desktop\fjRWPkiIv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3615688" cy="271176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user25\Desktop\ohIAfKU0MCs.jpg"/>
          <p:cNvPicPr>
            <a:picLocks noChangeAspect="1" noChangeArrowheads="1"/>
          </p:cNvPicPr>
          <p:nvPr/>
        </p:nvPicPr>
        <p:blipFill>
          <a:blip r:embed="rId3" cstate="print"/>
          <a:srcRect b="14281"/>
          <a:stretch>
            <a:fillRect/>
          </a:stretch>
        </p:blipFill>
        <p:spPr bwMode="auto">
          <a:xfrm>
            <a:off x="5429256" y="285728"/>
            <a:ext cx="2494954" cy="285749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Users\user25\Desktop\Bl80DwSu808.jpg"/>
          <p:cNvPicPr>
            <a:picLocks noChangeAspect="1" noChangeArrowheads="1"/>
          </p:cNvPicPr>
          <p:nvPr/>
        </p:nvPicPr>
        <p:blipFill>
          <a:blip r:embed="rId2" cstate="print"/>
          <a:srcRect r="22973"/>
          <a:stretch>
            <a:fillRect/>
          </a:stretch>
        </p:blipFill>
        <p:spPr bwMode="auto">
          <a:xfrm>
            <a:off x="4786314" y="0"/>
            <a:ext cx="4071966" cy="2643190"/>
          </a:xfrm>
          <a:prstGeom prst="rect">
            <a:avLst/>
          </a:prstGeom>
          <a:noFill/>
        </p:spPr>
      </p:pic>
      <p:pic>
        <p:nvPicPr>
          <p:cNvPr id="24580" name="Picture 4" descr="C:\Users\user25\Desktop\Ix0xmUZBZX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811089" cy="3286124"/>
          </a:xfrm>
          <a:prstGeom prst="rect">
            <a:avLst/>
          </a:prstGeom>
          <a:noFill/>
        </p:spPr>
      </p:pic>
      <p:pic>
        <p:nvPicPr>
          <p:cNvPr id="24579" name="Picture 3" descr="C:\Users\user25\Desktop\-Zwj1l26L-g.jpg"/>
          <p:cNvPicPr>
            <a:picLocks noChangeAspect="1" noChangeArrowheads="1"/>
          </p:cNvPicPr>
          <p:nvPr/>
        </p:nvPicPr>
        <p:blipFill>
          <a:blip r:embed="rId4" cstate="print"/>
          <a:srcRect t="5922" b="11184"/>
          <a:stretch>
            <a:fillRect/>
          </a:stretch>
        </p:blipFill>
        <p:spPr bwMode="auto">
          <a:xfrm>
            <a:off x="285720" y="3857628"/>
            <a:ext cx="3000396" cy="3000372"/>
          </a:xfrm>
          <a:prstGeom prst="rect">
            <a:avLst/>
          </a:prstGeom>
          <a:noFill/>
        </p:spPr>
      </p:pic>
      <p:pic>
        <p:nvPicPr>
          <p:cNvPr id="24578" name="Picture 2" descr="C:\Users\user25\Desktop\SgmEAC9cdT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4095747" cy="307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2000240"/>
            <a:ext cx="6357982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4480" y="2285992"/>
            <a:ext cx="5617243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походе за добрыми делами»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каждый  желающий 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найдет для себя нужное,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доброе и полезное дело.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7406640" cy="16430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Всероссийский конкурс лучших региональных практик поддержки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волонтерства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"Регион добрых дел" 2021 года 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Проект «В поход за добрыми делами»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25\Desktop\mcotbHz8YX8.jpg"/>
          <p:cNvPicPr>
            <a:picLocks noChangeAspect="1" noChangeArrowheads="1"/>
          </p:cNvPicPr>
          <p:nvPr/>
        </p:nvPicPr>
        <p:blipFill>
          <a:blip r:embed="rId2" cstate="print"/>
          <a:srcRect t="30455"/>
          <a:stretch>
            <a:fillRect/>
          </a:stretch>
        </p:blipFill>
        <p:spPr bwMode="auto">
          <a:xfrm>
            <a:off x="0" y="1785926"/>
            <a:ext cx="3466851" cy="3214710"/>
          </a:xfrm>
          <a:prstGeom prst="rect">
            <a:avLst/>
          </a:prstGeom>
          <a:noFill/>
        </p:spPr>
      </p:pic>
      <p:pic>
        <p:nvPicPr>
          <p:cNvPr id="1028" name="Picture 4" descr="C:\Users\user25\Desktop\Gf3avgsPG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928802"/>
            <a:ext cx="5214974" cy="3250411"/>
          </a:xfrm>
          <a:prstGeom prst="rect">
            <a:avLst/>
          </a:prstGeom>
          <a:noFill/>
        </p:spPr>
      </p:pic>
      <p:pic>
        <p:nvPicPr>
          <p:cNvPr id="1027" name="Picture 3" descr="C:\Users\user25\Desktop\zRxe96mA8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714752"/>
            <a:ext cx="3571876" cy="3000372"/>
          </a:xfrm>
          <a:prstGeom prst="rect">
            <a:avLst/>
          </a:prstGeom>
          <a:noFill/>
        </p:spPr>
      </p:pic>
      <p:pic>
        <p:nvPicPr>
          <p:cNvPr id="1029" name="Picture 5" descr="C:\Users\user25\Desktop\-spL1uExdZg.jpg"/>
          <p:cNvPicPr>
            <a:picLocks noChangeAspect="1" noChangeArrowheads="1"/>
          </p:cNvPicPr>
          <p:nvPr/>
        </p:nvPicPr>
        <p:blipFill>
          <a:blip r:embed="rId5"/>
          <a:srcRect l="24219" t="12535" r="31249" b="22941"/>
          <a:stretch>
            <a:fillRect/>
          </a:stretch>
        </p:blipFill>
        <p:spPr bwMode="auto">
          <a:xfrm>
            <a:off x="4572000" y="4286232"/>
            <a:ext cx="407196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214290"/>
            <a:ext cx="835818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 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условий для устойчивого развития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добровольческой деятельности и системного вовлечения школьников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городского округа город Фролово, </a:t>
            </a:r>
            <a:r>
              <a:rPr kumimoji="0" lang="ru-RU" sz="20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Фроловского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Иловлинского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Ольховского районов в волонтерскую деятельность. 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:\Users\днс\Desktop\ДОКУМЕНТЫ НА КОНКУРС РЕСУРСНЫЙ ЦЕНТР\ФОТОГРАФИИ ДЛЯ ПРЕЗЕНТАЦИИ РЕСУРСНЫЙ ЦЕНТР\L5pFW_-FM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214578" cy="14758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4" name="Picture 4" descr="C:\Users\днс\Desktop\ДОКУМЕНТЫ НА КОНКУРС РЕСУРСНЫЙ ЦЕНТР\ФОТОГРАФИИ ДЛЯ ПРЕЗЕНТАЦИИ РЕСУРСНЫЙ ЦЕНТР\YKg9sQrDn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071678"/>
            <a:ext cx="2095483" cy="157161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" name="Picture 2" descr="C:\Users\днс\Desktop\ФОТОГРАФИИ ДЛЯ ПРЕЗЕНТАЦИИ РЕСУРСНЫЙ ЦЕНТР\v2kgiHxzR3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429132"/>
            <a:ext cx="4645615" cy="22860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Picture 3" descr="C:\Users\днс\Desktop\ДОКУМЕНТЫ НА КОНКУРС РЕСУРСНЫЙ ЦЕНТР\ФОТОГРАФИИ ДЛЯ ПРЕЗЕНТАЦИИ РЕСУРСНЫЙ ЦЕНТР\849F1fJ0xR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3286148" cy="28971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7" name="Picture 6" descr="C:\Users\днс\Desktop\ДОКУМЕНТЫ НА КОНКУРС РЕСУРСНЫЙ ЦЕНТР\ФОТОГРАФИИ ДЛЯ ПРЕЗЕНТАЦИИ РЕСУРСНЫЙ ЦЕНТР\p0ciuzAiNk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714488"/>
            <a:ext cx="1954184" cy="250148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8" name="Picture 7" descr="C:\Users\днс\Desktop\ДОКУМЕНТЫ НА КОНКУРС РЕСУРСНЫЙ ЦЕНТР\ФОТОГРАФИИ ДЛЯ ПРЕЗЕНТАЦИИ РЕСУРСНЫЙ ЦЕНТР\ULdnqW853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214554"/>
            <a:ext cx="2037820" cy="18573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143248"/>
            <a:ext cx="8153400" cy="35719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проекта: 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Расширение масштабов межсекторного взаимодействия в сфере добровольчества, включая взаимодействие школьных добровольческих объединений городского округа город Фролово,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районов;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деятельности волонтеров и создание условий для вовлечения детей и молодежи в социальную практику добровольческой деятельности, повышение престижа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волонтерства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территории городского округа город Фролово,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численности  детей и молодежи, вовлеченных в социальную практику добровольческой деятельности;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Тиражирование  успешно реализованной на территории городского округа город Фролово добровольческой акции «В поход за добрыми делами» на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Ольховский районы;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и популяризация дополнительных   направлений добровольческой деятельности на    территориях.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7" name="Picture 3" descr="D:\ФОТОГРАФИИ ДЛЯ ПРЕЗЕНТАЦИИ РЕСУРСНЫЙ ЦЕНТР\4DDS9hLs7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286412" cy="300034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2786058"/>
            <a:ext cx="8153400" cy="164307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Основная целевая группа проекта – школьные волонтерские объединения (дети и молодежь).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 descr="C:\Users\Пользователь\Desktop\РАБОТА\ДЕМИДОВ\МОЛОДЫЕ, ПОКЛОНИТЕСЬ СТАРИКАМ\ИНФОРМАЦИЯ В ЦЕНТР МОЛОД ПОЛИТИКИ - МОЛОДЫЕ ПОКЛОНИТЕСЬ СТАРИКАМ\СТАЛИНГРАД - 74\_DSC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3500462" cy="233136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4" descr="C:\Users\днс\Desktop\ДОКУМЕНТЫ НА КОНКУРС РЕСУРСНЫЙ ЦЕНТР\ФОТОГРАФИИ ДЛЯ ПРЕЗЕНТАЦИИ РЕСУРСНЫЙ ЦЕНТР\e9cjqgRJ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71942"/>
            <a:ext cx="1785950" cy="238126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8" name="Picture 3" descr="C:\Users\днс\Desktop\ДОКУМЕНТЫ НА КОНКУРС РЕСУРСНЫЙ ЦЕНТР\ФОТОГРАФИИ ДЛЯ ПРЕЗЕНТАЦИИ РЕСУРСНЫЙ ЦЕНТР\dscf1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71480"/>
            <a:ext cx="2714644" cy="189547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9" name="Picture 5" descr="C:\Users\днс\Desktop\ДОКУМЕНТЫ НА КОНКУРС РЕСУРСНЫЙ ЦЕНТР\ФОТОГРАФИИ ДЛЯ ПРЕЗЕНТАЦИИ РЕСУРСНЫЙ ЦЕНТР\image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429132"/>
            <a:ext cx="4857784" cy="22860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3500438"/>
            <a:ext cx="8472518" cy="30718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современном обществе  ощущается острая необходимость развития волонтерского движения для решения многих социальных проблем. Реализация проекта «В поход за добрыми делами» будет этому способствовать. 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C:\Users\user25\Desktop\o0OssZ9Px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2285998" cy="304799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user25\Desktop\oJOTp6922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52"/>
            <a:ext cx="4357686" cy="312541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3151189"/>
            <a:ext cx="8153400" cy="370681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этап: Подготовительный. Этап включает в себя тиражирование положительного опыта добровольческой акции «В поход за добрыми делами». Для того чтобы об Акции узнали как можно больше детей и молодежи будет запущен мотивирующий и информирующий ролик в социальных сетях, а также изготовится наружная  реклама (баннеры, плакаты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ролапы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 В СМИ г.Фролово,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 будут напечатаны статьи   с историями добрых дел волонтеров, которые принимали участие в акции. Будут проведены «Добрые уроки» в общеобразовательных учреждениях города Фролово,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 с целью мотивации и привлечения добровольцев к участию в Акции.</a:t>
            </a:r>
          </a:p>
          <a:p>
            <a:endParaRPr lang="ru-RU" dirty="0"/>
          </a:p>
        </p:txBody>
      </p:sp>
      <p:pic>
        <p:nvPicPr>
          <p:cNvPr id="19458" name="Picture 2" descr="C:\Users\user25\Desktop\6ycDvivhibM.jpg"/>
          <p:cNvPicPr>
            <a:picLocks noChangeAspect="1" noChangeArrowheads="1"/>
          </p:cNvPicPr>
          <p:nvPr/>
        </p:nvPicPr>
        <p:blipFill>
          <a:blip r:embed="rId2"/>
          <a:srcRect t="4711" b="54454"/>
          <a:stretch>
            <a:fillRect/>
          </a:stretch>
        </p:blipFill>
        <p:spPr bwMode="auto">
          <a:xfrm>
            <a:off x="2214546" y="285728"/>
            <a:ext cx="4286280" cy="26432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500306"/>
            <a:ext cx="8153400" cy="399256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этап: Основной. Этап включает в себя активную регистрацию добровольцев в ИС «</a:t>
            </a:r>
            <a:r>
              <a:rPr lang="ru-RU" sz="6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Добро.ру</a:t>
            </a:r>
            <a:r>
              <a:rPr lang="ru-RU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и присоединение волонтеров к заданному мероприятию на данном сайте. Далее, будут созданы команды волонтеров города Фролово, </a:t>
            </a:r>
            <a:r>
              <a:rPr lang="ru-RU" sz="6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6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  и назначены кураторы для каждой команды отдельно. Под руководством кураторов волонтерские команды будут совершать «Добрые дела»-  волонтеры окажут адресную помощь ветеранам ВОВ, одиноким пожилым людям; возьмут шефство над учащимися младших классов начальной школы, помогут в подготовке домашних заданий, организуют интересные полезные мероприятия;  примут участие в городских мероприятиях на общественных пространствах в качестве фотографов, журналистов или аниматоров;  окажут посильную помощь в медицинских учреждениях и т.д. И будут рассказывать о них, с приложением фотоматериала в специально  созданной группе  </a:t>
            </a:r>
            <a:r>
              <a:rPr lang="ru-RU" sz="6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Вконтакте</a:t>
            </a:r>
            <a:r>
              <a:rPr lang="ru-RU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проекта «В поход за добрыми делами».  Для большей мотивации к участию и популяризации мероприятия, участники получат  ветровки, футболки, бейсболки, рюкзаки  с символикой «Регион добрых дел» и «В поход за добрыми делами».</a:t>
            </a:r>
          </a:p>
          <a:p>
            <a:endParaRPr lang="ru-RU" dirty="0"/>
          </a:p>
        </p:txBody>
      </p:sp>
      <p:pic>
        <p:nvPicPr>
          <p:cNvPr id="20482" name="Picture 2" descr="C:\Users\user25\Desktop\BYENeDC.jpg"/>
          <p:cNvPicPr>
            <a:picLocks noChangeAspect="1" noChangeArrowheads="1"/>
          </p:cNvPicPr>
          <p:nvPr/>
        </p:nvPicPr>
        <p:blipFill>
          <a:blip r:embed="rId2"/>
          <a:srcRect t="15800" b="17048"/>
          <a:stretch>
            <a:fillRect/>
          </a:stretch>
        </p:blipFill>
        <p:spPr bwMode="auto">
          <a:xfrm>
            <a:off x="1928794" y="0"/>
            <a:ext cx="550072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3214686"/>
            <a:ext cx="8153400" cy="314327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этап: Заключительный. Этап включает в себя  подведение итогов, обмен опытом участников. Финальное мероприятие «Фестиваль Добра» состоится в  ТП Ресурсного центра в День Добровольца  с целью обмена опытом, впечатлениями, награждения участников акции, а также определения дальнейшего развития Акции. На «Фестиваль Добра» будут приглашены руководители и специалисты Ресурсного центра развития добровольчества Волгоградской области, представители волонтерских отрядов города Фролово,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 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7" name="Picture 3" descr="C:\Users\user25\Desktop\1571889.r490x380.jpg"/>
          <p:cNvPicPr>
            <a:picLocks noChangeAspect="1" noChangeArrowheads="1"/>
          </p:cNvPicPr>
          <p:nvPr/>
        </p:nvPicPr>
        <p:blipFill>
          <a:blip r:embed="rId2"/>
          <a:srcRect b="32730"/>
          <a:stretch>
            <a:fillRect/>
          </a:stretch>
        </p:blipFill>
        <p:spPr bwMode="auto">
          <a:xfrm>
            <a:off x="285720" y="357166"/>
            <a:ext cx="4245051" cy="2571768"/>
          </a:xfrm>
          <a:prstGeom prst="rect">
            <a:avLst/>
          </a:prstGeom>
          <a:noFill/>
        </p:spPr>
      </p:pic>
      <p:pic>
        <p:nvPicPr>
          <p:cNvPr id="21508" name="Picture 4" descr="C:\Users\user25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12030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</TotalTime>
  <Words>1020</Words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Всероссийский конкурс лучших региональных практик поддержки волонтерства "Регион добрых дел" 2021 года    Проект «В поход за добрыми делами»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 поход за добрыми делами»</dc:title>
  <dc:creator>user25</dc:creator>
  <cp:lastModifiedBy>user25</cp:lastModifiedBy>
  <cp:revision>28</cp:revision>
  <dcterms:created xsi:type="dcterms:W3CDTF">2021-05-11T06:25:07Z</dcterms:created>
  <dcterms:modified xsi:type="dcterms:W3CDTF">2021-05-12T11:55:34Z</dcterms:modified>
</cp:coreProperties>
</file>