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70" r:id="rId8"/>
    <p:sldId id="264" r:id="rId9"/>
    <p:sldId id="265" r:id="rId10"/>
    <p:sldId id="267" r:id="rId11"/>
    <p:sldId id="282" r:id="rId12"/>
    <p:sldId id="284" r:id="rId13"/>
    <p:sldId id="272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7156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91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" y="1223559"/>
            <a:ext cx="7239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7030A0"/>
                </a:solidFill>
              </a:rPr>
              <a:t>Книги-лучшие друзья!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библиотерапия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как эффективный метод работы с детьми с ограниченными возможностями здоровья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775"/>
          </a:xfrm>
          <a:prstGeom prst="rect">
            <a:avLst/>
          </a:prstGeom>
          <a:noFill/>
        </p:spPr>
      </p:pic>
      <p:pic>
        <p:nvPicPr>
          <p:cNvPr id="4" name="Picture 2" descr="https://pp.userapi.com/c849324/v849324311/17ef9d/51TZQaDMn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244727" cy="549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775"/>
          </a:xfrm>
          <a:prstGeom prst="rect">
            <a:avLst/>
          </a:prstGeom>
          <a:noFill/>
        </p:spPr>
      </p:pic>
      <p:pic>
        <p:nvPicPr>
          <p:cNvPr id="191490" name="Picture 2" descr="https://pp.userapi.com/c851336/v851336879/efc8c/cLf9p3OP3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66" y="762000"/>
            <a:ext cx="788978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775"/>
          </a:xfrm>
          <a:prstGeom prst="rect">
            <a:avLst/>
          </a:prstGeom>
          <a:noFill/>
        </p:spPr>
      </p:pic>
      <p:pic>
        <p:nvPicPr>
          <p:cNvPr id="199682" name="Picture 2" descr="https://pp.userapi.com/c849324/v849324311/17efc5/-7apEThcD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811847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775"/>
          </a:xfrm>
          <a:prstGeom prst="rect">
            <a:avLst/>
          </a:prstGeom>
          <a:noFill/>
        </p:spPr>
      </p:pic>
      <p:sp>
        <p:nvSpPr>
          <p:cNvPr id="190465" name="Rectangle 1"/>
          <p:cNvSpPr>
            <a:spLocks noChangeArrowheads="1"/>
          </p:cNvSpPr>
          <p:nvPr/>
        </p:nvSpPr>
        <p:spPr bwMode="auto">
          <a:xfrm>
            <a:off x="228600" y="1093997"/>
            <a:ext cx="7620000" cy="3477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Читательский дневник, сделанный вручную специально для каждого ребенка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  ( получилось 17) новых  прекрасных книг в свою  домашнюю библиотеку.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Новых друзей и единомышленников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Возможность реализовать свои творческие идеи.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Новые знания, умения, навыки для обучения, хобби, общения, социализации.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Возможность создать мультфильм собственными силами.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Практику осознанного, эффективного самостоятельного чтения.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76200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Каков результат проекта?</a:t>
            </a:r>
          </a:p>
          <a:p>
            <a:r>
              <a:rPr lang="ru-RU" sz="2800" dirty="0"/>
              <a:t>Что получают дети-участники проекта: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9" y="-6824"/>
            <a:ext cx="9144000" cy="6821775"/>
          </a:xfrm>
          <a:prstGeom prst="rect">
            <a:avLst/>
          </a:prstGeom>
          <a:noFill/>
        </p:spPr>
      </p:pic>
      <p:sp>
        <p:nvSpPr>
          <p:cNvPr id="203777" name="Rectangle 1"/>
          <p:cNvSpPr>
            <a:spLocks noChangeArrowheads="1"/>
          </p:cNvSpPr>
          <p:nvPr/>
        </p:nvSpPr>
        <p:spPr bwMode="auto">
          <a:xfrm>
            <a:off x="1" y="990724"/>
            <a:ext cx="7347780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настоящей практической добровольческой 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работы с детьми с ограниченными возможностями здоровья.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Знания и опыт в сфере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библиотерапии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Новые знакомства.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Новые знания и компетенции.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Моральное удовлетворение.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Знаки нашей признательности за труд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5723"/>
            <a:ext cx="7347781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/>
              <a:t>Что получают  волонтеры – участники проекта: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438400"/>
            <a:ext cx="669131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37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125" y="0"/>
            <a:ext cx="9296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984" y="1517483"/>
            <a:ext cx="7114416" cy="3447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Медицинская модель инвалидности, исходя из которой, инвалидность рассматривается как недуг, заболевание, патология вольно или невольно ослабляет социальную позицию ребенка с ОВЗ, снижает его социальную значимость, обособляет от "нормального"сообщества, усугубляет его неравный социальный статус, обрекает его на признание своего неравенства по сравнению с другими. </a:t>
            </a:r>
          </a:p>
          <a:p>
            <a:pPr algn="ctr"/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Таким образом, проявляется социальная уязвимость этой категории детей, нарушается процесс социализации.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84" y="768239"/>
            <a:ext cx="71144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Проблема</a:t>
            </a:r>
            <a:r>
              <a:rPr lang="ru-RU" sz="3600" dirty="0"/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601200" cy="7413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19884"/>
            <a:ext cx="7010400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Снижение уровня психологической и социальной уязвимости детей с ограниченными возможностями здоровья методом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библиотерапии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71840"/>
            <a:ext cx="7010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738AC8">
                    <a:lumMod val="50000"/>
                  </a:srgbClr>
                </a:solidFill>
              </a:rPr>
              <a:t>Цель проекта: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286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4" descr="https://png.pngtree.com/element_origin_min_pic/16/11/22/fea8ccb808d6d94c7a28780a74d948d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6225"/>
            <a:ext cx="9144000" cy="68217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884" y="0"/>
            <a:ext cx="6400800" cy="2954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Библиотерапия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— это метод, использующий литературу, чтение, художественное слово как форму коррекции, оптимизации психического состояния.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Метод позволяет не только обнаружить проблему, но и устранить ее. </a:t>
            </a:r>
          </a:p>
          <a:p>
            <a:endParaRPr lang="ru-RU" dirty="0" smtClean="0"/>
          </a:p>
        </p:txBody>
      </p:sp>
      <p:pic>
        <p:nvPicPr>
          <p:cNvPr id="10" name="Picture 2" descr="https://lrb.stv.muzkult.ru/media/2018/09/09/1217765986/image_image_32569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9172" y="3643554"/>
            <a:ext cx="515302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7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612845"/>
            <a:ext cx="6477000" cy="4801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u="sng" dirty="0" err="1" smtClean="0">
                <a:solidFill>
                  <a:schemeClr val="accent5">
                    <a:lumMod val="50000"/>
                  </a:schemeClr>
                </a:solidFill>
              </a:rPr>
              <a:t>Библиотерапия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помогает при разного рода проблемах: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страхи,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отсутствие мотивации к самостоятельной деятельности,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гиперактивность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упрямство,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стеснительность,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тревожность,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апатия и др. 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позволяет улучшить понимание ребенком своего поведения или мотиваций,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определить свои интересы и склонности,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облегчить последствия стресса,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помочь ребенку более свободно обсуждать проблему,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видеть пути выхода из сложных ситуаций,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спланировать правильный путь действий в решении проблемы.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225"/>
            <a:ext cx="9144000" cy="6821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956481"/>
            <a:ext cx="7099508" cy="29854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Отобраны 30 детей из числа: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подопечных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К-Ч РБОО «Мой Ангел»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детей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посещающих реабилитационный центры «Росинка» 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Счастливое детство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Информация о проекте была распространены через социальные сети и через сообщество мам особенных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детей.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33261"/>
            <a:ext cx="70995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/>
              <a:t>Формирование команды участников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s://pp.userapi.com/c845220/v845220089/1f0715/p7yLUIY9t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800" cy="1726525"/>
          </a:xfrm>
          <a:prstGeom prst="rect">
            <a:avLst/>
          </a:prstGeom>
          <a:noFill/>
        </p:spPr>
      </p:pic>
      <p:pic>
        <p:nvPicPr>
          <p:cNvPr id="180230" name="Picture 6" descr="https://pp.userapi.com/c845220/v845220089/1f066e/iRWf6TkkJ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-31392"/>
            <a:ext cx="2514600" cy="1675746"/>
          </a:xfrm>
          <a:prstGeom prst="rect">
            <a:avLst/>
          </a:prstGeom>
          <a:noFill/>
        </p:spPr>
      </p:pic>
      <p:pic>
        <p:nvPicPr>
          <p:cNvPr id="180232" name="Picture 8" descr="https://pp.userapi.com/c845220/v845220089/1f0650/VDVYwiLhyv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447800"/>
            <a:ext cx="2401237" cy="1752600"/>
          </a:xfrm>
          <a:prstGeom prst="rect">
            <a:avLst/>
          </a:prstGeom>
          <a:noFill/>
        </p:spPr>
      </p:pic>
      <p:pic>
        <p:nvPicPr>
          <p:cNvPr id="180234" name="Picture 10" descr="https://pp.userapi.com/c844720/v844720086/1d98a4/qAZmNUfNVy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2514600" cy="1675745"/>
          </a:xfrm>
          <a:prstGeom prst="rect">
            <a:avLst/>
          </a:prstGeom>
          <a:noFill/>
        </p:spPr>
      </p:pic>
      <p:pic>
        <p:nvPicPr>
          <p:cNvPr id="180236" name="Picture 12" descr="https://pp.userapi.com/c844616/v844616670/1e5588/3Js0QqAcHx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76600"/>
            <a:ext cx="2514600" cy="1675745"/>
          </a:xfrm>
          <a:prstGeom prst="rect">
            <a:avLst/>
          </a:prstGeom>
          <a:noFill/>
        </p:spPr>
      </p:pic>
      <p:pic>
        <p:nvPicPr>
          <p:cNvPr id="180238" name="Picture 14" descr="https://pp.userapi.com/c851336/v851336879/eff81/h5MU84EA3-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6602" y="1637211"/>
            <a:ext cx="2629927" cy="1752600"/>
          </a:xfrm>
          <a:prstGeom prst="rect">
            <a:avLst/>
          </a:prstGeom>
          <a:noFill/>
        </p:spPr>
      </p:pic>
      <p:pic>
        <p:nvPicPr>
          <p:cNvPr id="180240" name="Picture 16" descr="https://pp.userapi.com/c844720/v844720086/1d9912/-tdrchQwCu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53000"/>
            <a:ext cx="2858616" cy="1905000"/>
          </a:xfrm>
          <a:prstGeom prst="rect">
            <a:avLst/>
          </a:prstGeom>
          <a:noFill/>
        </p:spPr>
      </p:pic>
      <p:pic>
        <p:nvPicPr>
          <p:cNvPr id="180242" name="Picture 18" descr="https://pp.userapi.com/c845220/v845220089/1f0751/nMhxy0mQYm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124200"/>
            <a:ext cx="2744271" cy="1828800"/>
          </a:xfrm>
          <a:prstGeom prst="rect">
            <a:avLst/>
          </a:prstGeom>
          <a:noFill/>
        </p:spPr>
      </p:pic>
      <p:pic>
        <p:nvPicPr>
          <p:cNvPr id="180246" name="Picture 22" descr="https://pp.userapi.com/c852236/v852236671/e9952/COlV99N67q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1676400"/>
            <a:ext cx="2819400" cy="1862098"/>
          </a:xfrm>
          <a:prstGeom prst="rect">
            <a:avLst/>
          </a:prstGeom>
          <a:noFill/>
        </p:spPr>
      </p:pic>
      <p:pic>
        <p:nvPicPr>
          <p:cNvPr id="180248" name="Picture 24" descr="https://pp.userapi.com/c845416/v845416469/1d454e/kq1ecKXr4q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4938713"/>
            <a:ext cx="2876683" cy="1919287"/>
          </a:xfrm>
          <a:prstGeom prst="rect">
            <a:avLst/>
          </a:prstGeom>
          <a:noFill/>
        </p:spPr>
      </p:pic>
      <p:pic>
        <p:nvPicPr>
          <p:cNvPr id="180250" name="Picture 26" descr="https://pp.userapi.com/c848524/v848524218/148b1c/34vayeBVEf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43400" y="4953000"/>
            <a:ext cx="2590800" cy="1943100"/>
          </a:xfrm>
          <a:prstGeom prst="rect">
            <a:avLst/>
          </a:prstGeom>
          <a:noFill/>
        </p:spPr>
      </p:pic>
      <p:pic>
        <p:nvPicPr>
          <p:cNvPr id="180252" name="Picture 28" descr="https://pp.userapi.com/c851132/v851132008/1073f4/G0yQ6x-SUs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77437" y="-26592"/>
            <a:ext cx="2438400" cy="1624965"/>
          </a:xfrm>
          <a:prstGeom prst="rect">
            <a:avLst/>
          </a:prstGeom>
          <a:noFill/>
        </p:spPr>
      </p:pic>
      <p:pic>
        <p:nvPicPr>
          <p:cNvPr id="180254" name="Picture 30" descr="https://pp.userapi.com/c849324/v849324311/17eed5/SaJSIxGRBhw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68192" y="4843502"/>
            <a:ext cx="2375808" cy="2014498"/>
          </a:xfrm>
          <a:prstGeom prst="rect">
            <a:avLst/>
          </a:prstGeom>
          <a:noFill/>
        </p:spPr>
      </p:pic>
      <p:pic>
        <p:nvPicPr>
          <p:cNvPr id="180256" name="Picture 32" descr="https://pp.userapi.com/c844720/v844720086/1d98f4/cGqqVFRvBm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6801" y="3389811"/>
            <a:ext cx="2286893" cy="1524000"/>
          </a:xfrm>
          <a:prstGeom prst="rect">
            <a:avLst/>
          </a:prstGeom>
          <a:noFill/>
        </p:spPr>
      </p:pic>
      <p:pic>
        <p:nvPicPr>
          <p:cNvPr id="180260" name="Picture 36" descr="https://pp.userapi.com/c851336/v851336879/eff31/-fiNcY9TCRk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3694" y="3428999"/>
            <a:ext cx="1980306" cy="1509713"/>
          </a:xfrm>
          <a:prstGeom prst="rect">
            <a:avLst/>
          </a:prstGeom>
          <a:noFill/>
        </p:spPr>
      </p:pic>
      <p:pic>
        <p:nvPicPr>
          <p:cNvPr id="180262" name="Picture 38" descr="https://pp.userapi.com/c851336/v851336879/eff63/A6ZouWhAI5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33506" y="-1"/>
            <a:ext cx="2210493" cy="1676401"/>
          </a:xfrm>
          <a:prstGeom prst="rect">
            <a:avLst/>
          </a:prstGeom>
          <a:noFill/>
        </p:spPr>
      </p:pic>
      <p:pic>
        <p:nvPicPr>
          <p:cNvPr id="180264" name="Picture 40" descr="https://pp.userapi.com/c853628/v853628173/a90f/I8IK70HN_v8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7400" y="152399"/>
            <a:ext cx="1600825" cy="121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24" y="0"/>
            <a:ext cx="5327176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команды проекта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штате команды: 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сихолог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Логопед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Библиотечный работник – специалист по работе с детьми с ОВЗ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Волонтеры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участника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команды прошли обучение по курсу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Библиотерапия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в работе с детьми»</a:t>
            </a:r>
          </a:p>
        </p:txBody>
      </p:sp>
      <p:pic>
        <p:nvPicPr>
          <p:cNvPr id="6" name="Рисунок 5" descr="БТ.Борисова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05" y="3916658"/>
            <a:ext cx="4239205" cy="2905117"/>
          </a:xfrm>
          <a:prstGeom prst="rect">
            <a:avLst/>
          </a:prstGeom>
        </p:spPr>
      </p:pic>
      <p:pic>
        <p:nvPicPr>
          <p:cNvPr id="7" name="Рисунок 6" descr="БТ.Уртенова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825" y="2577362"/>
            <a:ext cx="3271790" cy="2333087"/>
          </a:xfrm>
          <a:prstGeom prst="rect">
            <a:avLst/>
          </a:prstGeom>
        </p:spPr>
      </p:pic>
      <p:pic>
        <p:nvPicPr>
          <p:cNvPr id="8" name="Рисунок 7" descr="БТ.Хубиева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436" y="4511265"/>
            <a:ext cx="3271790" cy="2333087"/>
          </a:xfrm>
          <a:prstGeom prst="rect">
            <a:avLst/>
          </a:prstGeom>
        </p:spPr>
      </p:pic>
      <p:pic>
        <p:nvPicPr>
          <p:cNvPr id="10" name="Рисунок 9" descr="БТ.Байрамкулова_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028" y="-22577"/>
            <a:ext cx="4083670" cy="291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1/22/fea8ccb808d6d94c7a28780a74d9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775"/>
          </a:xfrm>
          <a:prstGeom prst="rect">
            <a:avLst/>
          </a:prstGeom>
          <a:noFill/>
        </p:spPr>
      </p:pic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152400" y="73971"/>
            <a:ext cx="7010400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мы будем делать?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Проводить занятия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библиотерапии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30 детей с ограниченными возможностями здоровья  в группах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мы это будем делать?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Учить, заботиться, помогать, дружить, а главное, ЛЮБИТЬ!!! На всякий случай есть календарный план.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это будет делать?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Команда специалистов проекта: библиотекари, психологи, логопеды, педагоги и конечно, ВОЛОНТЕРЫ!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 мы будем это делать?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 действия проекта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года.  Но так просто из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волонтерства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уйдешь, так что, скорее всего….всю жизнь.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486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Ekaterina</dc:creator>
  <cp:lastModifiedBy>Светлана</cp:lastModifiedBy>
  <cp:revision>43</cp:revision>
  <dcterms:created xsi:type="dcterms:W3CDTF">2019-04-30T10:35:22Z</dcterms:created>
  <dcterms:modified xsi:type="dcterms:W3CDTF">2020-04-28T18:52:10Z</dcterms:modified>
</cp:coreProperties>
</file>