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  <p:sldId id="268" r:id="rId9"/>
    <p:sldId id="269" r:id="rId10"/>
    <p:sldId id="270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03858DE-ED2A-4D4E-BF1C-C99BD55D0810}">
          <p14:sldIdLst>
            <p14:sldId id="256"/>
            <p14:sldId id="257"/>
            <p14:sldId id="258"/>
            <p14:sldId id="259"/>
            <p14:sldId id="264"/>
            <p14:sldId id="261"/>
            <p14:sldId id="265"/>
            <p14:sldId id="268"/>
            <p14:sldId id="269"/>
            <p14:sldId id="270"/>
            <p14:sldId id="266"/>
            <p14:sldId id="267"/>
            <p14:sldId id="271"/>
          </p14:sldIdLst>
        </p14:section>
        <p14:section name="Раздел без заголовка" id="{28B8B620-6EA0-4CF5-BB82-6488CA9A75C9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9AD"/>
    <a:srgbClr val="D1F3FF"/>
    <a:srgbClr val="75DB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955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70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96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46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6784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94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53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506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5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91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5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4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37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03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233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43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7AEB-B2D0-4042-9FFB-5FBB642C1C7E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10B9BA-8887-4786-B5B1-A20377BF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98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566" y="130629"/>
            <a:ext cx="9788434" cy="9056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Республика Татарстан </a:t>
            </a:r>
            <a:r>
              <a:rPr lang="ru-RU" sz="2800" b="1" dirty="0" err="1" smtClean="0">
                <a:solidFill>
                  <a:schemeClr val="tx1"/>
                </a:solidFill>
              </a:rPr>
              <a:t>Бугульминский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муниципальный район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1451" y="1036321"/>
            <a:ext cx="8621486" cy="3387634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Государственное бюджетное образовательное  учреждение «</a:t>
            </a:r>
            <a:r>
              <a:rPr lang="ru-RU" sz="2000" i="1" dirty="0" err="1" smtClean="0">
                <a:solidFill>
                  <a:schemeClr val="tx1"/>
                </a:solidFill>
              </a:rPr>
              <a:t>Сокольская</a:t>
            </a:r>
            <a:r>
              <a:rPr lang="ru-RU" sz="2000" i="1" dirty="0" smtClean="0">
                <a:solidFill>
                  <a:schemeClr val="tx1"/>
                </a:solidFill>
              </a:rPr>
              <a:t> школа-интернат для детей с ограниченными возможностями здоровья»</a:t>
            </a:r>
            <a:endParaRPr lang="ru-RU" sz="40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</a:rPr>
              <a:t>«Точка притяжения</a:t>
            </a:r>
            <a:r>
              <a:rPr lang="ru-RU" sz="4000" i="1" dirty="0" smtClean="0">
                <a:solidFill>
                  <a:schemeClr val="tx1"/>
                </a:solidFill>
              </a:rPr>
              <a:t>»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115698" y="5181600"/>
            <a:ext cx="3764692" cy="975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 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Матуров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Ринат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Шавкатович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директор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Емельянова Ольга Сергеевна воспитатель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3174272"/>
            <a:ext cx="4522652" cy="339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703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FE077839-FFD2-4235-938E-77A7F5C398F1}"/>
              </a:ext>
            </a:extLst>
          </p:cNvPr>
          <p:cNvGrpSpPr/>
          <p:nvPr/>
        </p:nvGrpSpPr>
        <p:grpSpPr>
          <a:xfrm>
            <a:off x="731520" y="864047"/>
            <a:ext cx="8412480" cy="5902512"/>
            <a:chOff x="317430" y="979156"/>
            <a:chExt cx="10121559" cy="5920407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6D9DDEA5-92CC-46C6-90FC-A95A92784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73" t="1289"/>
            <a:stretch/>
          </p:blipFill>
          <p:spPr>
            <a:xfrm>
              <a:off x="317430" y="979156"/>
              <a:ext cx="10121559" cy="592040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7F0BDD40-77DD-4DAC-9CA9-27D83A369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421" b="96916" l="10000" r="90000">
                          <a14:foregroundMark x1="38913" y1="8037" x2="38913" y2="8037"/>
                          <a14:foregroundMark x1="65000" y1="6449" x2="65000" y2="6449"/>
                          <a14:foregroundMark x1="36522" y1="5607" x2="36522" y2="5607"/>
                          <a14:foregroundMark x1="34674" y1="93364" x2="34674" y2="93364"/>
                          <a14:foregroundMark x1="25978" y1="91495" x2="25978" y2="91495"/>
                          <a14:foregroundMark x1="26848" y1="92243" x2="26848" y2="92243"/>
                          <a14:foregroundMark x1="25978" y1="95794" x2="25978" y2="95794"/>
                          <a14:foregroundMark x1="33152" y1="96636" x2="33152" y2="96636"/>
                          <a14:foregroundMark x1="34348" y1="96355" x2="34348" y2="96355"/>
                          <a14:foregroundMark x1="40217" y1="93178" x2="40217" y2="93178"/>
                          <a14:foregroundMark x1="40978" y1="93364" x2="40978" y2="93364"/>
                          <a14:foregroundMark x1="53913" y1="94486" x2="53913" y2="94486"/>
                          <a14:foregroundMark x1="52826" y1="96916" x2="52826" y2="96916"/>
                          <a14:foregroundMark x1="50761" y1="95888" x2="55870" y2="96262"/>
                          <a14:foregroundMark x1="67065" y1="95140" x2="73043" y2="9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789" y="3779838"/>
              <a:ext cx="1607915" cy="187007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ADC372D3-3382-46D5-B6D6-2E85242A2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6813" b="95688" l="10000" r="90000">
                          <a14:foregroundMark x1="51739" y1="12188" x2="56196" y2="51188"/>
                          <a14:foregroundMark x1="67935" y1="25563" x2="67935" y2="25563"/>
                          <a14:foregroundMark x1="69783" y1="30188" x2="70217" y2="37375"/>
                          <a14:foregroundMark x1="61522" y1="16750" x2="71304" y2="31500"/>
                          <a14:foregroundMark x1="71304" y1="31500" x2="71304" y2="32500"/>
                          <a14:foregroundMark x1="71957" y1="31125" x2="68913" y2="22500"/>
                          <a14:foregroundMark x1="68913" y1="22500" x2="63696" y2="16750"/>
                          <a14:foregroundMark x1="49239" y1="7062" x2="60435" y2="6813"/>
                          <a14:foregroundMark x1="41739" y1="87125" x2="41739" y2="87125"/>
                          <a14:foregroundMark x1="42174" y1="87500" x2="39239" y2="95688"/>
                          <a14:foregroundMark x1="49239" y1="91500" x2="51522" y2="8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087" y="3251200"/>
              <a:ext cx="1091226" cy="189778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9AA5EE9C-3FF5-494E-B15B-14AED3458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391" t="6354" r="23266" b="27547"/>
            <a:stretch/>
          </p:blipFill>
          <p:spPr>
            <a:xfrm>
              <a:off x="1994549" y="3092277"/>
              <a:ext cx="695546" cy="77585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CA1C6752-7E98-438F-B77D-EDBDCA9E8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391" t="6354" r="23266" b="27547"/>
            <a:stretch/>
          </p:blipFill>
          <p:spPr>
            <a:xfrm>
              <a:off x="2873519" y="3030175"/>
              <a:ext cx="695546" cy="77585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ABD86E0E-AE5C-46FB-AC5E-74B3CD7A8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391" t="6354" r="23266" b="27547"/>
            <a:stretch/>
          </p:blipFill>
          <p:spPr>
            <a:xfrm>
              <a:off x="3732862" y="3072533"/>
              <a:ext cx="695546" cy="775856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992777" y="148048"/>
            <a:ext cx="8151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здоровья» </a:t>
            </a:r>
          </a:p>
        </p:txBody>
      </p:sp>
    </p:spTree>
    <p:extLst>
      <p:ext uri="{BB962C8B-B14F-4D97-AF65-F5344CB8AC3E}">
        <p14:creationId xmlns="" xmlns:p14="http://schemas.microsoft.com/office/powerpoint/2010/main" val="372699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7" y="243841"/>
            <a:ext cx="7906756" cy="661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здоровья»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726" y="1175656"/>
            <a:ext cx="8953577" cy="53993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необходимого оборудования  шкаф с открытыми секциями  </a:t>
            </a:r>
          </a:p>
          <a:p>
            <a:pPr algn="just"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открытыми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секциями </a:t>
            </a:r>
          </a:p>
          <a:p>
            <a:pPr algn="just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Полка настенная 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 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металлокаркас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Кресло –мешок 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демонстрационный напольный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Шкаф- стеллаж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Напольный набор шашек</a:t>
            </a:r>
          </a:p>
          <a:p>
            <a:pPr algn="just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«Мафия»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91" y="1643154"/>
            <a:ext cx="1682824" cy="1562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30" y="3408246"/>
            <a:ext cx="1392726" cy="1392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73" y="1742454"/>
            <a:ext cx="1364022" cy="1364022"/>
          </a:xfrm>
          <a:prstGeom prst="rect">
            <a:avLst/>
          </a:prstGeom>
        </p:spPr>
      </p:pic>
      <p:pic>
        <p:nvPicPr>
          <p:cNvPr id="1026" name="Picture 2" descr="Купить большой набор «Шашки» с доставкой по всей РФ от производителя  ЛантанаН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80" y="3319419"/>
            <a:ext cx="1628815" cy="1458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k-intellekt.ru/upload/iblock/ae0/ae0c631278ba2e9b050cf1bb4516713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50" y="1483716"/>
            <a:ext cx="2064872" cy="2064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k-intellekt.ru/upload/iblock/5f2/h286q852pbggbxorxc3ni0ag0vpaxnc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80" y="3381060"/>
            <a:ext cx="1558413" cy="155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Шкаф-стеллаж от ПК Интеллек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37" y="4939473"/>
            <a:ext cx="1563511" cy="1563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нтерактивные доски New Touch российского производства | Продажа, установ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82" y="4909607"/>
            <a:ext cx="2586185" cy="1821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6756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7646" y="1820091"/>
            <a:ext cx="83863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3A39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A39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680" y="1132113"/>
            <a:ext cx="865632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ctr" fontAlgn="base">
              <a:buFont typeface="+mj-lt"/>
              <a:buAutoNum type="arabicPeriod"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с ментальными нарушениями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 fontAlgn="base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организовывать свою творческую  и трудовую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pPr marL="457200" indent="-457200" algn="just" fontAlgn="base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Наладят более тесный контакт с педагогами за счет неформального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общения;</a:t>
            </a:r>
          </a:p>
          <a:p>
            <a:pPr marL="457200" indent="-457200" algn="just" fontAlgn="base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Проявят активную лидерскую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позицию;</a:t>
            </a:r>
          </a:p>
          <a:p>
            <a:pPr marL="457200" indent="-457200" algn="just" fontAlgn="base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Легче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пройдут адаптацию к жизни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школе-интернате.</a:t>
            </a:r>
          </a:p>
          <a:p>
            <a:pPr marL="457200" indent="-457200" algn="just" fontAlgn="base">
              <a:buFont typeface="+mj-lt"/>
              <a:buAutoNum type="arabicPeriod"/>
            </a:pP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buFont typeface="+mj-lt"/>
              <a:buAutoNum type="arabicPeriod"/>
            </a:pP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buFont typeface="+mj-lt"/>
              <a:buAutoNum type="arabicPeriod"/>
            </a:pP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3A3939"/>
                </a:solidFill>
                <a:latin typeface="Helvetica" panose="020B0604020202020204" pitchFamily="34" charset="0"/>
              </a:rPr>
              <a:t/>
            </a:r>
            <a:br>
              <a:rPr lang="ru-RU" dirty="0">
                <a:solidFill>
                  <a:srgbClr val="3A3939"/>
                </a:solidFill>
                <a:latin typeface="Helvetica" panose="020B0604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8903" y="182881"/>
            <a:ext cx="8125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здоровья» </a:t>
            </a:r>
          </a:p>
        </p:txBody>
      </p:sp>
    </p:spTree>
    <p:extLst>
      <p:ext uri="{BB962C8B-B14F-4D97-AF65-F5344CB8AC3E}">
        <p14:creationId xmlns="" xmlns:p14="http://schemas.microsoft.com/office/powerpoint/2010/main" val="308345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0823" y="1175657"/>
            <a:ext cx="8133180" cy="419477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 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ГБОУ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школы-интерната для детей с ОВЗ» 125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обучающихся 80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школы-интерната – 30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 20 чел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1201783" y="98901"/>
            <a:ext cx="8072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82" y="2663734"/>
            <a:ext cx="6418217" cy="4194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526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898" y="182880"/>
            <a:ext cx="8464106" cy="7750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</a:rPr>
              <a:t>Сокольская</a:t>
            </a:r>
            <a:r>
              <a:rPr lang="ru-RU" sz="2400" dirty="0" smtClean="0">
                <a:solidFill>
                  <a:schemeClr val="tx1"/>
                </a:solidFill>
              </a:rPr>
              <a:t> школа-интернат для детей с ограниченными возможностями здоровья»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09898" y="1088571"/>
            <a:ext cx="8464105" cy="96665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Школа образована в 1969 году. На сегодняшний день  в школе проживают и  обучаются  125 детей с ментальными нарушениями (умственная отсталость), в том числе дети сироты и дети из малообеспеченных семей.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39" y="2185851"/>
            <a:ext cx="7380222" cy="4480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490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6" y="200298"/>
            <a:ext cx="8420563" cy="60582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здоровья»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1061" y="1045030"/>
            <a:ext cx="9708299" cy="9056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бучающиеся нашей школы стали победителями Всероссийской акции ЭКОВЕСНА2022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69" y="2290357"/>
            <a:ext cx="3067716" cy="4354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2" y="2024169"/>
            <a:ext cx="3395877" cy="230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6" y="4570724"/>
            <a:ext cx="3266570" cy="216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58" y="2024169"/>
            <a:ext cx="3266570" cy="211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29" y="4491140"/>
            <a:ext cx="3145999" cy="215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43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39338"/>
            <a:ext cx="8596668" cy="69668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053737"/>
            <a:ext cx="8596668" cy="905692"/>
          </a:xfrm>
          <a:solidFill>
            <a:srgbClr val="D1F3FF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волонтерский отряд школы  стал победителем регионального этапа Международной премии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вручил министр молодежи Республики Татарстан Садыков Р.Н.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99" y="2455816"/>
            <a:ext cx="5133332" cy="342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2788" y="2455816"/>
            <a:ext cx="4650081" cy="342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699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909" y="95794"/>
            <a:ext cx="8046094" cy="714103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здоровья»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21" y="1349829"/>
            <a:ext cx="8847282" cy="4693920"/>
          </a:xfrm>
          <a:solidFill>
            <a:srgbClr val="CCE9AD"/>
          </a:solidFill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ГБОУ «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здоровья»  проживают и обучаются 125 детей с ментальными нарушениями (умственная отсталость). Ребята все свое время проводят в одном и том же здании. Известно, что указанная категория детей особенно нуждается в смене обстановки, которая позволила бы им снять эмоциональное напряжение, обсудить интересующие вопросы, поиграть в настольные  игры. На сегодняшний день в школе-интернате отсутствует подобная зона, способствующая релаксации и социализации обучающихся. Зона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коворкинга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будет создана, кроме всего прочего, поможет воспитанникам школы-интерната и педагогам теснее взаимодействовать друг с другом, развивать способности обучающихся работать в команде. Так же она является важным инструментом в работе педагога-психолога, учителя-логопеда, учителя-дефектолога.</a:t>
            </a:r>
          </a:p>
        </p:txBody>
      </p:sp>
    </p:spTree>
    <p:extLst>
      <p:ext uri="{BB962C8B-B14F-4D97-AF65-F5344CB8AC3E}">
        <p14:creationId xmlns="" xmlns:p14="http://schemas.microsoft.com/office/powerpoint/2010/main" val="388109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59" y="261258"/>
            <a:ext cx="8298643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здоровья»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4606833" y="2090057"/>
            <a:ext cx="5582196" cy="44413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endParaRPr lang="ru-RU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план мероприятий, обеспечивающих деятельность творческих зон;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Оснастить предметно-пространственную развивающую среду в зонах взаимодействия, развития дополнительного образования;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деятельность по освоению предметно-пространственной развивающей среды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коворгинг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зоне;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активного включения педагогов, родителей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обучающихся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социальных партнеров в деятельность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зоны;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3081" y="2767913"/>
            <a:ext cx="3962400" cy="2821578"/>
          </a:xfrm>
          <a:prstGeom prst="roundRect">
            <a:avLst/>
          </a:prstGeom>
          <a:solidFill>
            <a:srgbClr val="CCE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33" y="2804160"/>
            <a:ext cx="32395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повысить вовлеченность в творческую и трудовую деятельность 125 воспитанников и педагогов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школы-интерната для детей с ограниченными возможностями здоровья на площадке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период учебного года.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Развернутая стрелка 11"/>
          <p:cNvSpPr/>
          <p:nvPr/>
        </p:nvSpPr>
        <p:spPr>
          <a:xfrm>
            <a:off x="2995749" y="1219200"/>
            <a:ext cx="2769325" cy="1201783"/>
          </a:xfrm>
          <a:prstGeom prst="utur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3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291" y="78378"/>
            <a:ext cx="7794172" cy="1158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119FF-A108-406D-9C70-185CEFAFA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2815908"/>
            <a:ext cx="6792686" cy="3906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1193075" y="1105988"/>
            <a:ext cx="7663544" cy="1477328"/>
          </a:xfrm>
          <a:prstGeom prst="rect">
            <a:avLst/>
          </a:prstGeom>
          <a:solidFill>
            <a:srgbClr val="CCE9AD"/>
          </a:solidFill>
        </p:spPr>
        <p:txBody>
          <a:bodyPr wrap="square">
            <a:spAutoFit/>
          </a:bodyPr>
          <a:lstStyle/>
          <a:p>
            <a:pPr algn="ctr"/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Пространство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расположено на 2 этаже   спального корпуса школы-интерната  занимать площадь 36 кв. м. и будет условно поделена на 3 зоны: интерактивная, презентационная и зона отдыха.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131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9EBA80-D9AC-414E-A521-C8F5CB834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6" t="2245" r="26924" b="1805"/>
          <a:stretch/>
        </p:blipFill>
        <p:spPr>
          <a:xfrm>
            <a:off x="343245" y="765264"/>
            <a:ext cx="4529943" cy="34270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765DBB7-BE26-4F46-BEB7-740CE99906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607"/>
          <a:stretch/>
        </p:blipFill>
        <p:spPr>
          <a:xfrm>
            <a:off x="4873188" y="2434416"/>
            <a:ext cx="4805178" cy="38397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6549" y="182880"/>
            <a:ext cx="7367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245" y="4354286"/>
            <a:ext cx="4403221" cy="2062103"/>
          </a:xfrm>
          <a:prstGeom prst="rect">
            <a:avLst/>
          </a:prstGeom>
          <a:solidFill>
            <a:srgbClr val="CCE9AD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интерактивной зоне создаются условия для общения и коллективного творчества: мебель, интерактивная доска, информационный стенд,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этой зоне можно готовить проекты, выполнять домашние задания и многое другое.</a:t>
            </a:r>
          </a:p>
          <a:p>
            <a:pPr algn="just"/>
            <a:r>
              <a:rPr lang="ru-RU" sz="1600" dirty="0"/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Презентационная часть будет оборудована проектором для публичных выступлений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07726" y="1001485"/>
            <a:ext cx="3997234" cy="1077218"/>
          </a:xfrm>
          <a:prstGeom prst="rect">
            <a:avLst/>
          </a:prstGeom>
          <a:solidFill>
            <a:srgbClr val="CCE9AD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зоне отдыха школьники и педагоги могут воспользоваться настольными играми, посмотреть ЖК телевизор, либо просто отдохнуть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пообщаться.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5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B35ECDEC-74BC-4182-B967-ECDA26E23162}"/>
              </a:ext>
            </a:extLst>
          </p:cNvPr>
          <p:cNvGrpSpPr/>
          <p:nvPr/>
        </p:nvGrpSpPr>
        <p:grpSpPr>
          <a:xfrm>
            <a:off x="1338253" y="1132114"/>
            <a:ext cx="7918958" cy="4935331"/>
            <a:chOff x="338994" y="729986"/>
            <a:chExt cx="9109279" cy="6065559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4C035ABD-AE00-44D1-954B-42D117AC1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5523"/>
            <a:stretch/>
          </p:blipFill>
          <p:spPr>
            <a:xfrm>
              <a:off x="338994" y="729986"/>
              <a:ext cx="9109279" cy="60655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E84A9B44-A273-426C-8EEF-1F82F7FCA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2781" b="3533"/>
            <a:stretch/>
          </p:blipFill>
          <p:spPr>
            <a:xfrm>
              <a:off x="6804903" y="2958372"/>
              <a:ext cx="1604570" cy="7104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6F3DFC4-26B5-4A23-85EA-CC924E07A7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79" t="13371" r="20744" b="15682"/>
          <a:stretch/>
        </p:blipFill>
        <p:spPr>
          <a:xfrm>
            <a:off x="4571207" y="3697504"/>
            <a:ext cx="871422" cy="107378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9454CF1-ABF0-4A4F-89FE-C8F284BB9DF5}"/>
              </a:ext>
            </a:extLst>
          </p:cNvPr>
          <p:cNvSpPr/>
          <p:nvPr/>
        </p:nvSpPr>
        <p:spPr>
          <a:xfrm>
            <a:off x="6775269" y="2664822"/>
            <a:ext cx="2011681" cy="3157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52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Bahnschrift Condensed" panose="020B0502040204020203" pitchFamily="34" charset="0"/>
              </a:rPr>
              <a:t>СОКОЛЬСКАЯ ШКОЛА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6617" y="87086"/>
            <a:ext cx="790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возможностями здоровья» </a:t>
            </a:r>
          </a:p>
        </p:txBody>
      </p:sp>
    </p:spTree>
    <p:extLst>
      <p:ext uri="{BB962C8B-B14F-4D97-AF65-F5344CB8AC3E}">
        <p14:creationId xmlns="" xmlns:p14="http://schemas.microsoft.com/office/powerpoint/2010/main" val="16676918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6623</TotalTime>
  <Words>438</Words>
  <Application>Microsoft Office PowerPoint</Application>
  <PresentationFormat>Произвольный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Республика Татарстан Бугульминский  муниципальный район </vt:lpstr>
      <vt:lpstr>«Сокольская школа-интернат для детей с ограниченными возможностями здоровья» </vt:lpstr>
      <vt:lpstr>«Сокольская школа-интернат для детей с ограниченными возможностями здоровья» </vt:lpstr>
      <vt:lpstr>«Сокольская школа-интернат для детей с ограниченными возможностями здоровья» </vt:lpstr>
      <vt:lpstr>«Сокольская школа-интернат для детей с ограниченными возможностями здоровья» </vt:lpstr>
      <vt:lpstr>«Сокольская школа-интернат для детей с ограниченными возможностями здоровья» </vt:lpstr>
      <vt:lpstr>«Сокольская школа-интернат для детей с ограниченными возможностями здоровья» </vt:lpstr>
      <vt:lpstr>Слайд 8</vt:lpstr>
      <vt:lpstr>Слайд 9</vt:lpstr>
      <vt:lpstr>Слайд 10</vt:lpstr>
      <vt:lpstr>«Сокольская школа-интернат для детей с ограниченными возможностями здоровья» </vt:lpstr>
      <vt:lpstr>Слайд 12</vt:lpstr>
      <vt:lpstr>«Сокольская школа-интернат для детей с ограниченными возможностями здоровья»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Татарстан Бугульминский муниципальный район</dc:title>
  <dc:creator>ICL-Sokol</dc:creator>
  <cp:lastModifiedBy>user</cp:lastModifiedBy>
  <cp:revision>99</cp:revision>
  <dcterms:created xsi:type="dcterms:W3CDTF">2023-12-07T13:26:03Z</dcterms:created>
  <dcterms:modified xsi:type="dcterms:W3CDTF">2024-04-21T17:22:51Z</dcterms:modified>
</cp:coreProperties>
</file>