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76" r:id="rId2"/>
    <p:sldId id="381" r:id="rId3"/>
    <p:sldId id="382" r:id="rId4"/>
    <p:sldId id="368" r:id="rId5"/>
    <p:sldId id="369" r:id="rId6"/>
    <p:sldId id="371" r:id="rId7"/>
    <p:sldId id="373" r:id="rId8"/>
    <p:sldId id="375" r:id="rId9"/>
    <p:sldId id="378" r:id="rId10"/>
    <p:sldId id="374" r:id="rId11"/>
    <p:sldId id="376" r:id="rId12"/>
    <p:sldId id="380" r:id="rId13"/>
    <p:sldId id="3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0F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637" autoAdjust="0"/>
  </p:normalViewPr>
  <p:slideViewPr>
    <p:cSldViewPr>
      <p:cViewPr varScale="1">
        <p:scale>
          <a:sx n="103" d="100"/>
          <a:sy n="103" d="100"/>
        </p:scale>
        <p:origin x="18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8DCC7-B35A-44B5-8A04-D759216FA18C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5B46A-2855-4BC9-8642-7E958BEC63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1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1430774"/>
            <a:ext cx="576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Изучение и популяризация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культурного 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наследия 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ираноязычного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мира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Нижегородской земле: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деятельность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НРОО «Конгресс ираноязычных народов»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5301208"/>
            <a:ext cx="64087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Эрадж Боев,</a:t>
            </a:r>
          </a:p>
          <a:p>
            <a:pPr algn="r"/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председатель НРОО «Конгресс ираноязычных народов»,</a:t>
            </a:r>
          </a:p>
          <a:p>
            <a:pPr algn="r"/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директор НОЦ востоковедения, доцент кафедры международной журналистики Института русского языка НГЛУ им. Н.А. Добролюбова, кандидат исторических наук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5064"/>
            <a:ext cx="9144000" cy="108012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9" y="4097256"/>
            <a:ext cx="1728192" cy="260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558"/>
            <a:ext cx="9144000" cy="119027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45" y="1268760"/>
            <a:ext cx="172177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8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1"/>
            <a:ext cx="90730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Содействие социально-культурной адаптации иностранных студентов из ираноязычных стран и регионов  в высших учебных заведениях Нижнего Новгорода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  <p:pic>
        <p:nvPicPr>
          <p:cNvPr id="6147" name="Picture 3" descr="C:\Users\Эрадж\Pictures\Али Рази\Навруз-2016\Разные пост-релизы. Навруз-2016\IMG_0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73" y="1988840"/>
            <a:ext cx="4737023" cy="29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5445224"/>
            <a:ext cx="74168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культурных мероприятий с участием иностранных студентов, проведение для них экскурсий и страноведческих бесед для обеспечения знакомства с  историей и культурным наследием России, российскими социально-культурными и правовыми нормами. </a:t>
            </a:r>
          </a:p>
        </p:txBody>
      </p:sp>
      <p:pic>
        <p:nvPicPr>
          <p:cNvPr id="6146" name="Picture 2" descr="C:\Users\Эрадж\Pictures\Али Рази\Навруз-2016\НРОО КИН. Изображение 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" y="867081"/>
            <a:ext cx="4514205" cy="30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0850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Научная конференция «Национальное единство и его роль в победе </a:t>
            </a:r>
          </a:p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Великой Отечественной войне (1941-1945 гг.)»</a:t>
            </a:r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  <p:pic>
        <p:nvPicPr>
          <p:cNvPr id="8195" name="Picture 3" descr="C:\Users\Эрадж\Общественная палата НН\Сборник-итог\Сборник-облож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" y="789525"/>
            <a:ext cx="3110293" cy="363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06" y="1412776"/>
            <a:ext cx="584965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49840"/>
            <a:ext cx="910850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Целями конференции стали: освещение роли национального единства в Великой Победе, знакомство нижегородцев с вкладом представителей различных наций в защиту общего Отечества, в том числе на конкретных примерах из истории различных нижегородских семей; воспитание у молодежи позитивных ценностей и установок на уважение и понимание культур народов, проживающих в городе Нижнем Новгороде; профилактика межэтнических, межкультурных, межконфессиональных конфликтов, противодействие ксенофобии. В работе конференции принимали участие представители национально-культурных объединений, военно-патриотической общественности, студенты и преподаватели нижегородских вузов. Сборник материалов  конференции размещен на сайте  администрации города Нижнего Новгорода в разделе деятельности Общественной палаты.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7425" y="787954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Проводилась дважды – в 2014 и 2015 годах при поддержке департамента общественных отношений и информации администрации города Нижнего Новгорода.</a:t>
            </a:r>
          </a:p>
        </p:txBody>
      </p:sp>
    </p:spTree>
    <p:extLst>
      <p:ext uri="{BB962C8B-B14F-4D97-AF65-F5344CB8AC3E}">
        <p14:creationId xmlns:p14="http://schemas.microsoft.com/office/powerpoint/2010/main" val="10581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0850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Этнокраеведческий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проект </a:t>
            </a:r>
          </a:p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«Нижний Новгород-перекресток культур» </a:t>
            </a:r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149840"/>
            <a:ext cx="910850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Целями проекта стали изучение роли </a:t>
            </a:r>
            <a:r>
              <a:rPr lang="ru-RU" sz="105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этноконфессионального</a:t>
            </a:r>
            <a:r>
              <a:rPr lang="ru-RU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фактора в нижегородской истории в контексте ключевых исторических процессов и событий – основания Нижнего Новгорода, Нижегородского ополчения 1612 года, Великой Отечественной войны с привлечением ведущих нижегородских исследователей. Мероприятия в рамках проекта проводились как в очном, так и в дистанционном формате. В рамках проекта был представлен доклад о роли иранского культурного наследия в истории Нижегородского региона с древнейших времен.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7425" y="787954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 в рамках проекта проводились в 2021-2022 годах при поддержке департамента социальных коммуникаций и молодежной политики администрации города Нижнего Новгорода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849515"/>
            <a:ext cx="4211960" cy="3158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32856"/>
            <a:ext cx="86044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764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DDE460-41BA-4945-AC21-03BDF7B8B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404664"/>
            <a:ext cx="8532439" cy="42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8FD309-2BFA-4CA2-8733-87BEE9A26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894836"/>
            <a:ext cx="2809924" cy="36142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0EF5E3-D4C7-40FE-8186-9BD0CBCB6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58" y="801427"/>
            <a:ext cx="3703989" cy="378904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576220-47E3-43B9-B07B-B2268AB554A1}"/>
              </a:ext>
            </a:extLst>
          </p:cNvPr>
          <p:cNvSpPr/>
          <p:nvPr/>
        </p:nvSpPr>
        <p:spPr>
          <a:xfrm>
            <a:off x="251520" y="5042118"/>
            <a:ext cx="865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0000"/>
                </a:solidFill>
                <a:latin typeface="-apple-system"/>
              </a:rPr>
              <a:t>Абашевская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и </a:t>
            </a:r>
            <a:r>
              <a:rPr lang="ru-RU" sz="1600" dirty="0" err="1">
                <a:solidFill>
                  <a:srgbClr val="000000"/>
                </a:solidFill>
                <a:latin typeface="-apple-system"/>
              </a:rPr>
              <a:t>поздняковская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культуры, по мнению большинства исследователей-археологов, имеют индоиранское происхождение  </a:t>
            </a:r>
          </a:p>
          <a:p>
            <a:r>
              <a:rPr lang="ru-RU" sz="1000" dirty="0"/>
              <a:t>Боев Э.Б. Носители индоевропейских языков в Нижегородском Поволжье в III-II тысячелетиях до н.э. (по материалам археологии и топонимики) //Краеведческие находки и открытия. Материалы III межрайонной краеведческой конференции (23 ноября 2018 г.)/ред.-сост. О.Н. Поспелов. Красные Баки: Краснобаковский исторический музей, 2019 144 </a:t>
            </a:r>
            <a:r>
              <a:rPr lang="ru-RU" sz="1000" dirty="0" err="1"/>
              <a:t>с.,ил</a:t>
            </a:r>
            <a:r>
              <a:rPr lang="ru-RU" sz="1000" dirty="0"/>
              <a:t>. – с.8- 17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7BA188-1944-4C1A-BE8F-956E63D838CD}"/>
              </a:ext>
            </a:extLst>
          </p:cNvPr>
          <p:cNvSpPr/>
          <p:nvPr/>
        </p:nvSpPr>
        <p:spPr>
          <a:xfrm>
            <a:off x="539552" y="116632"/>
            <a:ext cx="8370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Абашевская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1600" b="1" dirty="0" err="1">
                <a:ea typeface="Verdana" panose="020B0604030504040204" pitchFamily="34" charset="0"/>
                <a:cs typeface="Verdana" panose="020B0604030504040204" pitchFamily="34" charset="0"/>
              </a:rPr>
              <a:t>поздняковская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 археологические культуры бронзового века </a:t>
            </a:r>
          </a:p>
          <a:p>
            <a:pPr algn="ctr"/>
            <a:r>
              <a:rPr 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вторая половина </a:t>
            </a:r>
            <a:r>
              <a:rPr lang="en-GB" sz="1600" b="1" dirty="0">
                <a:ea typeface="Verdana" panose="020B0604030504040204" pitchFamily="34" charset="0"/>
                <a:cs typeface="Verdana" panose="020B0604030504040204" pitchFamily="34" charset="0"/>
              </a:rPr>
              <a:t>III 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- начало </a:t>
            </a:r>
            <a:r>
              <a:rPr lang="en-US" sz="1600" b="1" dirty="0"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ru-RU" sz="1600" b="1" dirty="0">
                <a:ea typeface="Verdana" panose="020B0604030504040204" pitchFamily="34" charset="0"/>
                <a:cs typeface="Verdana" panose="020B0604030504040204" pitchFamily="34" charset="0"/>
              </a:rPr>
              <a:t>тыс. до н.э.)</a:t>
            </a:r>
          </a:p>
          <a:p>
            <a:pPr algn="ctr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214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510" y="116632"/>
            <a:ext cx="85994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Нижегородская региональная общественная организация «Конгресс ираноязычных народов» (НРОО «КИН») была учреждена 21 мая 2011 года. 28 августа 2011 организация была зарегистрирована в качестве юридического лица Главным управлением Министерства юстиции Российской Федерации по Нижегородской области. </a:t>
            </a:r>
          </a:p>
          <a:p>
            <a:pPr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«Конгресс ираноязычных народов» содействует достижению следующих целей: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157192"/>
            <a:ext cx="71276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 постоянного диалога и согласия между социальными, национальными и конфессиональными группами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сотрудничество с общественными организациями, содействие социальному партнерству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выставок, фестивалей  и иных мероприятий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6824" y="2276872"/>
            <a:ext cx="741682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культуры ираноязычных народов РФ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общественно-значимых мероприятий, связанных с культурой, обычаями, искусством ираноязычных этносов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противодействие ксенофобии, межнациональной розни и распространение в обществе идей толерантности и диалога культур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298392"/>
            <a:ext cx="5842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достижения уставных целей организация способствует решению следующих задач:</a:t>
            </a:r>
          </a:p>
        </p:txBody>
      </p:sp>
    </p:spTree>
    <p:extLst>
      <p:ext uri="{BB962C8B-B14F-4D97-AF65-F5344CB8AC3E}">
        <p14:creationId xmlns:p14="http://schemas.microsoft.com/office/powerpoint/2010/main" val="27997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712" y="260648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направления деятельности </a:t>
            </a:r>
          </a:p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НРОО «Конгресс ираноязычных народов»: </a:t>
            </a:r>
          </a:p>
          <a:p>
            <a:pPr algn="just"/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научно-исследовательская деятельность по выявлению, изучению и популяризации иранского культурного присутствия на территории Нижегородской области</a:t>
            </a:r>
          </a:p>
          <a:p>
            <a:pPr algn="just"/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культурно-просветительская работа  в образовательных учреждениях среднего, среднего профессионального и высшего образования, а также взаимодействие с учреждениями культуры (музеями и библиотеками)</a:t>
            </a:r>
          </a:p>
          <a:p>
            <a:pPr algn="just"/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культурно-массовых мероприятий, направленных на популяризацию истории и культуры ираноязычного мира </a:t>
            </a:r>
          </a:p>
          <a:p>
            <a:pPr algn="just"/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содействие социально-культурной адаптации иностранных студентов из ираноязычных стран и регионов  в высших учебных заведениях Нижнего Новгорода</a:t>
            </a:r>
          </a:p>
          <a:p>
            <a:pPr algn="just"/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профилактика экстремистских настроений в молодежной среде и формирование межкультурного диалога</a:t>
            </a:r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marL="285750" indent="-285750" algn="just">
              <a:buFontTx/>
              <a:buChar char="-"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5517232"/>
            <a:ext cx="7452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Партнерство с органами местного самоуправления города Нижнего Новгорода осуществляется в рамках всех направлений деятельности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6967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5" y="44624"/>
            <a:ext cx="913972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Рабочая группа по межнациональным отношениям в рамках деятельности Межконфессионального консультативного совета при администрации города Нижнего Новгорода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8399"/>
            <a:ext cx="9144000" cy="448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3200" y="5072896"/>
            <a:ext cx="72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Создана 30 января 2014 года с целью совершенствования деятельности органов местного самоуправления города в сфере поддержания межнационального и межконфессионального согласия и предупреждения возникновения межнациональных (межэтнических) и межконфессиональных конфликтов. В состав рабочей группы входят представители администрации города, правоохранительных органов и национально-культурных объединений. По согласованию с членами рабочей группы руководством города формируется и утверждается ежегодный Комплексный план мероприятий по развитию и укреплению межнациональных отношений в Нижнем Новгороде. Заседания рабочей группы (в том числе выездные) проводятся по мере необходимости, но не реже двух раз в год. </a:t>
            </a:r>
          </a:p>
        </p:txBody>
      </p:sp>
    </p:spTree>
    <p:extLst>
      <p:ext uri="{BB962C8B-B14F-4D97-AF65-F5344CB8AC3E}">
        <p14:creationId xmlns:p14="http://schemas.microsoft.com/office/powerpoint/2010/main" val="4948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456" y="21597"/>
            <a:ext cx="8420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Постоянно действующие консультативные органы в сфере регулирования </a:t>
            </a:r>
          </a:p>
          <a:p>
            <a:pPr algn="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межнациональных отношений и рабочие совещания при администрациях </a:t>
            </a:r>
          </a:p>
          <a:p>
            <a:pPr algn="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внутригородских районов города Нижнего Новгорода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40" y="650114"/>
            <a:ext cx="6727261" cy="443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3570" y="551723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2013 году при администрации Канавинского района города Нижнего Новгорода был создан Совет по межнациональным отношениям, который объединил представителей 15 религиозных конфессий и национально-культурных организаций, действующих на территории района. </a:t>
            </a:r>
          </a:p>
        </p:txBody>
      </p:sp>
    </p:spTree>
    <p:extLst>
      <p:ext uri="{BB962C8B-B14F-4D97-AF65-F5344CB8AC3E}">
        <p14:creationId xmlns:p14="http://schemas.microsoft.com/office/powerpoint/2010/main" val="25064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53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Культурно-образовательный проект «Дни культуры ираноязычного мира»</a:t>
            </a:r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 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9384" r="7258"/>
          <a:stretch/>
        </p:blipFill>
        <p:spPr bwMode="auto">
          <a:xfrm>
            <a:off x="4488504" y="1805644"/>
            <a:ext cx="4655496" cy="314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7362" y="515719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осуществляется с 2014 года в учреждениях среднего профессионального и высшего образования города Нижнего Новгорода. Мероприятия в рамках проекта осуществляются в комбинированной форме, включающей в себя лекцию и мультимедийную презентацию, посвященные истории и культуре ираноязычных народов, а также выставку народных художественных промыслов. Организационная и информационная поддержка в реализации проекта  оказывается администрацией города Нижнего Новгорода.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" y="977620"/>
            <a:ext cx="4490116" cy="304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0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604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Фестиваль культуры ираноязычного мира «</a:t>
            </a: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Навруз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 algn="ctr"/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 </a:t>
            </a:r>
          </a:p>
        </p:txBody>
      </p:sp>
      <p:pic>
        <p:nvPicPr>
          <p:cNvPr id="7170" name="Picture 2" descr="C:\Users\Эрадж\Pictures\Али Рази\Навруз-2016\НРОО КИН. Изображение 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7043"/>
            <a:ext cx="3712382" cy="34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Эрадж\Pictures\Навруз-2017\IMG_5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75" y="927209"/>
            <a:ext cx="5132829" cy="34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5517232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Ежегодно проводятся круглые столы, семинары, выставки декоративно-прикладного искусства и национального  костюма ираноязычных народов.</a:t>
            </a:r>
          </a:p>
        </p:txBody>
      </p:sp>
    </p:spTree>
    <p:extLst>
      <p:ext uri="{BB962C8B-B14F-4D97-AF65-F5344CB8AC3E}">
        <p14:creationId xmlns:p14="http://schemas.microsoft.com/office/powerpoint/2010/main" val="5065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3319</TotalTime>
  <Words>906</Words>
  <Application>Microsoft Office PowerPoint</Application>
  <PresentationFormat>Экран (4:3)</PresentationFormat>
  <Paragraphs>231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Эрадж Боев</cp:lastModifiedBy>
  <cp:revision>198</cp:revision>
  <dcterms:modified xsi:type="dcterms:W3CDTF">2023-09-04T20:19:37Z</dcterms:modified>
</cp:coreProperties>
</file>