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eg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>
      <p:cViewPr varScale="1">
        <p:scale>
          <a:sx n="59" d="100"/>
          <a:sy n="59" d="100"/>
        </p:scale>
        <p:origin x="86" y="77"/>
      </p:cViewPr>
      <p:guideLst>
        <p:guide orient="horz" pos="290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A1B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A1B1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A1B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A1B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70378" y="1121032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70113" y="1567261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2848" y="3828259"/>
            <a:ext cx="10942302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rgbClr val="1A1B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31300" y="4375711"/>
            <a:ext cx="8139430" cy="414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1A1B1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12" Type="http://schemas.openxmlformats.org/officeDocument/2006/relationships/image" Target="../media/image5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eg"/><Relationship Id="rId5" Type="http://schemas.openxmlformats.org/officeDocument/2006/relationships/image" Target="../media/image43.jpg"/><Relationship Id="rId10" Type="http://schemas.openxmlformats.org/officeDocument/2006/relationships/image" Target="../media/image48.jpeg"/><Relationship Id="rId4" Type="http://schemas.openxmlformats.org/officeDocument/2006/relationships/image" Target="../media/image42.jp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atcultresur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4921" y="5847661"/>
            <a:ext cx="14045565" cy="44450"/>
          </a:xfrm>
          <a:custGeom>
            <a:avLst/>
            <a:gdLst/>
            <a:ahLst/>
            <a:cxnLst/>
            <a:rect l="l" t="t" r="r" b="b"/>
            <a:pathLst>
              <a:path w="14045565" h="44450">
                <a:moveTo>
                  <a:pt x="14044961" y="44166"/>
                </a:moveTo>
                <a:lnTo>
                  <a:pt x="0" y="44166"/>
                </a:lnTo>
                <a:lnTo>
                  <a:pt x="0" y="0"/>
                </a:lnTo>
                <a:lnTo>
                  <a:pt x="14044961" y="0"/>
                </a:lnTo>
                <a:lnTo>
                  <a:pt x="14044961" y="44166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9158" y="1181100"/>
            <a:ext cx="13850619" cy="457586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 indent="-635" algn="ctr">
              <a:lnSpc>
                <a:spcPct val="114000"/>
              </a:lnSpc>
              <a:spcBef>
                <a:spcPts val="1395"/>
              </a:spcBef>
            </a:pPr>
            <a:r>
              <a:rPr sz="6400" b="1" spc="-3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 "Ресурсный центр внедрения инноваций  и сохранения традиций в сфере культуры  Республики Татарстан</a:t>
            </a:r>
            <a:endParaRPr sz="6400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110" y="6743700"/>
            <a:ext cx="12951779" cy="121334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>
            <a:defPPr>
              <a:defRPr lang="ru-RU"/>
            </a:defPPr>
            <a:lvl1pPr marL="12700" marR="5080" indent="-635" algn="ctr">
              <a:lnSpc>
                <a:spcPct val="114000"/>
              </a:lnSpc>
              <a:spcBef>
                <a:spcPts val="1395"/>
              </a:spcBef>
              <a:defRPr sz="6400" b="1" spc="-30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spc="-150" dirty="0"/>
              <a:t>ГБУ "ТАТКУЛЬТРЕСУРСЦЕНТР"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85900"/>
            <a:ext cx="2819399" cy="3638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7352" y="1069081"/>
            <a:ext cx="161290" cy="179705"/>
          </a:xfrm>
          <a:custGeom>
            <a:avLst/>
            <a:gdLst/>
            <a:ahLst/>
            <a:cxnLst/>
            <a:rect l="l" t="t" r="r" b="b"/>
            <a:pathLst>
              <a:path w="161290" h="179705">
                <a:moveTo>
                  <a:pt x="80389" y="179198"/>
                </a:moveTo>
                <a:lnTo>
                  <a:pt x="0" y="89599"/>
                </a:lnTo>
                <a:lnTo>
                  <a:pt x="80389" y="0"/>
                </a:lnTo>
                <a:lnTo>
                  <a:pt x="160779" y="89599"/>
                </a:lnTo>
                <a:lnTo>
                  <a:pt x="80389" y="179198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94408" y="1540581"/>
            <a:ext cx="7607300" cy="27305"/>
          </a:xfrm>
          <a:custGeom>
            <a:avLst/>
            <a:gdLst/>
            <a:ahLst/>
            <a:cxnLst/>
            <a:rect l="l" t="t" r="r" b="b"/>
            <a:pathLst>
              <a:path w="7607300" h="27305">
                <a:moveTo>
                  <a:pt x="7606985" y="26879"/>
                </a:moveTo>
                <a:lnTo>
                  <a:pt x="0" y="26879"/>
                </a:lnTo>
                <a:lnTo>
                  <a:pt x="0" y="0"/>
                </a:lnTo>
                <a:lnTo>
                  <a:pt x="7606985" y="0"/>
                </a:lnTo>
                <a:lnTo>
                  <a:pt x="7606985" y="26879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912" y="868052"/>
            <a:ext cx="2416175" cy="427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9985" y="1739134"/>
            <a:ext cx="9422215" cy="804957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статистических и 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управлений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отделов культуры, централизованных клубных  систем, культурно-досуговых 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МО, 19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КДУ)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7-нк «Сведения об организации культурно-досугового типа» за 2020 год в системе Барс-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-своды; 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7-нк «Сведения об организации культурно-досугового типа» в системе АИС статистика в АИС ГИВЦ МК РФ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ежемесячных, 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отчетов ДШИ, ДМШ, ДХШ – (45 МО,  10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-МК РТ,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ru-RU"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обобщение и свод еженедельной информации об онлайн и офлайн проведенных мероприятиях КДУ РТ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женедельный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обобщение и свод информации «Афиша онлайн мероприятий КДУ РТ»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МО, 19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КДУ)  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отчет в системе АИС статистика: формы 421 (ДШИ), 432 (КДУ), 439 (ДШИ) 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жеквартальный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отчет в системе АИС (мониторинг  национального проекта «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«Творческие люди», «Культурная среда», «Цифровая культура»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КДУ</a:t>
            </a: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105 ДШИ</a:t>
            </a:r>
            <a:endParaRPr sz="16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жеквартальный</a:t>
            </a:r>
            <a:r>
              <a:rPr sz="16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свод анализа и обработка информации по  числу граждан старшего возраста «Демография»,  посещающих кружки, секции и иные организации досуга в  КДУ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жемесячный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информации по размещению  мемориальных объектов на платформе местопамяти.рф 45  МО РТ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 и обработка заявок «Лучшее учреждение и  лучший работник культурно-досугового типа, находящиеся  на территории сельского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и подготовка сводной таблицы о достижении компонентов показателя «Индекс вовлеченности в систему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1733" y="1028706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769" y="1028705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81"/>
            <a:ext cx="962024" cy="1447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398" y="1588282"/>
            <a:ext cx="1996009" cy="21145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0432" y="3738832"/>
            <a:ext cx="1571624" cy="16192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29143" y="981088"/>
            <a:ext cx="57431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аналитической работе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77474" y="1891493"/>
            <a:ext cx="254127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Дедюлева Рита  Рифкатовна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7544" y="5779900"/>
            <a:ext cx="3356497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Венера </a:t>
            </a:r>
            <a:r>
              <a:rPr lang="ru-RU" sz="20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Модарисовна</a:t>
            </a:r>
            <a:endParaRPr lang="ru-RU" sz="20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280"/>
              </a:spcBef>
            </a:pPr>
            <a:r>
              <a:rPr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6975" y="4159079"/>
            <a:ext cx="4022267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Хайруллина </a:t>
            </a:r>
            <a:r>
              <a:rPr sz="20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sz="20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r>
              <a:rPr sz="20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Табрисовна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155"/>
              </a:spcBef>
            </a:pPr>
            <a:r>
              <a:rPr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7544" y="7239416"/>
            <a:ext cx="5020924" cy="1115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Сабирова</a:t>
            </a:r>
            <a:r>
              <a:rPr lang="ru-RU" sz="20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Эндже</a:t>
            </a:r>
            <a:endParaRPr lang="ru-RU" sz="20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"/>
              </a:spcBef>
            </a:pPr>
            <a:r>
              <a:rPr lang="ru-RU" sz="20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Рустамовна</a:t>
            </a:r>
          </a:p>
          <a:p>
            <a:pPr marL="12700">
              <a:spcBef>
                <a:spcPts val="1280"/>
              </a:spcBef>
            </a:pPr>
            <a:r>
              <a:rPr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4808" y="8711756"/>
            <a:ext cx="3542767" cy="10842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00"/>
              </a:spcBef>
              <a:defRPr sz="20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Соловьева </a:t>
            </a:r>
            <a:r>
              <a:rPr dirty="0" err="1"/>
              <a:t>Талия</a:t>
            </a:r>
            <a:r>
              <a:rPr dirty="0"/>
              <a:t> </a:t>
            </a:r>
            <a:endParaRPr lang="ru-RU" dirty="0"/>
          </a:p>
          <a:p>
            <a:r>
              <a:rPr dirty="0" err="1"/>
              <a:t>Камиловна</a:t>
            </a:r>
            <a:endParaRPr lang="ru-RU" dirty="0"/>
          </a:p>
          <a:p>
            <a:pPr>
              <a:spcBef>
                <a:spcPts val="1280"/>
              </a:spcBef>
            </a:pPr>
            <a:r>
              <a:rPr sz="1800" b="0" dirty="0" err="1"/>
              <a:t>методист</a:t>
            </a:r>
            <a:endParaRPr sz="1800" b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82125"/>
            <a:ext cx="1925715" cy="175998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1" y="5358081"/>
            <a:ext cx="1481353" cy="1690419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3"/>
            <a:ext cx="4334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8049" y="1764689"/>
            <a:ext cx="8020050" cy="414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специалистах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отрасли культуры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</a:t>
            </a:r>
            <a:r>
              <a:rPr lang="ru-RU"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с учетом реальной потребности специалистов отрасли культуры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информационно-аналитическое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части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учреждений дополнительного образования и учреждений СПО сферы культуры</a:t>
            </a:r>
          </a:p>
          <a:p>
            <a:pPr marL="469900" marR="267970" indent="-4572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поддержка и сопровождение одаренных детей и молодежи (организация проведения конкурсных и фестивальных мероприятий)</a:t>
            </a:r>
          </a:p>
        </p:txBody>
      </p:sp>
      <p:sp>
        <p:nvSpPr>
          <p:cNvPr id="4" name="object 4"/>
          <p:cNvSpPr/>
          <p:nvPr/>
        </p:nvSpPr>
        <p:spPr>
          <a:xfrm>
            <a:off x="8077200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769" y="8763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73"/>
            <a:ext cx="962024" cy="14477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28" y="2792943"/>
            <a:ext cx="2191060" cy="206941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08510" y="807996"/>
            <a:ext cx="6038456" cy="14330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образовательных программ и кадровых компетенций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5820" y="3323067"/>
            <a:ext cx="308483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Авдонина Наталья  Николаевна</a:t>
            </a: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9876" y="5594097"/>
            <a:ext cx="335280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Гарипова 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Диля</a:t>
            </a: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Ришатовна</a:t>
            </a:r>
            <a:endParaRPr sz="25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3205820" y="8083750"/>
            <a:ext cx="2895599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tt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бокулова</a:t>
            </a: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Гузель 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Зафаровна</a:t>
            </a:r>
            <a:endParaRPr sz="25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37" y="7710089"/>
            <a:ext cx="2088027" cy="214257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76" y="5178115"/>
            <a:ext cx="1838358" cy="190576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4"/>
            <a:ext cx="4334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данных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1733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0378" y="4456974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1300" y="1784179"/>
            <a:ext cx="8045450" cy="2974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банка данных об инициативных культурных  проектах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indent="-111760">
              <a:lnSpc>
                <a:spcPct val="100000"/>
              </a:lnSpc>
              <a:spcBef>
                <a:spcPts val="405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экспертных групп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indent="-111760">
              <a:lnSpc>
                <a:spcPct val="100000"/>
              </a:lnSpc>
              <a:spcBef>
                <a:spcPts val="405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реестра проектов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4805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рекомендаций по ведению  проектной работы (лучшие практики)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1490">
              <a:lnSpc>
                <a:spcPct val="100000"/>
              </a:lnSpc>
              <a:spcBef>
                <a:spcPts val="2200"/>
              </a:spcBef>
            </a:pPr>
            <a:r>
              <a:rPr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0113" y="4903199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300" y="5111326"/>
            <a:ext cx="7915909" cy="2249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505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деятельности в сфере культуры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44955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рекомендаций по организации проектной  деятельности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1940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консультационной поддержки по внедрению и  развития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1940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еженедельно «Культура – проектный час»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76"/>
            <a:ext cx="962024" cy="14477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29144" y="981083"/>
            <a:ext cx="5483860" cy="14330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</a:t>
            </a:r>
            <a:r>
              <a:rPr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поддержке культурных инициатив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09084" y="3198813"/>
            <a:ext cx="279019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Фаезова</a:t>
            </a: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Гузель 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Наилевна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4760" y="7649346"/>
            <a:ext cx="257937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Махмутова</a:t>
            </a: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Римма </a:t>
            </a: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Юсуповна</a:t>
            </a:r>
            <a:endParaRPr lang="ru-RU" sz="25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2875" y="5457363"/>
            <a:ext cx="3691254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Шамсиева</a:t>
            </a:r>
            <a:r>
              <a:rPr lang="ru-RU"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Евгеньевна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9639" y="7500451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99374" y="7946676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25000" y="7493000"/>
            <a:ext cx="640079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поколение – сильная страна!»                                                     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003ACA-61F5-22FA-7E98-D7B7701DD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r="10786" b="23013"/>
          <a:stretch/>
        </p:blipFill>
        <p:spPr>
          <a:xfrm>
            <a:off x="1153022" y="7598380"/>
            <a:ext cx="1827797" cy="1744898"/>
          </a:xfrm>
          <a:prstGeom prst="flowChartConnector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25BEC7-FB81-2D53-862D-A526A944C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23658" r="42212" b="44332"/>
          <a:stretch/>
        </p:blipFill>
        <p:spPr>
          <a:xfrm>
            <a:off x="865441" y="2839485"/>
            <a:ext cx="1983914" cy="2033668"/>
          </a:xfrm>
          <a:prstGeom prst="flowChartConnector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42" y="4931774"/>
            <a:ext cx="1657432" cy="1833869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1031" y="1014414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124" y="3809210"/>
            <a:ext cx="415925" cy="381000"/>
            <a:chOff x="1031124" y="3809210"/>
            <a:chExt cx="415925" cy="381000"/>
          </a:xfrm>
        </p:grpSpPr>
        <p:sp>
          <p:nvSpPr>
            <p:cNvPr id="5" name="object 5"/>
            <p:cNvSpPr/>
            <p:nvPr/>
          </p:nvSpPr>
          <p:spPr>
            <a:xfrm>
              <a:off x="1039549" y="3900763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1124" y="3890840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77076" y="3809210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28700" y="4918973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0631" y="6229335"/>
            <a:ext cx="230832" cy="3042285"/>
          </a:xfrm>
          <a:prstGeom prst="rect">
            <a:avLst/>
          </a:prstGeom>
        </p:spPr>
        <p:txBody>
          <a:bodyPr vert="vert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sz="1500" spc="-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"ТАТКУЛЬТРЕСУРСЦЕНТР"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82674" y="4185979"/>
            <a:ext cx="5257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38268"/>
            <a:ext cx="12878435" cy="209480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7659"/>
              </a:lnSpc>
              <a:spcBef>
                <a:spcPts val="935"/>
              </a:spcBef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развитие народного  творчества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392" y="3737487"/>
            <a:ext cx="5393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09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1124" y="5845059"/>
            <a:ext cx="415925" cy="381000"/>
            <a:chOff x="1031124" y="5845059"/>
            <a:chExt cx="415925" cy="381000"/>
          </a:xfrm>
        </p:grpSpPr>
        <p:sp>
          <p:nvSpPr>
            <p:cNvPr id="14" name="object 14"/>
            <p:cNvSpPr/>
            <p:nvPr/>
          </p:nvSpPr>
          <p:spPr>
            <a:xfrm>
              <a:off x="1039549" y="5936611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124" y="5926688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76" y="5845059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028700" y="7074349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2392" y="5734477"/>
            <a:ext cx="3994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5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1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1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8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2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24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4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2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31124" y="8000432"/>
            <a:ext cx="415925" cy="381000"/>
            <a:chOff x="1031124" y="8000432"/>
            <a:chExt cx="415925" cy="381000"/>
          </a:xfrm>
        </p:grpSpPr>
        <p:sp>
          <p:nvSpPr>
            <p:cNvPr id="20" name="object 20"/>
            <p:cNvSpPr/>
            <p:nvPr/>
          </p:nvSpPr>
          <p:spPr>
            <a:xfrm>
              <a:off x="1039549" y="8091985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1124" y="8082062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77076" y="8000432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028700" y="9229726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2392" y="7889857"/>
            <a:ext cx="617383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sz="2800" b="1" spc="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b="1" spc="1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</a:t>
            </a:r>
            <a:r>
              <a:rPr lang="ru-RU" sz="2800" b="1" spc="1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онное</a:t>
            </a:r>
            <a:r>
              <a:rPr lang="ru-RU" sz="2800" b="1" spc="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1869" y="3929874"/>
            <a:ext cx="96202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3"/>
            <a:ext cx="4334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данных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0113" y="1917186"/>
            <a:ext cx="8394700" cy="3011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278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ведение и пополнение электронной базы  творческих любительских коллективов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3825" indent="-111760">
              <a:lnSpc>
                <a:spcPct val="100000"/>
              </a:lnSpc>
              <a:spcBef>
                <a:spcPts val="405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аналитика жанров народного творчества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4170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любительских творческих коллективов  РТ и РФ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6240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выездного мониторинга по жанрам  народного творчества работа комиссии по  присвоению /подтверждению званий «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</a:t>
            </a: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6240">
              <a:lnSpc>
                <a:spcPct val="116100"/>
              </a:lnSpc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 по жанрам народного творчества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1733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4816" y="5196884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0113" y="5608285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21347" y="5052452"/>
            <a:ext cx="16325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769" y="5715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9454" y="241873"/>
            <a:ext cx="962024" cy="14477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1907" y="6084373"/>
            <a:ext cx="1118392" cy="146624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29144" y="495300"/>
            <a:ext cx="4638040" cy="955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развития народного творчества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87384" y="2687859"/>
            <a:ext cx="3479800" cy="322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sz="2000" b="0" dirty="0" err="1"/>
              <a:t>начальник</a:t>
            </a:r>
            <a:r>
              <a:rPr sz="2000" b="0" dirty="0"/>
              <a:t> отдела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54275" y="1707120"/>
            <a:ext cx="3673082" cy="78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Александров Павел Андреевич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5BEB4E-2C7B-318D-E353-7A2978627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7" y="1515480"/>
            <a:ext cx="1968273" cy="1928341"/>
          </a:xfrm>
          <a:prstGeom prst="flowChartConnector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F2205F-3DDF-9371-8BFE-69ED8DC91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74" y="5464809"/>
            <a:ext cx="2609536" cy="208762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886476-EE4C-4273-7975-86E45CD96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/>
          <a:stretch/>
        </p:blipFill>
        <p:spPr>
          <a:xfrm>
            <a:off x="10115441" y="6349157"/>
            <a:ext cx="1739145" cy="13049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2821C1B-D1C7-0753-C71F-545C67215C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39690" r="70076" b="5940"/>
          <a:stretch/>
        </p:blipFill>
        <p:spPr>
          <a:xfrm>
            <a:off x="16309479" y="6532870"/>
            <a:ext cx="1499949" cy="13462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4" name="object 25">
            <a:extLst>
              <a:ext uri="{FF2B5EF4-FFF2-40B4-BE49-F238E27FC236}">
                <a16:creationId xmlns:a16="http://schemas.microsoft.com/office/drawing/2014/main" id="{6C4CF3D3-4580-081F-6482-08D1AE527996}"/>
              </a:ext>
            </a:extLst>
          </p:cNvPr>
          <p:cNvSpPr txBox="1"/>
          <p:nvPr/>
        </p:nvSpPr>
        <p:spPr>
          <a:xfrm>
            <a:off x="2594307" y="8392130"/>
            <a:ext cx="3673082" cy="116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Цапурина Луиза </a:t>
            </a:r>
            <a:r>
              <a:rPr lang="ru-RU" sz="2400" dirty="0" err="1"/>
              <a:t>Ильдусовна</a:t>
            </a:r>
            <a:endParaRPr lang="ru-RU" sz="2400" dirty="0"/>
          </a:p>
          <a:p>
            <a:r>
              <a:rPr lang="ru-RU" sz="2000" b="0" dirty="0"/>
              <a:t>методист</a:t>
            </a:r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687752E7-4F8C-9D62-2708-7E6232756C6E}"/>
              </a:ext>
            </a:extLst>
          </p:cNvPr>
          <p:cNvSpPr txBox="1"/>
          <p:nvPr/>
        </p:nvSpPr>
        <p:spPr>
          <a:xfrm>
            <a:off x="2594206" y="3364872"/>
            <a:ext cx="2712459" cy="113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Тарнавская Юлия Владимировна</a:t>
            </a:r>
          </a:p>
          <a:p>
            <a:r>
              <a:rPr lang="ru-RU" sz="2000" b="0" dirty="0"/>
              <a:t>методист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F881146-7B64-37E7-0BE9-A5840D2D8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7350" r="11848" b="35672"/>
          <a:stretch/>
        </p:blipFill>
        <p:spPr>
          <a:xfrm>
            <a:off x="5599642" y="3083378"/>
            <a:ext cx="1882982" cy="1817803"/>
          </a:xfrm>
          <a:prstGeom prst="flowChartConnector">
            <a:avLst/>
          </a:prstGeom>
        </p:spPr>
      </p:pic>
      <p:sp>
        <p:nvSpPr>
          <p:cNvPr id="38" name="object 25">
            <a:extLst>
              <a:ext uri="{FF2B5EF4-FFF2-40B4-BE49-F238E27FC236}">
                <a16:creationId xmlns:a16="http://schemas.microsoft.com/office/drawing/2014/main" id="{38BCB213-21EC-9624-E913-0ECEC87867E2}"/>
              </a:ext>
            </a:extLst>
          </p:cNvPr>
          <p:cNvSpPr txBox="1"/>
          <p:nvPr/>
        </p:nvSpPr>
        <p:spPr>
          <a:xfrm>
            <a:off x="2594307" y="4928395"/>
            <a:ext cx="3673082" cy="116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 err="1"/>
              <a:t>Статилко</a:t>
            </a:r>
            <a:r>
              <a:rPr lang="ru-RU" sz="2400" dirty="0"/>
              <a:t> Ксения Романовна</a:t>
            </a:r>
          </a:p>
          <a:p>
            <a:r>
              <a:rPr lang="ru-RU" sz="2000" b="0" dirty="0"/>
              <a:t>методист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7DAE218-9351-5720-F21D-C0B6C58CF8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8350" r="1301" b="23272"/>
          <a:stretch/>
        </p:blipFill>
        <p:spPr>
          <a:xfrm>
            <a:off x="397658" y="4584378"/>
            <a:ext cx="1736452" cy="1823708"/>
          </a:xfrm>
          <a:prstGeom prst="flowChartConnector">
            <a:avLst/>
          </a:prstGeom>
        </p:spPr>
      </p:pic>
      <p:sp>
        <p:nvSpPr>
          <p:cNvPr id="41" name="object 25">
            <a:extLst>
              <a:ext uri="{FF2B5EF4-FFF2-40B4-BE49-F238E27FC236}">
                <a16:creationId xmlns:a16="http://schemas.microsoft.com/office/drawing/2014/main" id="{08975E33-2554-0F27-9F3E-9576C99EE625}"/>
              </a:ext>
            </a:extLst>
          </p:cNvPr>
          <p:cNvSpPr txBox="1"/>
          <p:nvPr/>
        </p:nvSpPr>
        <p:spPr>
          <a:xfrm>
            <a:off x="2653627" y="6780526"/>
            <a:ext cx="3673082" cy="1178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Хакимова Лейсан</a:t>
            </a:r>
          </a:p>
          <a:p>
            <a:r>
              <a:rPr lang="ru-RU" sz="2400" dirty="0" err="1"/>
              <a:t>Фаритовна</a:t>
            </a:r>
            <a:endParaRPr lang="ru-RU" sz="2400" dirty="0"/>
          </a:p>
          <a:p>
            <a:r>
              <a:rPr lang="ru-RU" sz="2000" b="0" dirty="0"/>
              <a:t>методист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530391B-38D7-02D3-AD0C-CB6C7D04FE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809" y="6479363"/>
            <a:ext cx="1556093" cy="124006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63F679C-1EE1-1883-5014-DAC42F4EBE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r="-1329" b="19630"/>
          <a:stretch/>
        </p:blipFill>
        <p:spPr>
          <a:xfrm>
            <a:off x="8787577" y="7849479"/>
            <a:ext cx="2136594" cy="167623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2D43D19-4FAE-E165-0F06-D3FC8A0C08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259" y="8043488"/>
            <a:ext cx="1790060" cy="17900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3CC956-AF53-4ECC-595C-C8AC172F3F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15215" r="23139" b="63834"/>
          <a:stretch/>
        </p:blipFill>
        <p:spPr>
          <a:xfrm>
            <a:off x="11528067" y="8043488"/>
            <a:ext cx="1712778" cy="9316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296"/>
          <a:stretch/>
        </p:blipFill>
        <p:spPr>
          <a:xfrm>
            <a:off x="5544237" y="6145354"/>
            <a:ext cx="1827781" cy="1896779"/>
          </a:xfrm>
          <a:prstGeom prst="flowChartConnector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1" y="7959375"/>
            <a:ext cx="1706512" cy="183664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5294" y="988698"/>
            <a:ext cx="256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3842" y="1655162"/>
            <a:ext cx="9703758" cy="465268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к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фестивалей (обработано более 100)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заявок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фестивали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  <a:r>
              <a:rPr sz="2100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100" spc="-1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sz="2100" spc="-1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100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100" spc="-1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приведении </a:t>
            </a:r>
            <a:r>
              <a:rPr sz="2100" spc="-6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1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1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100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1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100" spc="-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1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100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1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100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100" spc="-1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100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1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1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1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100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1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1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100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2100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репертуарной деятельности творческих  коллективов с учетом общественного мнения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гастрольной деятельности творческих  </a:t>
            </a:r>
            <a:r>
              <a:rPr sz="21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любительских</a:t>
            </a:r>
            <a:r>
              <a:rPr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</a:t>
            </a:r>
            <a:endParaRPr lang="ru-RU" sz="21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онлайн-мероприятий в рамках     Республиканских праздников коренных народов Республики  Татарстан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проекту «Пушкинская карта» с учреждениями культуры РТ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endParaRPr sz="21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96225" y="1028703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6292" y="6175802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01649" y="6559937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9804" y="6006534"/>
            <a:ext cx="2058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769" y="1028703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2600" y="7809454"/>
            <a:ext cx="962024" cy="1447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769" y="2288565"/>
            <a:ext cx="2076449" cy="2076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644" y="4347240"/>
            <a:ext cx="2000249" cy="1990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654" y="6458654"/>
            <a:ext cx="2000249" cy="19430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4117" y="6768481"/>
            <a:ext cx="1295503" cy="124365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29143" y="981085"/>
            <a:ext cx="6409929" cy="955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фестивальных и конкурсных  программ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80159" y="2473294"/>
            <a:ext cx="2860675" cy="1189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Сагбиева </a:t>
            </a:r>
            <a:r>
              <a:rPr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Нафиса</a:t>
            </a:r>
            <a:r>
              <a:rPr sz="25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5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endParaRPr lang="ru-RU" sz="25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1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17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1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17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2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7144" y="4689529"/>
            <a:ext cx="3156077" cy="16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5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Хисамутдинова  </a:t>
            </a:r>
            <a:r>
              <a:rPr dirty="0" err="1"/>
              <a:t>Гульфира</a:t>
            </a:r>
            <a:r>
              <a:rPr dirty="0"/>
              <a:t>  </a:t>
            </a:r>
            <a:r>
              <a:rPr dirty="0" err="1"/>
              <a:t>Ильфановна</a:t>
            </a:r>
            <a:endParaRPr lang="ru-RU" dirty="0"/>
          </a:p>
          <a:p>
            <a:r>
              <a:rPr lang="ru-RU" sz="2000" b="0" dirty="0"/>
              <a:t>методист</a:t>
            </a:r>
            <a:endParaRPr sz="2000" b="0" dirty="0"/>
          </a:p>
        </p:txBody>
      </p:sp>
      <p:sp>
        <p:nvSpPr>
          <p:cNvPr id="21" name="object 21"/>
          <p:cNvSpPr txBox="1"/>
          <p:nvPr/>
        </p:nvSpPr>
        <p:spPr>
          <a:xfrm>
            <a:off x="3011576" y="6786281"/>
            <a:ext cx="3733800" cy="113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4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dirty="0"/>
              <a:t>Каримуллин </a:t>
            </a:r>
            <a:r>
              <a:rPr dirty="0" err="1"/>
              <a:t>Нияз</a:t>
            </a:r>
            <a:r>
              <a:rPr dirty="0"/>
              <a:t> </a:t>
            </a:r>
            <a:r>
              <a:rPr dirty="0" err="1"/>
              <a:t>Ришатович</a:t>
            </a:r>
            <a:endParaRPr lang="ru-RU" dirty="0"/>
          </a:p>
          <a:p>
            <a:r>
              <a:rPr lang="ru-RU" sz="2000" b="0" dirty="0"/>
              <a:t>методист</a:t>
            </a:r>
            <a:endParaRPr sz="2000" b="0" dirty="0"/>
          </a:p>
        </p:txBody>
      </p:sp>
      <p:pic>
        <p:nvPicPr>
          <p:cNvPr id="23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8419" y="8292803"/>
            <a:ext cx="1381983" cy="144144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13881B7-A492-7F79-C0D3-6BC91FCF2D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734" t="23276" r="13867" b="20826"/>
          <a:stretch>
            <a:fillRect/>
          </a:stretch>
        </p:blipFill>
        <p:spPr>
          <a:xfrm>
            <a:off x="12379719" y="6931664"/>
            <a:ext cx="2227991" cy="12340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F21283-409E-C9BC-14C3-A05BE8D4F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342" r="52532" b="17125"/>
          <a:stretch/>
        </p:blipFill>
        <p:spPr>
          <a:xfrm>
            <a:off x="10473478" y="6735369"/>
            <a:ext cx="1348576" cy="14561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B78C051-840F-FB6F-24FE-A7C7C6751B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97" y="8882559"/>
            <a:ext cx="2526642" cy="7493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248" y="6631198"/>
            <a:ext cx="1451119" cy="157409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0000" r="27778" b="10000"/>
          <a:stretch/>
        </p:blipFill>
        <p:spPr>
          <a:xfrm>
            <a:off x="14735677" y="8292803"/>
            <a:ext cx="1765822" cy="17658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3"/>
            <a:ext cx="256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1733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0378" y="1638300"/>
            <a:ext cx="8965222" cy="716555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культурного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Татарстана в федеральных и региональных  СМИ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массовых информаций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информационное освещение мероприятий: сбор и анализ информации, подготовка писем, написание пресс-релиза, рассылка в СМИ и размещение на площадках организации; аккредитация СМИ; взаимодействие на мероприятиях с журналистами; фото и видео съемка; написание пост-релиза, рассылка и публикация; мониторинг публикаций в СМИ; отчет о проделанной работе и публикациях в СМИ. 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медиаплана;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публикация информации на сайте организации и социальных сетях согласно медиаплану;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прямых эфиров,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репортажей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 съемка на мероприятиях, последующая обработка, размещение на всех площадках, хранение на различных носителях. 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социальных сетей организации. 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A1B17"/>
              </a:buClr>
            </a:pPr>
            <a:endParaRPr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75"/>
            <a:ext cx="962024" cy="1447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593" y="5879919"/>
            <a:ext cx="1995210" cy="18734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012" y="2491395"/>
            <a:ext cx="1977793" cy="20633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8098428"/>
            <a:ext cx="1114424" cy="112394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23380" y="905982"/>
            <a:ext cx="6190856" cy="9301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медиа-коммуникационного  обеспечения</a:t>
            </a: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55A5F401-6154-7200-5037-2D2347F2A5AF}"/>
              </a:ext>
            </a:extLst>
          </p:cNvPr>
          <p:cNvSpPr txBox="1"/>
          <p:nvPr/>
        </p:nvSpPr>
        <p:spPr>
          <a:xfrm>
            <a:off x="3404854" y="2956647"/>
            <a:ext cx="2860675" cy="113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400" b="1" spc="-254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pc="0" dirty="0" err="1"/>
              <a:t>Фаррахова</a:t>
            </a:r>
            <a:r>
              <a:rPr lang="ru-RU" spc="0" dirty="0"/>
              <a:t> Диляра Ильдаровна</a:t>
            </a:r>
            <a:endParaRPr spc="0" dirty="0"/>
          </a:p>
          <a:p>
            <a:r>
              <a:rPr sz="2000" b="0" spc="0" dirty="0"/>
              <a:t>начальник отдела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422F3791-C36E-C79E-5B42-7BEEBD34ED9B}"/>
              </a:ext>
            </a:extLst>
          </p:cNvPr>
          <p:cNvSpPr txBox="1"/>
          <p:nvPr/>
        </p:nvSpPr>
        <p:spPr>
          <a:xfrm>
            <a:off x="3400924" y="6306202"/>
            <a:ext cx="2860675" cy="113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400" b="1" spc="-254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pc="0" dirty="0" err="1"/>
              <a:t>Шигабетдинов</a:t>
            </a:r>
            <a:r>
              <a:rPr lang="ru-RU" spc="0" dirty="0"/>
              <a:t> Руслан </a:t>
            </a:r>
            <a:r>
              <a:rPr lang="ru-RU" spc="0" dirty="0" err="1"/>
              <a:t>Камилевич</a:t>
            </a:r>
            <a:endParaRPr spc="0" dirty="0"/>
          </a:p>
          <a:p>
            <a:r>
              <a:rPr lang="ru-RU" sz="2000" b="0" spc="0" dirty="0"/>
              <a:t>методист</a:t>
            </a:r>
            <a:endParaRPr sz="2000" b="0" spc="0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19FC741F-CAF8-A965-A344-F72B475B0ACA}"/>
              </a:ext>
            </a:extLst>
          </p:cNvPr>
          <p:cNvSpPr txBox="1"/>
          <p:nvPr/>
        </p:nvSpPr>
        <p:spPr>
          <a:xfrm>
            <a:off x="9254837" y="8468330"/>
            <a:ext cx="4571725" cy="384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900"/>
              </a:lnSpc>
              <a:spcBef>
                <a:spcPts val="100"/>
              </a:spcBef>
              <a:defRPr sz="2400" b="1" spc="-254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pc="0" dirty="0"/>
              <a:t>https://vk.com/tatcultresurscentr</a:t>
            </a:r>
            <a:endParaRPr sz="2000" b="0" spc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E31455-9A63-642C-152C-B7BEB215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375" y="8102153"/>
            <a:ext cx="1975349" cy="1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1031" y="1014412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124" y="3809208"/>
            <a:ext cx="415925" cy="381000"/>
            <a:chOff x="1031124" y="3809208"/>
            <a:chExt cx="415925" cy="381000"/>
          </a:xfrm>
        </p:grpSpPr>
        <p:sp>
          <p:nvSpPr>
            <p:cNvPr id="5" name="object 5"/>
            <p:cNvSpPr/>
            <p:nvPr/>
          </p:nvSpPr>
          <p:spPr>
            <a:xfrm>
              <a:off x="1039549" y="3900760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1124" y="3890837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77076" y="3809208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28700" y="4918971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0631" y="6229333"/>
            <a:ext cx="230832" cy="3042285"/>
          </a:xfrm>
          <a:prstGeom prst="rect">
            <a:avLst/>
          </a:prstGeom>
        </p:spPr>
        <p:txBody>
          <a:bodyPr vert="vert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sz="1500" spc="-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"ТАТКУЛЬТРЕСУРСЦЕНТР"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5374" y="4225696"/>
            <a:ext cx="50038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45"/>
              </a:lnSpc>
            </a:pPr>
            <a:r>
              <a:rPr sz="2800" b="1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38262"/>
            <a:ext cx="13004800" cy="209480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7659"/>
              </a:lnSpc>
              <a:spcBef>
                <a:spcPts val="935"/>
              </a:spcBef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имущественный  комплекс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392" y="3706964"/>
            <a:ext cx="100945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b="1" spc="-1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409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409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1124" y="5845057"/>
            <a:ext cx="415925" cy="381000"/>
            <a:chOff x="1031124" y="5845057"/>
            <a:chExt cx="415925" cy="381000"/>
          </a:xfrm>
        </p:grpSpPr>
        <p:sp>
          <p:nvSpPr>
            <p:cNvPr id="14" name="object 14"/>
            <p:cNvSpPr/>
            <p:nvPr/>
          </p:nvSpPr>
          <p:spPr>
            <a:xfrm>
              <a:off x="1039549" y="5936610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124" y="5926687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76" y="5845057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028700" y="7074348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31124" y="8000434"/>
            <a:ext cx="415925" cy="381000"/>
            <a:chOff x="1031124" y="8000434"/>
            <a:chExt cx="415925" cy="381000"/>
          </a:xfrm>
        </p:grpSpPr>
        <p:sp>
          <p:nvSpPr>
            <p:cNvPr id="19" name="object 19"/>
            <p:cNvSpPr/>
            <p:nvPr/>
          </p:nvSpPr>
          <p:spPr>
            <a:xfrm>
              <a:off x="1039549" y="809198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31124" y="808206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77076" y="8000434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1028700" y="9229725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392" y="7889852"/>
            <a:ext cx="7603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3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1869" y="3929872"/>
            <a:ext cx="962024" cy="14477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722392" y="5734482"/>
            <a:ext cx="7096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3"/>
            <a:ext cx="256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5" dirty="0">
                <a:solidFill>
                  <a:srgbClr val="1A1B17"/>
                </a:solidFill>
                <a:latin typeface="Arial"/>
                <a:cs typeface="Arial"/>
              </a:rPr>
              <a:t>Деятельность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784179"/>
            <a:ext cx="8129905" cy="414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рейдовых комиссий по проведению  мониторинга материально- технической базы, кадрового  состава и деятельности учреждений культуры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паспортов по движимому и недвижимому  имуществу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установленном порядке разработки исходно-  разрешительной и проектно-сметной документации,  обеспечение осуществления в пределах своей компетенции  ее согласования и утверждения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энергосбережению и повышению  энергетической эффективности</a:t>
            </a:r>
          </a:p>
        </p:txBody>
      </p:sp>
      <p:sp>
        <p:nvSpPr>
          <p:cNvPr id="4" name="object 4"/>
          <p:cNvSpPr/>
          <p:nvPr/>
        </p:nvSpPr>
        <p:spPr>
          <a:xfrm>
            <a:off x="7771733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75"/>
            <a:ext cx="962024" cy="14477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37680" y="704153"/>
            <a:ext cx="5962256" cy="14274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техническому  сопровождению имущественного  комплекса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1384" y="3009143"/>
            <a:ext cx="2580662" cy="136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Ахметханов</a:t>
            </a:r>
            <a:r>
              <a:rPr lang="ru-RU"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Ренат  </a:t>
            </a:r>
            <a:r>
              <a:rPr lang="ru-RU"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Айратович</a:t>
            </a:r>
            <a:endParaRPr lang="ru-RU" sz="24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</a:t>
            </a: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00" y="2722118"/>
            <a:ext cx="1849900" cy="1936090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0299" y="956986"/>
            <a:ext cx="256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775386"/>
            <a:ext cx="9080500" cy="4575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проверка паспортов мемориального объекта по  увековечению Победы советского народа в ВОВ;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наличии в сельских и городских  населенных пунктах действующих объектов культурно-  досуговых учреждений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мониторинг информации по строительству  и капитальному ремонту культурно-досуговых учреждений и  детских школ искусств;</a:t>
            </a:r>
          </a:p>
          <a:p>
            <a:pPr marL="12700" marR="6527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данных по строительству и капитальному  ремонту КДУ в Автоматизированной информационной  системе «Мультимедийный архив отрасли культуры»</a:t>
            </a:r>
          </a:p>
        </p:txBody>
      </p:sp>
      <p:sp>
        <p:nvSpPr>
          <p:cNvPr id="4" name="object 4"/>
          <p:cNvSpPr/>
          <p:nvPr/>
        </p:nvSpPr>
        <p:spPr>
          <a:xfrm>
            <a:off x="7771733" y="1028706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927" y="3080462"/>
            <a:ext cx="2026797" cy="21050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57349" y="7722429"/>
            <a:ext cx="3059853" cy="1647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3692" y="7792763"/>
            <a:ext cx="3286124" cy="711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20594" y="789190"/>
            <a:ext cx="5633085" cy="9550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lang="ru-RU" sz="3000" b="1" dirty="0">
                <a:solidFill>
                  <a:srgbClr val="1A1B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Сектор</a:t>
            </a:r>
            <a:r>
              <a:rPr sz="3000" b="1" dirty="0">
                <a:solidFill>
                  <a:srgbClr val="1A1B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мониторинга имущественного  комплекса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5205" y="3114067"/>
            <a:ext cx="357441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Сулейманова Альфия  Анваровна</a:t>
            </a: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57728" y="7953362"/>
            <a:ext cx="962024" cy="144779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53769" y="1028705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62280" y="1208430"/>
            <a:ext cx="286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3000" b="1" spc="-2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8606776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28700" y="1255254"/>
            <a:ext cx="956310" cy="1438275"/>
            <a:chOff x="1028700" y="1255254"/>
            <a:chExt cx="956310" cy="14382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5996" y="1373571"/>
              <a:ext cx="218836" cy="218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373571"/>
              <a:ext cx="218836" cy="218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538" y="1374761"/>
              <a:ext cx="215807" cy="2158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255254"/>
              <a:ext cx="952499" cy="14382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345564" y="8993345"/>
            <a:ext cx="29267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1A1B17"/>
                </a:solidFill>
                <a:latin typeface="Lucida Sans Unicode"/>
                <a:cs typeface="Lucida Sans Unicode"/>
              </a:rPr>
              <a:t>ГБУ</a:t>
            </a:r>
            <a:r>
              <a:rPr sz="1500" spc="-90" dirty="0">
                <a:solidFill>
                  <a:srgbClr val="1A1B17"/>
                </a:solidFill>
                <a:latin typeface="Lucida Sans Unicode"/>
                <a:cs typeface="Lucida Sans Unicode"/>
              </a:rPr>
              <a:t> </a:t>
            </a:r>
            <a:r>
              <a:rPr sz="1500" spc="30" dirty="0">
                <a:solidFill>
                  <a:srgbClr val="1A1B17"/>
                </a:solidFill>
                <a:latin typeface="Trebuchet MS"/>
                <a:cs typeface="Trebuchet MS"/>
              </a:rPr>
              <a:t>"</a:t>
            </a:r>
            <a:r>
              <a:rPr sz="1500" spc="30" dirty="0">
                <a:solidFill>
                  <a:srgbClr val="1A1B17"/>
                </a:solidFill>
                <a:latin typeface="Lucida Sans Unicode"/>
                <a:cs typeface="Lucida Sans Unicode"/>
              </a:rPr>
              <a:t>ТАТКУЛЬТРЕСУРСЦЕНТР</a:t>
            </a:r>
            <a:r>
              <a:rPr sz="1500" spc="30" dirty="0">
                <a:solidFill>
                  <a:srgbClr val="1A1B17"/>
                </a:solidFill>
                <a:latin typeface="Trebuchet MS"/>
                <a:cs typeface="Trebuchet MS"/>
              </a:rPr>
              <a:t>"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7330" y="1747942"/>
            <a:ext cx="12197080" cy="12446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 indent="-635" algn="l" rtl="0">
              <a:lnSpc>
                <a:spcPct val="114000"/>
              </a:lnSpc>
              <a:spcBef>
                <a:spcPts val="1395"/>
              </a:spcBef>
            </a:pPr>
            <a:r>
              <a:rPr lang="ru-RU" sz="6400" kern="1200" spc="-3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Миссия</a:t>
            </a:r>
            <a:r>
              <a:rPr sz="6400" kern="1200" spc="-3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3547" y="3206961"/>
            <a:ext cx="14815118" cy="3872214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>
            <a:lvl1pPr marL="12700" marR="5080" indent="-635">
              <a:lnSpc>
                <a:spcPct val="114000"/>
              </a:lnSpc>
              <a:spcBef>
                <a:spcPts val="1395"/>
              </a:spcBef>
              <a:defRPr sz="6400" b="1" i="0" spc="-30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sz="4800" b="0" spc="0" dirty="0"/>
              <a:t>Сохранение и развитие уникальных культурных  ресурсов народов, проживающих на территории  Республики Татарстан, путем повышения  эффективности </a:t>
            </a:r>
            <a:r>
              <a:rPr sz="4800" b="0" spc="0" dirty="0" err="1"/>
              <a:t>управления</a:t>
            </a:r>
            <a:r>
              <a:rPr sz="4800" b="0" spc="0" dirty="0"/>
              <a:t> </a:t>
            </a:r>
            <a:r>
              <a:rPr sz="4800" b="0" spc="0" dirty="0" err="1"/>
              <a:t>процессами</a:t>
            </a:r>
            <a:r>
              <a:rPr lang="ru-RU" sz="4800" b="0" spc="0" dirty="0"/>
              <a:t> </a:t>
            </a:r>
            <a:r>
              <a:rPr sz="4800" b="0" spc="0" dirty="0"/>
              <a:t>в </a:t>
            </a:r>
            <a:r>
              <a:rPr lang="ru-RU" sz="4800" b="0" spc="0" dirty="0"/>
              <a:t>учреждениях культуры</a:t>
            </a:r>
            <a:endParaRPr sz="4800" b="0" spc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1031" y="1014418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124" y="3809214"/>
            <a:ext cx="415925" cy="381000"/>
            <a:chOff x="1031124" y="3809214"/>
            <a:chExt cx="415925" cy="381000"/>
          </a:xfrm>
        </p:grpSpPr>
        <p:sp>
          <p:nvSpPr>
            <p:cNvPr id="5" name="object 5"/>
            <p:cNvSpPr/>
            <p:nvPr/>
          </p:nvSpPr>
          <p:spPr>
            <a:xfrm>
              <a:off x="1039549" y="390076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1124" y="389084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77076" y="3809214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28700" y="4918977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0631" y="6229339"/>
            <a:ext cx="230832" cy="3042285"/>
          </a:xfrm>
          <a:prstGeom prst="rect">
            <a:avLst/>
          </a:prstGeom>
        </p:spPr>
        <p:txBody>
          <a:bodyPr vert="vert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sz="1500" spc="-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"ТАТКУЛЬТРЕСУРСЦЕНТР"T</a:t>
            </a:r>
            <a:endParaRPr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5374" y="4225702"/>
            <a:ext cx="500380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45"/>
              </a:lnSpc>
            </a:pPr>
            <a:r>
              <a:rPr sz="2800" b="1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38274"/>
            <a:ext cx="109474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сопровождения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392" y="3737494"/>
            <a:ext cx="4944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1124" y="5845063"/>
            <a:ext cx="415925" cy="381000"/>
            <a:chOff x="1031124" y="5845063"/>
            <a:chExt cx="415925" cy="381000"/>
          </a:xfrm>
        </p:grpSpPr>
        <p:sp>
          <p:nvSpPr>
            <p:cNvPr id="14" name="object 14"/>
            <p:cNvSpPr/>
            <p:nvPr/>
          </p:nvSpPr>
          <p:spPr>
            <a:xfrm>
              <a:off x="1039549" y="593661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124" y="592669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76" y="5845063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028700" y="7074354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31124" y="8000434"/>
            <a:ext cx="415925" cy="381000"/>
            <a:chOff x="1031124" y="8000434"/>
            <a:chExt cx="415925" cy="381000"/>
          </a:xfrm>
        </p:grpSpPr>
        <p:sp>
          <p:nvSpPr>
            <p:cNvPr id="19" name="object 19"/>
            <p:cNvSpPr/>
            <p:nvPr/>
          </p:nvSpPr>
          <p:spPr>
            <a:xfrm>
              <a:off x="1039549" y="809198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031124" y="808206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77076" y="8000434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1028700" y="9229730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392" y="7889864"/>
            <a:ext cx="5459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1869" y="3929877"/>
            <a:ext cx="962024" cy="14477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722392" y="5734488"/>
            <a:ext cx="5264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2581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983" y="2706640"/>
            <a:ext cx="1668340" cy="1876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359" y="5329815"/>
            <a:ext cx="1879588" cy="2057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635072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7728" y="7953357"/>
            <a:ext cx="962024" cy="14477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3032" y="5267981"/>
            <a:ext cx="2096114" cy="211923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52874" y="587627"/>
            <a:ext cx="6167126" cy="14274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sz="3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финансово-экономического  обеспечения и государственных  закупок</a:t>
            </a:r>
            <a:endParaRPr sz="3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0775" y="2751563"/>
            <a:ext cx="2718435" cy="1374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Ашимова</a:t>
            </a: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Диана</a:t>
            </a: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Раисовна</a:t>
            </a:r>
            <a:endParaRPr sz="24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90775" y="5662872"/>
            <a:ext cx="4065904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Хабибрахманова Резеда  Радифовна</a:t>
            </a: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601200" y="693584"/>
            <a:ext cx="5311756" cy="9618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marL="12700" marR="5080">
              <a:lnSpc>
                <a:spcPts val="3720"/>
              </a:lnSpc>
              <a:spcBef>
                <a:spcPts val="75"/>
              </a:spcBef>
              <a:defRPr sz="3000" b="1" i="0">
                <a:solidFill>
                  <a:srgbClr val="1A1B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dirty="0"/>
              <a:t>Отдел правовой и кадровой работы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21022" y="5692627"/>
            <a:ext cx="3150235" cy="136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Шемелова Евгения  Геннадиевна</a:t>
            </a:r>
          </a:p>
          <a:p>
            <a:pPr marL="12700" marR="5080">
              <a:spcBef>
                <a:spcPts val="188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</a:t>
            </a:r>
          </a:p>
        </p:txBody>
      </p:sp>
      <p:sp>
        <p:nvSpPr>
          <p:cNvPr id="9" name="AutoShape 2" descr="Курбанова Евгения Анатольевна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38" y="2324100"/>
            <a:ext cx="2054062" cy="2153208"/>
          </a:xfrm>
          <a:prstGeom prst="flowChartConnector">
            <a:avLst/>
          </a:prstGeom>
        </p:spPr>
      </p:pic>
      <p:sp>
        <p:nvSpPr>
          <p:cNvPr id="20" name="object 19"/>
          <p:cNvSpPr txBox="1"/>
          <p:nvPr/>
        </p:nvSpPr>
        <p:spPr>
          <a:xfrm>
            <a:off x="11171674" y="2678837"/>
            <a:ext cx="3915926" cy="189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>
              <a:lnSpc>
                <a:spcPct val="1079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Курбанова Евгения Анатольевна</a:t>
            </a:r>
          </a:p>
          <a:p>
            <a:pPr marL="12700" marR="52069">
              <a:lnSpc>
                <a:spcPct val="107900"/>
              </a:lnSpc>
              <a:spcBef>
                <a:spcPts val="100"/>
              </a:spcBef>
            </a:pPr>
            <a:endParaRPr lang="ru-RU" sz="2400" b="1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2069">
              <a:lnSpc>
                <a:spcPct val="107900"/>
              </a:lnSpc>
              <a:spcBef>
                <a:spcPts val="10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по правовым и кадровым вопросам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037497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31219" y="447773"/>
                </a:moveTo>
                <a:lnTo>
                  <a:pt x="216554" y="447773"/>
                </a:lnTo>
                <a:lnTo>
                  <a:pt x="209239" y="447414"/>
                </a:lnTo>
                <a:lnTo>
                  <a:pt x="165912" y="440261"/>
                </a:lnTo>
                <a:lnTo>
                  <a:pt x="124814" y="424794"/>
                </a:lnTo>
                <a:lnTo>
                  <a:pt x="87522" y="401605"/>
                </a:lnTo>
                <a:lnTo>
                  <a:pt x="55471" y="371587"/>
                </a:lnTo>
                <a:lnTo>
                  <a:pt x="29892" y="335893"/>
                </a:lnTo>
                <a:lnTo>
                  <a:pt x="11769" y="295894"/>
                </a:lnTo>
                <a:lnTo>
                  <a:pt x="1796" y="253128"/>
                </a:lnTo>
                <a:lnTo>
                  <a:pt x="0" y="231219"/>
                </a:lnTo>
                <a:lnTo>
                  <a:pt x="0" y="216554"/>
                </a:lnTo>
                <a:lnTo>
                  <a:pt x="5732" y="173017"/>
                </a:lnTo>
                <a:lnTo>
                  <a:pt x="19848" y="131434"/>
                </a:lnTo>
                <a:lnTo>
                  <a:pt x="41805" y="93405"/>
                </a:lnTo>
                <a:lnTo>
                  <a:pt x="70759" y="60390"/>
                </a:lnTo>
                <a:lnTo>
                  <a:pt x="105598" y="33657"/>
                </a:lnTo>
                <a:lnTo>
                  <a:pt x="144983" y="14236"/>
                </a:lnTo>
                <a:lnTo>
                  <a:pt x="187400" y="2871"/>
                </a:lnTo>
                <a:lnTo>
                  <a:pt x="216554" y="0"/>
                </a:lnTo>
                <a:lnTo>
                  <a:pt x="223886" y="0"/>
                </a:lnTo>
                <a:lnTo>
                  <a:pt x="231219" y="0"/>
                </a:lnTo>
                <a:lnTo>
                  <a:pt x="274756" y="5732"/>
                </a:lnTo>
                <a:lnTo>
                  <a:pt x="316339" y="19848"/>
                </a:lnTo>
                <a:lnTo>
                  <a:pt x="354368" y="41805"/>
                </a:lnTo>
                <a:lnTo>
                  <a:pt x="387383" y="70759"/>
                </a:lnTo>
                <a:lnTo>
                  <a:pt x="414115" y="105598"/>
                </a:lnTo>
                <a:lnTo>
                  <a:pt x="433537" y="144983"/>
                </a:lnTo>
                <a:lnTo>
                  <a:pt x="444902" y="187400"/>
                </a:lnTo>
                <a:lnTo>
                  <a:pt x="447773" y="216554"/>
                </a:lnTo>
                <a:lnTo>
                  <a:pt x="447773" y="231219"/>
                </a:lnTo>
                <a:lnTo>
                  <a:pt x="442041" y="274756"/>
                </a:lnTo>
                <a:lnTo>
                  <a:pt x="427925" y="316339"/>
                </a:lnTo>
                <a:lnTo>
                  <a:pt x="405968" y="354368"/>
                </a:lnTo>
                <a:lnTo>
                  <a:pt x="377013" y="387383"/>
                </a:lnTo>
                <a:lnTo>
                  <a:pt x="342175" y="414115"/>
                </a:lnTo>
                <a:lnTo>
                  <a:pt x="302790" y="433537"/>
                </a:lnTo>
                <a:lnTo>
                  <a:pt x="260373" y="444902"/>
                </a:lnTo>
                <a:lnTo>
                  <a:pt x="238534" y="447414"/>
                </a:lnTo>
                <a:lnTo>
                  <a:pt x="231219" y="447773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493" y="2366520"/>
            <a:ext cx="1888792" cy="18574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4962" y="4903038"/>
            <a:ext cx="1739891" cy="18616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950" y="2366519"/>
            <a:ext cx="1958603" cy="18710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24093" y="2247526"/>
            <a:ext cx="1838324" cy="18383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24093" y="5543421"/>
            <a:ext cx="1924049" cy="19240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1908" y="7594042"/>
            <a:ext cx="1960544" cy="190051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51714" y="980504"/>
            <a:ext cx="10287886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5"/>
              </a:spcBef>
            </a:pPr>
            <a:r>
              <a:rPr sz="3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технического и хозяйственного обслуживания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53565" y="2376896"/>
            <a:ext cx="3207211" cy="136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Загидуллин  Рашит  Нигматуллович</a:t>
            </a: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72094" y="2355618"/>
            <a:ext cx="2806305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019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Володина Людмила  Владимировна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964322" y="5468418"/>
            <a:ext cx="2561678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019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 Венера  Маннановна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255102" y="7799669"/>
            <a:ext cx="3223053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019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Мухаметзянова Резеда  Фердинантовна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291848" y="2456812"/>
            <a:ext cx="2983686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019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Балашова Наталия  Михайловна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86036" y="5063115"/>
            <a:ext cx="2989498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0190">
              <a:lnSpc>
                <a:spcPct val="107900"/>
              </a:lnSpc>
              <a:spcBef>
                <a:spcPts val="100"/>
              </a:spcBef>
            </a:pPr>
            <a:r>
              <a:rPr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Хакимзянов  Вазих  Сабирович</a:t>
            </a:r>
          </a:p>
        </p:txBody>
      </p:sp>
      <p:sp>
        <p:nvSpPr>
          <p:cNvPr id="21" name="object 2"/>
          <p:cNvSpPr/>
          <p:nvPr/>
        </p:nvSpPr>
        <p:spPr>
          <a:xfrm>
            <a:off x="5868056" y="1946012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8286036" y="3404816"/>
            <a:ext cx="2298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86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вахтер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8327483" y="6060812"/>
            <a:ext cx="2298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86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вахтер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8297986" y="8864903"/>
            <a:ext cx="2298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86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вахтер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/>
          <p:nvPr/>
        </p:nvSpPr>
        <p:spPr>
          <a:xfrm>
            <a:off x="12389495" y="1946012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14911079" y="3404815"/>
            <a:ext cx="2298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86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уборщица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14971696" y="6604375"/>
            <a:ext cx="2298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860"/>
              </a:spcBef>
            </a:pP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уборщица</a:t>
            </a:r>
            <a:endParaRPr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3836197"/>
            <a:ext cx="1094230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object 3"/>
          <p:cNvSpPr/>
          <p:nvPr/>
        </p:nvSpPr>
        <p:spPr>
          <a:xfrm>
            <a:off x="1028700" y="8606779"/>
            <a:ext cx="16230600" cy="28575"/>
          </a:xfrm>
          <a:custGeom>
            <a:avLst/>
            <a:gdLst/>
            <a:ahLst/>
            <a:cxnLst/>
            <a:rect l="l" t="t" r="r" b="b"/>
            <a:pathLst>
              <a:path w="16230600" h="28575">
                <a:moveTo>
                  <a:pt x="16230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1111" y="1028701"/>
            <a:ext cx="218836" cy="218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1272" y="1028701"/>
            <a:ext cx="218836" cy="218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03815" y="1029892"/>
            <a:ext cx="215807" cy="215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861" y="3674341"/>
            <a:ext cx="8245070" cy="183575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>
            <a:lvl1pPr marL="12700" marR="5080" indent="-635">
              <a:lnSpc>
                <a:spcPct val="114000"/>
              </a:lnSpc>
              <a:spcBef>
                <a:spcPts val="1395"/>
              </a:spcBef>
              <a:defRPr sz="6400" b="1" i="0" spc="-30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sz="6000" spc="0" dirty="0" err="1"/>
              <a:t>Лидеры</a:t>
            </a:r>
            <a:r>
              <a:rPr sz="6000" spc="0" dirty="0"/>
              <a:t> </a:t>
            </a:r>
            <a:r>
              <a:rPr sz="6000" spc="0" dirty="0" err="1"/>
              <a:t>направлений</a:t>
            </a:r>
            <a:endParaRPr sz="6000" spc="0" dirty="0"/>
          </a:p>
          <a:p>
            <a:pPr>
              <a:lnSpc>
                <a:spcPct val="100000"/>
              </a:lnSpc>
            </a:pPr>
            <a:r>
              <a:rPr sz="3600" spc="0" dirty="0"/>
              <a:t>ГБУ "ТАТКУЛЬТРЕСУРСЦЕНТР"</a:t>
            </a:r>
          </a:p>
        </p:txBody>
      </p:sp>
      <p:sp>
        <p:nvSpPr>
          <p:cNvPr id="3" name="object 3"/>
          <p:cNvSpPr/>
          <p:nvPr/>
        </p:nvSpPr>
        <p:spPr>
          <a:xfrm>
            <a:off x="1028700" y="8591232"/>
            <a:ext cx="7191375" cy="28575"/>
          </a:xfrm>
          <a:custGeom>
            <a:avLst/>
            <a:gdLst/>
            <a:ahLst/>
            <a:cxnLst/>
            <a:rect l="l" t="t" r="r" b="b"/>
            <a:pathLst>
              <a:path w="7191375" h="28575">
                <a:moveTo>
                  <a:pt x="7191374" y="28574"/>
                </a:moveTo>
                <a:lnTo>
                  <a:pt x="0" y="28574"/>
                </a:lnTo>
                <a:lnTo>
                  <a:pt x="0" y="0"/>
                </a:lnTo>
                <a:lnTo>
                  <a:pt x="7191374" y="0"/>
                </a:lnTo>
                <a:lnTo>
                  <a:pt x="719137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2786" y="5143501"/>
            <a:ext cx="1732844" cy="17328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2786" y="7268061"/>
            <a:ext cx="1821800" cy="18217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1070" y="2920939"/>
            <a:ext cx="1732844" cy="17328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276" y="778439"/>
            <a:ext cx="962024" cy="1447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813448" y="1076744"/>
            <a:ext cx="5083811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1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научной и 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издательской</a:t>
            </a: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lang="ru-RU"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293-58-42</a:t>
            </a:r>
            <a:endParaRPr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13449" y="5257149"/>
            <a:ext cx="5083810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развитию 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</a:t>
            </a: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endParaRPr lang="ru-RU"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lang="ru-RU"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293-83-00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13449" y="7268061"/>
            <a:ext cx="632215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</a:t>
            </a:r>
            <a:r>
              <a:rPr sz="2800" b="1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 имущественному комплексу и 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административно-хозяйственным</a:t>
            </a: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endParaRPr lang="ru-RU"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lang="ru-RU"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293-01-55</a:t>
            </a:r>
            <a:endParaRPr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40273" y="2972059"/>
            <a:ext cx="505904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 стратегическому развитию и </a:t>
            </a:r>
            <a:r>
              <a:rPr sz="2000" spc="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endParaRPr lang="ru-RU"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1009">
              <a:lnSpc>
                <a:spcPct val="114799"/>
              </a:lnSpc>
            </a:pPr>
            <a:r>
              <a:rPr lang="ru-RU"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293-14-39</a:t>
            </a:r>
            <a:endParaRPr sz="2000" spc="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70" y="940402"/>
            <a:ext cx="1663050" cy="1784676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1031" y="1014412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1124" y="3268039"/>
            <a:ext cx="415925" cy="381000"/>
            <a:chOff x="1031124" y="3268039"/>
            <a:chExt cx="415925" cy="381000"/>
          </a:xfrm>
        </p:grpSpPr>
        <p:sp>
          <p:nvSpPr>
            <p:cNvPr id="5" name="object 5"/>
            <p:cNvSpPr/>
            <p:nvPr/>
          </p:nvSpPr>
          <p:spPr>
            <a:xfrm>
              <a:off x="1039549" y="3359592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1124" y="3349668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77076" y="3268039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28700" y="4918971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65242" y="5804769"/>
            <a:ext cx="246221" cy="3466850"/>
          </a:xfrm>
          <a:prstGeom prst="rect">
            <a:avLst/>
          </a:prstGeom>
        </p:spPr>
        <p:txBody>
          <a:bodyPr vert="vert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sz="1600" spc="-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"ТАТКУЛЬТРЕСУРСЦЕНТР"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82674" y="4185977"/>
            <a:ext cx="5257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38268"/>
            <a:ext cx="140601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научное и издательское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392" y="3196317"/>
            <a:ext cx="92036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sz="3200" b="1" spc="-2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нематериального</a:t>
            </a:r>
            <a:r>
              <a:rPr sz="32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</a:t>
            </a:r>
            <a:r>
              <a:rPr sz="3200" b="1" spc="-2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1124" y="5423418"/>
            <a:ext cx="415925" cy="381000"/>
            <a:chOff x="1031124" y="5423418"/>
            <a:chExt cx="415925" cy="381000"/>
          </a:xfrm>
        </p:grpSpPr>
        <p:sp>
          <p:nvSpPr>
            <p:cNvPr id="14" name="object 14"/>
            <p:cNvSpPr/>
            <p:nvPr/>
          </p:nvSpPr>
          <p:spPr>
            <a:xfrm>
              <a:off x="1039549" y="5514971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124" y="5505048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76" y="5423418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028700" y="7074348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2392" y="5351693"/>
            <a:ext cx="71177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2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2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2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2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2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200" b="1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2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32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32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2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200" b="1" spc="409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2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3200" b="1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2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32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2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2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3200" b="1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2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3200" b="1" spc="-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31124" y="7578792"/>
            <a:ext cx="415925" cy="381000"/>
            <a:chOff x="1031124" y="7578792"/>
            <a:chExt cx="415925" cy="381000"/>
          </a:xfrm>
        </p:grpSpPr>
        <p:sp>
          <p:nvSpPr>
            <p:cNvPr id="20" name="object 20"/>
            <p:cNvSpPr/>
            <p:nvPr/>
          </p:nvSpPr>
          <p:spPr>
            <a:xfrm>
              <a:off x="1039549" y="7670345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1124" y="7660421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77076" y="7578792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028700" y="9229725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2392" y="7507069"/>
            <a:ext cx="51695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32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2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2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32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32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32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200" b="1" spc="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32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32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2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2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32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32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2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2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2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1869" y="3929874"/>
            <a:ext cx="96202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0299" y="956981"/>
            <a:ext cx="5132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28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775389"/>
            <a:ext cx="7877175" cy="351532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ведение республиканского реестра ОНКН (20)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ниципального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каталога ОНКН (более 200)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включению в российский реестр </a:t>
            </a:r>
            <a:r>
              <a:rPr sz="21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1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100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1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100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1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2100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научно-практических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научных работ на стипендию Министерства  культуры Республики Татарстан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татьи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периодических научных изданиях, включенных в  перечень РИНЦ (15) и ВАК (8)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ольклорно-этнографические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экспедиции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853769" y="1028703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0378" y="6082492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0113" y="6528720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0299" y="5918439"/>
            <a:ext cx="41071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1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1828" y="6715455"/>
            <a:ext cx="6431572" cy="197746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фольклориста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рекомендаций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аккумуляции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en-US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мониторингу и паспортизации     ОНКН   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730" y="3771900"/>
            <a:ext cx="1847849" cy="18478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49387" y="765470"/>
            <a:ext cx="6522630" cy="1656223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>
            <a:lvl1pPr marL="12700" marR="5080" indent="-635">
              <a:lnSpc>
                <a:spcPct val="114000"/>
              </a:lnSpc>
              <a:spcBef>
                <a:spcPts val="1395"/>
              </a:spcBef>
              <a:defRPr sz="6400" b="1" i="0" spc="-30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sz="3200" spc="-150" dirty="0"/>
              <a:t>Отдел исследований и сохранения  </a:t>
            </a:r>
            <a:r>
              <a:rPr sz="3200" spc="-150" dirty="0" err="1"/>
              <a:t>традиционной</a:t>
            </a:r>
            <a:r>
              <a:rPr sz="3200" spc="-150" dirty="0"/>
              <a:t> </a:t>
            </a:r>
            <a:r>
              <a:rPr sz="3200" spc="-150" dirty="0" err="1"/>
              <a:t>культуры</a:t>
            </a:r>
            <a:r>
              <a:rPr lang="ru-RU" sz="3200" spc="-150" dirty="0"/>
              <a:t>                </a:t>
            </a:r>
            <a:r>
              <a:rPr sz="3200" spc="-150" dirty="0"/>
              <a:t>(Центр  татарского фольклора)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40692" y="4000181"/>
            <a:ext cx="3716654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500" b="1" spc="-5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5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5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5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5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5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500" b="1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5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b="1" spc="10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5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5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5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5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1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5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5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500" b="1" spc="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500" b="1" spc="2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sz="25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Муллануровна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7843" y="8093401"/>
            <a:ext cx="962024" cy="144779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582025" y="1028703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0299" y="956974"/>
            <a:ext cx="18122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sz="2800" kern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505" y="9206381"/>
            <a:ext cx="8132445" cy="77521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spcBef>
                <a:spcPts val="505"/>
              </a:spcBef>
              <a:tabLst>
                <a:tab pos="2627630" algn="l"/>
                <a:tab pos="4525645" algn="l"/>
                <a:tab pos="5916930" algn="l"/>
              </a:tabLst>
            </a:pP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27630" algn="l"/>
                <a:tab pos="4525645" algn="l"/>
                <a:tab pos="5916930" algn="l"/>
              </a:tabLst>
            </a:pP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2025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64967" y="7340095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70113" y="7826838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0113" y="8068810"/>
            <a:ext cx="5253990" cy="62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1800" spc="-1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1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8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800" spc="-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spc="1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 spc="1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800" spc="-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2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2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sz="1800" spc="-1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15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800" spc="-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spc="-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 spc="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spc="1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 spc="-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2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1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spc="-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25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8866" y="6167069"/>
            <a:ext cx="2100932" cy="20265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92369" y="6167069"/>
            <a:ext cx="4082061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500" b="1" spc="7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500" b="1" spc="-15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500" b="1" spc="22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b="1" spc="-3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500" b="1" spc="-1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500" b="1" spc="-2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sz="2500" b="1" spc="22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500" b="1" spc="10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500" b="1" spc="114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500" b="1" spc="-1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23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Миляуша</a:t>
            </a:r>
            <a:r>
              <a:rPr sz="2500" b="1" spc="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Гильмутдиновна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482" y="851738"/>
            <a:ext cx="5654822" cy="116378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>
            <a:defPPr>
              <a:defRPr lang="ru-RU"/>
            </a:defPPr>
            <a:lvl1pPr marL="12700" marR="5080" indent="-635">
              <a:lnSpc>
                <a:spcPct val="100000"/>
              </a:lnSpc>
              <a:spcBef>
                <a:spcPts val="1395"/>
              </a:spcBef>
              <a:defRPr sz="3600" b="1" i="0" spc="-15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sz="3200" dirty="0"/>
              <a:t>Сектор учета и сохранности  фольклорного фонда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77865" y="8486013"/>
            <a:ext cx="962024" cy="144779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028700" y="1083069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6103" y="1866900"/>
            <a:ext cx="8000735" cy="498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	№ 1	(материалы	по	устно-поэтическому	фольклору):  235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	№ 2	(книги,	написанные	на	арабской	графике):	818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№ 3 (фольклорные образцы, предметы и артефакты традиционной	культуры	татар	(художественно-иллюстративный и этнографический материал)): 229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№ 4 (фольклорные образцы, предметы и артефакты  традиционной культуры татар (фото)): 179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	№ 5	(аудиоматериалы	образованные	в	результате  комплексных экспедиций и целевых командировок): 460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№ 6 (фольклорные образцы, предметы и артефакты  традиционной культуры татар (видео)): 359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	№ 7	(Материалы	по	музыкальному	фольклору):	269 </a:t>
            </a:r>
            <a:r>
              <a:rPr lang="ru-RU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ед.хр</a:t>
            </a:r>
            <a:r>
              <a:rPr lang="ru-RU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10299" y="7187816"/>
            <a:ext cx="6315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solidFill>
                  <a:srgbClr val="1A1B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Научно-техническая работа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4774" r="20454" b="34469"/>
          <a:stretch/>
        </p:blipFill>
        <p:spPr>
          <a:xfrm>
            <a:off x="5523220" y="2714841"/>
            <a:ext cx="2167568" cy="2135692"/>
          </a:xfrm>
          <a:prstGeom prst="ellipse">
            <a:avLst/>
          </a:prstGeom>
        </p:spPr>
      </p:pic>
      <p:sp>
        <p:nvSpPr>
          <p:cNvPr id="17" name="object 13"/>
          <p:cNvSpPr txBox="1"/>
          <p:nvPr/>
        </p:nvSpPr>
        <p:spPr>
          <a:xfrm>
            <a:off x="912126" y="3291518"/>
            <a:ext cx="4082061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Гайнетдинова</a:t>
            </a:r>
            <a:r>
              <a:rPr lang="ru-RU"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Эндже</a:t>
            </a:r>
            <a:r>
              <a:rPr lang="ru-RU"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Рифгатовна</a:t>
            </a:r>
            <a:endParaRPr sz="2500" b="1" spc="7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spc="-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0299" y="965773"/>
            <a:ext cx="4334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800" b="1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784178"/>
            <a:ext cx="8394700" cy="345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каталога мастеров НХП 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70 мастеров)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реестра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креативных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индустрий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реестра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НХП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 для включения в 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изделий НХП на республиканском, региональном, межрегиональном и международном уровне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заседаний Экспертного совета по народным художественным промыслам Республики Татарстан</a:t>
            </a: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10625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0378" y="5689419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0113" y="6135647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0299" y="5525367"/>
            <a:ext cx="52717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-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300" y="6343779"/>
            <a:ext cx="8125538" cy="1925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соорганизаторы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заседания грантовой  комиссии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 классов по видам промыслов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совещаний с участием мастеров в онлайн  формате</a:t>
            </a:r>
          </a:p>
          <a:p>
            <a:pPr marL="12700" marR="5080" indent="-342900">
              <a:lnSpc>
                <a:spcPct val="116100"/>
              </a:lnSpc>
              <a:spcBef>
                <a:spcPts val="100"/>
              </a:spcBef>
              <a:buSzPct val="95238"/>
              <a:buFont typeface="Tahoma"/>
              <a:buChar char="•"/>
              <a:tabLst>
                <a:tab pos="12446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с мастерами НХП по включению в  Общероссийский реестр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42396" y="687198"/>
            <a:ext cx="7248558" cy="116378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 indent="-635" algn="l" rtl="0">
              <a:spcBef>
                <a:spcPts val="1395"/>
              </a:spcBef>
            </a:pPr>
            <a:r>
              <a:rPr lang="ru-RU" sz="3200" kern="1200" spc="-15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Сектор</a:t>
            </a:r>
            <a:r>
              <a:rPr sz="3200" kern="1200" spc="-15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изобразительного и  декоративно-прикладного искусства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07142" y="4470690"/>
            <a:ext cx="3199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7142" y="7886700"/>
            <a:ext cx="26276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000" spc="-4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7865" y="8338375"/>
            <a:ext cx="962024" cy="1447799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E1685FA5-D967-5FA1-2D3B-54F67F44798D}"/>
              </a:ext>
            </a:extLst>
          </p:cNvPr>
          <p:cNvSpPr txBox="1"/>
          <p:nvPr/>
        </p:nvSpPr>
        <p:spPr>
          <a:xfrm>
            <a:off x="3407142" y="3440405"/>
            <a:ext cx="3859529" cy="81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Низамеева</a:t>
            </a:r>
            <a:r>
              <a:rPr lang="ru-RU"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Люция </a:t>
            </a: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Яудетовна</a:t>
            </a:r>
            <a:endParaRPr lang="ru-RU" sz="2500" b="1" spc="6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DB9F91C-3493-512E-5E48-EB7C241A2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22094"/>
          <a:stretch/>
        </p:blipFill>
        <p:spPr>
          <a:xfrm>
            <a:off x="846784" y="3087486"/>
            <a:ext cx="2032808" cy="2057401"/>
          </a:xfrm>
          <a:prstGeom prst="flowChartConnector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8" y="6475321"/>
            <a:ext cx="2062834" cy="2062834"/>
          </a:xfrm>
          <a:prstGeom prst="ellipse">
            <a:avLst/>
          </a:prstGeom>
        </p:spPr>
      </p:pic>
      <p:sp>
        <p:nvSpPr>
          <p:cNvPr id="22" name="object 13">
            <a:extLst>
              <a:ext uri="{FF2B5EF4-FFF2-40B4-BE49-F238E27FC236}">
                <a16:creationId xmlns:a16="http://schemas.microsoft.com/office/drawing/2014/main" id="{E1685FA5-D967-5FA1-2D3B-54F67F44798D}"/>
              </a:ext>
            </a:extLst>
          </p:cNvPr>
          <p:cNvSpPr txBox="1"/>
          <p:nvPr/>
        </p:nvSpPr>
        <p:spPr>
          <a:xfrm>
            <a:off x="3407142" y="6788091"/>
            <a:ext cx="385952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Магдеева</a:t>
            </a:r>
            <a:r>
              <a:rPr lang="ru-RU"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Рабига</a:t>
            </a:r>
            <a:r>
              <a:rPr lang="ru-RU"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Расимовна</a:t>
            </a:r>
            <a:endParaRPr lang="ru-RU" sz="2500" b="1" spc="6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0299" y="956974"/>
            <a:ext cx="1637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775386"/>
            <a:ext cx="8125538" cy="188577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Trebuchet MS"/>
              <a:buChar char="•"/>
              <a:tabLst>
                <a:tab pos="18542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журнала «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</a:t>
            </a:r>
            <a:r>
              <a:rPr lang="tt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t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журнала в год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 в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электронное издание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Татфолк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сборников конференций, симпозиумов, круглых столов</a:t>
            </a: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полиграфической продукции к мероприятиям организации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1733" y="1028700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0378" y="5097101"/>
            <a:ext cx="171450" cy="190500"/>
          </a:xfrm>
          <a:custGeom>
            <a:avLst/>
            <a:gdLst/>
            <a:ahLst/>
            <a:cxnLst/>
            <a:rect l="l" t="t" r="r" b="b"/>
            <a:pathLst>
              <a:path w="171450" h="190500">
                <a:moveTo>
                  <a:pt x="85458" y="190499"/>
                </a:moveTo>
                <a:lnTo>
                  <a:pt x="0" y="95249"/>
                </a:lnTo>
                <a:lnTo>
                  <a:pt x="85459" y="0"/>
                </a:lnTo>
                <a:lnTo>
                  <a:pt x="170919" y="95249"/>
                </a:lnTo>
                <a:lnTo>
                  <a:pt x="85458" y="190499"/>
                </a:lnTo>
                <a:close/>
              </a:path>
            </a:pathLst>
          </a:custGeom>
          <a:solidFill>
            <a:srgbClr val="1A1B17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70113" y="5543323"/>
            <a:ext cx="8086725" cy="28575"/>
          </a:xfrm>
          <a:custGeom>
            <a:avLst/>
            <a:gdLst/>
            <a:ahLst/>
            <a:cxnLst/>
            <a:rect l="l" t="t" r="r" b="b"/>
            <a:pathLst>
              <a:path w="8086725" h="28575">
                <a:moveTo>
                  <a:pt x="8086724" y="28574"/>
                </a:moveTo>
                <a:lnTo>
                  <a:pt x="0" y="28574"/>
                </a:lnTo>
                <a:lnTo>
                  <a:pt x="0" y="0"/>
                </a:lnTo>
                <a:lnTo>
                  <a:pt x="8086724" y="0"/>
                </a:lnTo>
                <a:lnTo>
                  <a:pt x="80867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5001" y="4686300"/>
            <a:ext cx="762889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 сайта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</a:t>
            </a:r>
            <a:r>
              <a:rPr lang="ru-RU" sz="2400" b="1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Таткультресурсцентр</a:t>
            </a:r>
            <a:r>
              <a:rPr lang="ru-RU" sz="24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300" y="5751455"/>
            <a:ext cx="8022590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работы сайта </a:t>
            </a:r>
            <a:r>
              <a:rPr lang="en-US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https://tatcultresurs.ru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доступа к нему пользователей </a:t>
            </a:r>
          </a:p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новых информационных блоков сайта</a:t>
            </a:r>
          </a:p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администрирование информационных систем «Каталог объектов НКН», «Коллективы»</a:t>
            </a:r>
          </a:p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контента сайта и наполнение новостными материалами </a:t>
            </a:r>
            <a:r>
              <a:rPr lang="en-US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https://tatcultresurs.ru</a:t>
            </a:r>
            <a:r>
              <a:rPr lang="ru-RU" sz="2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endParaRPr lang="ru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>
              <a:lnSpc>
                <a:spcPct val="100000"/>
              </a:lnSpc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endParaRPr lang="tt-RU"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5080" indent="-172720">
              <a:lnSpc>
                <a:spcPct val="100000"/>
              </a:lnSpc>
              <a:spcBef>
                <a:spcPts val="405"/>
              </a:spcBef>
              <a:buFont typeface="Trebuchet MS"/>
              <a:buChar char="•"/>
              <a:tabLst>
                <a:tab pos="185420" algn="l"/>
              </a:tabLst>
            </a:pPr>
            <a:endParaRPr sz="21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769" y="1028700"/>
            <a:ext cx="412115" cy="412115"/>
          </a:xfrm>
          <a:custGeom>
            <a:avLst/>
            <a:gdLst/>
            <a:ahLst/>
            <a:cxnLst/>
            <a:rect l="l" t="t" r="r" b="b"/>
            <a:pathLst>
              <a:path w="412115" h="412115">
                <a:moveTo>
                  <a:pt x="212605" y="411727"/>
                </a:moveTo>
                <a:lnTo>
                  <a:pt x="199121" y="411727"/>
                </a:lnTo>
                <a:lnTo>
                  <a:pt x="192395" y="411396"/>
                </a:lnTo>
                <a:lnTo>
                  <a:pt x="152556" y="404819"/>
                </a:lnTo>
                <a:lnTo>
                  <a:pt x="114766" y="390597"/>
                </a:lnTo>
                <a:lnTo>
                  <a:pt x="80476" y="369275"/>
                </a:lnTo>
                <a:lnTo>
                  <a:pt x="51006" y="341673"/>
                </a:lnTo>
                <a:lnTo>
                  <a:pt x="27486" y="308853"/>
                </a:lnTo>
                <a:lnTo>
                  <a:pt x="10821" y="272074"/>
                </a:lnTo>
                <a:lnTo>
                  <a:pt x="1652" y="232751"/>
                </a:lnTo>
                <a:lnTo>
                  <a:pt x="0" y="212605"/>
                </a:lnTo>
                <a:lnTo>
                  <a:pt x="0" y="199121"/>
                </a:lnTo>
                <a:lnTo>
                  <a:pt x="5270" y="159088"/>
                </a:lnTo>
                <a:lnTo>
                  <a:pt x="18250" y="120853"/>
                </a:lnTo>
                <a:lnTo>
                  <a:pt x="38440" y="85885"/>
                </a:lnTo>
                <a:lnTo>
                  <a:pt x="65063" y="55528"/>
                </a:lnTo>
                <a:lnTo>
                  <a:pt x="97097" y="30948"/>
                </a:lnTo>
                <a:lnTo>
                  <a:pt x="133312" y="13090"/>
                </a:lnTo>
                <a:lnTo>
                  <a:pt x="172314" y="2640"/>
                </a:lnTo>
                <a:lnTo>
                  <a:pt x="199121" y="0"/>
                </a:lnTo>
                <a:lnTo>
                  <a:pt x="205863" y="0"/>
                </a:lnTo>
                <a:lnTo>
                  <a:pt x="212605" y="0"/>
                </a:lnTo>
                <a:lnTo>
                  <a:pt x="252638" y="5270"/>
                </a:lnTo>
                <a:lnTo>
                  <a:pt x="290873" y="18250"/>
                </a:lnTo>
                <a:lnTo>
                  <a:pt x="325841" y="38440"/>
                </a:lnTo>
                <a:lnTo>
                  <a:pt x="356198" y="65063"/>
                </a:lnTo>
                <a:lnTo>
                  <a:pt x="380778" y="97097"/>
                </a:lnTo>
                <a:lnTo>
                  <a:pt x="398636" y="133312"/>
                </a:lnTo>
                <a:lnTo>
                  <a:pt x="409086" y="172314"/>
                </a:lnTo>
                <a:lnTo>
                  <a:pt x="411727" y="199121"/>
                </a:lnTo>
                <a:lnTo>
                  <a:pt x="411727" y="212605"/>
                </a:lnTo>
                <a:lnTo>
                  <a:pt x="406456" y="252638"/>
                </a:lnTo>
                <a:lnTo>
                  <a:pt x="393476" y="290873"/>
                </a:lnTo>
                <a:lnTo>
                  <a:pt x="373287" y="325841"/>
                </a:lnTo>
                <a:lnTo>
                  <a:pt x="346663" y="356198"/>
                </a:lnTo>
                <a:lnTo>
                  <a:pt x="314629" y="380778"/>
                </a:lnTo>
                <a:lnTo>
                  <a:pt x="278415" y="398636"/>
                </a:lnTo>
                <a:lnTo>
                  <a:pt x="239412" y="409086"/>
                </a:lnTo>
                <a:lnTo>
                  <a:pt x="219331" y="411396"/>
                </a:lnTo>
                <a:lnTo>
                  <a:pt x="212605" y="411727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0" y="956975"/>
            <a:ext cx="5259837" cy="105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Научно-издательский отдел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5610">
              <a:lnSpc>
                <a:spcPct val="100000"/>
              </a:lnSpc>
              <a:spcBef>
                <a:spcPts val="1880"/>
              </a:spcBef>
            </a:pPr>
            <a:endParaRPr lang="ru-RU" sz="2000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0" y="4034173"/>
            <a:ext cx="3428999" cy="17993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>
              <a:lnSpc>
                <a:spcPct val="107900"/>
              </a:lnSpc>
            </a:pPr>
            <a:r>
              <a:rPr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Исмагилова </a:t>
            </a:r>
            <a:r>
              <a:rPr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Разина</a:t>
            </a:r>
            <a:r>
              <a:rPr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6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Ахтямовна</a:t>
            </a:r>
            <a:endParaRPr lang="ru-RU" sz="2500" b="1" spc="6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7900"/>
              </a:lnSpc>
              <a:spcBef>
                <a:spcPts val="100"/>
              </a:spcBef>
            </a:pPr>
            <a:endParaRPr lang="ru-RU" sz="2000" spc="1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 </a:t>
            </a:r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1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</a:t>
            </a:r>
            <a:r>
              <a:rPr lang="tt-RU"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t-RU"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spc="15" dirty="0" err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</a:t>
            </a:r>
            <a:r>
              <a:rPr lang="ru-RU" sz="20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spc="15" dirty="0">
              <a:solidFill>
                <a:srgbClr val="1A1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224" y="3903983"/>
            <a:ext cx="1678178" cy="180811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6057900"/>
            <a:ext cx="1786814" cy="174435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5423" y="7962900"/>
            <a:ext cx="1887979" cy="186598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 rot="10800000" flipV="1">
            <a:off x="1724633" y="8324355"/>
            <a:ext cx="3420373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500" b="1" spc="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Вахитова Гузель  Дилюсовна</a:t>
            </a:r>
          </a:p>
          <a:p>
            <a:pPr marL="12700" marR="380365">
              <a:lnSpc>
                <a:spcPct val="114799"/>
              </a:lnSpc>
              <a:spcBef>
                <a:spcPts val="1475"/>
              </a:spcBef>
            </a:pPr>
            <a:r>
              <a:rPr sz="2000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секретарь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06610" y="6206983"/>
            <a:ext cx="2977227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7100"/>
              </a:lnSpc>
              <a:spcBef>
                <a:spcPts val="100"/>
              </a:spcBef>
              <a:defRPr sz="2100" b="1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sz="2500" spc="65" dirty="0"/>
              <a:t>Наврозова </a:t>
            </a:r>
            <a:r>
              <a:rPr sz="2500" spc="65" dirty="0" err="1"/>
              <a:t>Диляра</a:t>
            </a:r>
            <a:r>
              <a:rPr sz="2500" spc="65" dirty="0"/>
              <a:t>  </a:t>
            </a:r>
            <a:r>
              <a:rPr sz="2500" spc="65" dirty="0" err="1"/>
              <a:t>Ленаровна</a:t>
            </a:r>
            <a:endParaRPr lang="ru-RU" sz="2500" spc="65" dirty="0"/>
          </a:p>
          <a:p>
            <a:pPr marR="380365">
              <a:lnSpc>
                <a:spcPct val="114799"/>
              </a:lnSpc>
              <a:spcBef>
                <a:spcPts val="1475"/>
              </a:spcBef>
            </a:pPr>
            <a:r>
              <a:rPr lang="ru-RU" sz="2000" b="0" spc="15" dirty="0"/>
              <a:t>Д</a:t>
            </a:r>
            <a:r>
              <a:rPr sz="2000" b="0" spc="15" dirty="0" err="1"/>
              <a:t>изайнер</a:t>
            </a:r>
            <a:r>
              <a:rPr lang="ru-RU" sz="2000" b="0" spc="15" dirty="0"/>
              <a:t>-</a:t>
            </a:r>
            <a:r>
              <a:rPr sz="2000" b="0" spc="15" dirty="0" err="1"/>
              <a:t>журнала</a:t>
            </a:r>
            <a:endParaRPr sz="2000" b="0" spc="15"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6D58AFE-785F-B229-A9E3-D43CDA099E29}"/>
              </a:ext>
            </a:extLst>
          </p:cNvPr>
          <p:cNvSpPr txBox="1"/>
          <p:nvPr/>
        </p:nvSpPr>
        <p:spPr>
          <a:xfrm>
            <a:off x="3730077" y="2087152"/>
            <a:ext cx="4598670" cy="13099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705"/>
              </a:spcBef>
              <a:defRPr sz="175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500" b="1" spc="15" dirty="0" err="1"/>
              <a:t>Гильфанова</a:t>
            </a:r>
            <a:r>
              <a:rPr lang="ru-RU" sz="2500" b="1" spc="15" dirty="0"/>
              <a:t> </a:t>
            </a:r>
            <a:r>
              <a:rPr lang="ru-RU" sz="2500" b="1" spc="15" dirty="0" err="1"/>
              <a:t>Гульназ</a:t>
            </a:r>
            <a:r>
              <a:rPr lang="ru-RU" sz="2500" b="1" spc="15" dirty="0"/>
              <a:t> </a:t>
            </a:r>
            <a:r>
              <a:rPr lang="ru-RU" sz="2500" b="1" spc="15" dirty="0" err="1"/>
              <a:t>Ильгизаровна</a:t>
            </a:r>
            <a:r>
              <a:rPr lang="ru-RU" sz="2500" b="1" spc="15" dirty="0"/>
              <a:t> </a:t>
            </a:r>
          </a:p>
          <a:p>
            <a:r>
              <a:rPr lang="ru-RU" sz="2000" spc="15" dirty="0"/>
              <a:t>Начальник отдела</a:t>
            </a:r>
            <a:endParaRPr sz="2000" spc="15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5" y="1761937"/>
            <a:ext cx="1863705" cy="206925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126" y="3156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7DF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14905" y="1045982"/>
            <a:ext cx="28575" cy="8229600"/>
          </a:xfrm>
          <a:custGeom>
            <a:avLst/>
            <a:gdLst/>
            <a:ahLst/>
            <a:cxnLst/>
            <a:rect l="l" t="t" r="r" b="b"/>
            <a:pathLst>
              <a:path w="28575" h="8229600">
                <a:moveTo>
                  <a:pt x="0" y="0"/>
                </a:moveTo>
                <a:lnTo>
                  <a:pt x="28574" y="0"/>
                </a:lnTo>
                <a:lnTo>
                  <a:pt x="285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4998" y="3840778"/>
            <a:ext cx="415925" cy="381000"/>
            <a:chOff x="1031124" y="3809214"/>
            <a:chExt cx="415925" cy="381000"/>
          </a:xfrm>
        </p:grpSpPr>
        <p:sp>
          <p:nvSpPr>
            <p:cNvPr id="5" name="object 5"/>
            <p:cNvSpPr/>
            <p:nvPr/>
          </p:nvSpPr>
          <p:spPr>
            <a:xfrm>
              <a:off x="1039549" y="390076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31124" y="389084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77076" y="3809214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002574" y="4950541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4505" y="6260903"/>
            <a:ext cx="230832" cy="3302197"/>
          </a:xfrm>
          <a:prstGeom prst="rect">
            <a:avLst/>
          </a:prstGeom>
        </p:spPr>
        <p:txBody>
          <a:bodyPr vert="vert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  <a:r>
              <a:rPr sz="1500" spc="-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"ТАТКУЛЬТРЕСУРСЦЕНТР"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56548" y="4217544"/>
            <a:ext cx="5257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9874" y="969838"/>
            <a:ext cx="13690600" cy="209480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7659"/>
              </a:lnSpc>
              <a:spcBef>
                <a:spcPts val="935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направление: стратегическое  развитие и экономика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96266" y="3769058"/>
            <a:ext cx="685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4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-1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-1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spc="-17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7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800" b="1" spc="-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800" b="1" spc="-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6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04998" y="5876627"/>
            <a:ext cx="415925" cy="381000"/>
            <a:chOff x="1031124" y="5845063"/>
            <a:chExt cx="415925" cy="381000"/>
          </a:xfrm>
        </p:grpSpPr>
        <p:sp>
          <p:nvSpPr>
            <p:cNvPr id="14" name="object 14"/>
            <p:cNvSpPr/>
            <p:nvPr/>
          </p:nvSpPr>
          <p:spPr>
            <a:xfrm>
              <a:off x="1039549" y="5936616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1124" y="5926693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76" y="5845063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002574" y="7105918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6266" y="5766052"/>
            <a:ext cx="76492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409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2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1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28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800" b="1" spc="-20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3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b="1" spc="-2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pc="-5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800" b="1" spc="114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800" b="1" spc="-2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6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13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800" b="1" spc="29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4998" y="8032004"/>
            <a:ext cx="415925" cy="381000"/>
            <a:chOff x="1031124" y="8000440"/>
            <a:chExt cx="415925" cy="381000"/>
          </a:xfrm>
        </p:grpSpPr>
        <p:sp>
          <p:nvSpPr>
            <p:cNvPr id="20" name="object 20"/>
            <p:cNvSpPr/>
            <p:nvPr/>
          </p:nvSpPr>
          <p:spPr>
            <a:xfrm>
              <a:off x="1039549" y="8091993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39867" y="279528"/>
                  </a:moveTo>
                  <a:lnTo>
                    <a:pt x="99265" y="273511"/>
                  </a:lnTo>
                  <a:lnTo>
                    <a:pt x="62161" y="255973"/>
                  </a:lnTo>
                  <a:lnTo>
                    <a:pt x="31747" y="228430"/>
                  </a:lnTo>
                  <a:lnTo>
                    <a:pt x="10646" y="193249"/>
                  </a:lnTo>
                  <a:lnTo>
                    <a:pt x="671" y="153463"/>
                  </a:lnTo>
                  <a:lnTo>
                    <a:pt x="0" y="139764"/>
                  </a:lnTo>
                  <a:lnTo>
                    <a:pt x="167" y="132897"/>
                  </a:lnTo>
                  <a:lnTo>
                    <a:pt x="8172" y="92686"/>
                  </a:lnTo>
                  <a:lnTo>
                    <a:pt x="27529" y="56499"/>
                  </a:lnTo>
                  <a:lnTo>
                    <a:pt x="56541" y="27508"/>
                  </a:lnTo>
                  <a:lnTo>
                    <a:pt x="92755" y="8166"/>
                  </a:lnTo>
                  <a:lnTo>
                    <a:pt x="132996" y="167"/>
                  </a:lnTo>
                  <a:lnTo>
                    <a:pt x="139867" y="0"/>
                  </a:lnTo>
                  <a:lnTo>
                    <a:pt x="146739" y="167"/>
                  </a:lnTo>
                  <a:lnTo>
                    <a:pt x="186980" y="8166"/>
                  </a:lnTo>
                  <a:lnTo>
                    <a:pt x="223194" y="27508"/>
                  </a:lnTo>
                  <a:lnTo>
                    <a:pt x="252206" y="56499"/>
                  </a:lnTo>
                  <a:lnTo>
                    <a:pt x="271563" y="92686"/>
                  </a:lnTo>
                  <a:lnTo>
                    <a:pt x="279567" y="132897"/>
                  </a:lnTo>
                  <a:lnTo>
                    <a:pt x="279735" y="139764"/>
                  </a:lnTo>
                  <a:lnTo>
                    <a:pt x="279567" y="146630"/>
                  </a:lnTo>
                  <a:lnTo>
                    <a:pt x="271563" y="186841"/>
                  </a:lnTo>
                  <a:lnTo>
                    <a:pt x="252206" y="223028"/>
                  </a:lnTo>
                  <a:lnTo>
                    <a:pt x="223194" y="252019"/>
                  </a:lnTo>
                  <a:lnTo>
                    <a:pt x="186980" y="271361"/>
                  </a:lnTo>
                  <a:lnTo>
                    <a:pt x="146739" y="279360"/>
                  </a:lnTo>
                  <a:lnTo>
                    <a:pt x="139867" y="279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31124" y="8082069"/>
              <a:ext cx="297180" cy="299720"/>
            </a:xfrm>
            <a:custGeom>
              <a:avLst/>
              <a:gdLst/>
              <a:ahLst/>
              <a:cxnLst/>
              <a:rect l="l" t="t" r="r" b="b"/>
              <a:pathLst>
                <a:path w="297180" h="299720">
                  <a:moveTo>
                    <a:pt x="148450" y="299370"/>
                  </a:moveTo>
                  <a:lnTo>
                    <a:pt x="141382" y="299370"/>
                  </a:lnTo>
                  <a:lnTo>
                    <a:pt x="134218" y="298857"/>
                  </a:lnTo>
                  <a:lnTo>
                    <a:pt x="81429" y="283632"/>
                  </a:lnTo>
                  <a:lnTo>
                    <a:pt x="43734" y="256779"/>
                  </a:lnTo>
                  <a:lnTo>
                    <a:pt x="16190" y="220116"/>
                  </a:lnTo>
                  <a:lnTo>
                    <a:pt x="908" y="176451"/>
                  </a:lnTo>
                  <a:lnTo>
                    <a:pt x="0" y="128594"/>
                  </a:lnTo>
                  <a:lnTo>
                    <a:pt x="12310" y="87068"/>
                  </a:lnTo>
                  <a:lnTo>
                    <a:pt x="35334" y="51658"/>
                  </a:lnTo>
                  <a:lnTo>
                    <a:pt x="67015" y="24151"/>
                  </a:lnTo>
                  <a:lnTo>
                    <a:pt x="105291" y="6335"/>
                  </a:lnTo>
                  <a:lnTo>
                    <a:pt x="148104" y="0"/>
                  </a:lnTo>
                  <a:lnTo>
                    <a:pt x="155176" y="0"/>
                  </a:lnTo>
                  <a:lnTo>
                    <a:pt x="162341" y="512"/>
                  </a:lnTo>
                  <a:lnTo>
                    <a:pt x="169401" y="1509"/>
                  </a:lnTo>
                  <a:lnTo>
                    <a:pt x="215142" y="15738"/>
                  </a:lnTo>
                  <a:lnTo>
                    <a:pt x="220863" y="19813"/>
                  </a:lnTo>
                  <a:lnTo>
                    <a:pt x="148104" y="19813"/>
                  </a:lnTo>
                  <a:lnTo>
                    <a:pt x="102228" y="28301"/>
                  </a:lnTo>
                  <a:lnTo>
                    <a:pt x="63199" y="51745"/>
                  </a:lnTo>
                  <a:lnTo>
                    <a:pt x="34505" y="87115"/>
                  </a:lnTo>
                  <a:lnTo>
                    <a:pt x="19631" y="131379"/>
                  </a:lnTo>
                  <a:lnTo>
                    <a:pt x="22637" y="182813"/>
                  </a:lnTo>
                  <a:lnTo>
                    <a:pt x="44411" y="227609"/>
                  </a:lnTo>
                  <a:lnTo>
                    <a:pt x="81377" y="261006"/>
                  </a:lnTo>
                  <a:lnTo>
                    <a:pt x="129958" y="278243"/>
                  </a:lnTo>
                  <a:lnTo>
                    <a:pt x="142308" y="279544"/>
                  </a:lnTo>
                  <a:lnTo>
                    <a:pt x="220250" y="279544"/>
                  </a:lnTo>
                  <a:lnTo>
                    <a:pt x="191264" y="293034"/>
                  </a:lnTo>
                  <a:lnTo>
                    <a:pt x="148450" y="299370"/>
                  </a:lnTo>
                  <a:close/>
                </a:path>
                <a:path w="297180" h="299720">
                  <a:moveTo>
                    <a:pt x="220250" y="279544"/>
                  </a:moveTo>
                  <a:lnTo>
                    <a:pt x="148450" y="279544"/>
                  </a:lnTo>
                  <a:lnTo>
                    <a:pt x="194335" y="271056"/>
                  </a:lnTo>
                  <a:lnTo>
                    <a:pt x="233374" y="247613"/>
                  </a:lnTo>
                  <a:lnTo>
                    <a:pt x="262076" y="212246"/>
                  </a:lnTo>
                  <a:lnTo>
                    <a:pt x="276948" y="167987"/>
                  </a:lnTo>
                  <a:lnTo>
                    <a:pt x="273943" y="116548"/>
                  </a:lnTo>
                  <a:lnTo>
                    <a:pt x="252166" y="71751"/>
                  </a:lnTo>
                  <a:lnTo>
                    <a:pt x="215195" y="38355"/>
                  </a:lnTo>
                  <a:lnTo>
                    <a:pt x="166605" y="21118"/>
                  </a:lnTo>
                  <a:lnTo>
                    <a:pt x="154250" y="19813"/>
                  </a:lnTo>
                  <a:lnTo>
                    <a:pt x="220863" y="19813"/>
                  </a:lnTo>
                  <a:lnTo>
                    <a:pt x="252840" y="42589"/>
                  </a:lnTo>
                  <a:lnTo>
                    <a:pt x="280386" y="79253"/>
                  </a:lnTo>
                  <a:lnTo>
                    <a:pt x="295668" y="122921"/>
                  </a:lnTo>
                  <a:lnTo>
                    <a:pt x="296576" y="170784"/>
                  </a:lnTo>
                  <a:lnTo>
                    <a:pt x="284259" y="212306"/>
                  </a:lnTo>
                  <a:lnTo>
                    <a:pt x="261228" y="247713"/>
                  </a:lnTo>
                  <a:lnTo>
                    <a:pt x="229543" y="275219"/>
                  </a:lnTo>
                  <a:lnTo>
                    <a:pt x="220250" y="279544"/>
                  </a:lnTo>
                  <a:close/>
                </a:path>
              </a:pathLst>
            </a:custGeom>
            <a:solidFill>
              <a:srgbClr val="CCA63C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77076" y="8000440"/>
              <a:ext cx="370205" cy="332105"/>
            </a:xfrm>
            <a:custGeom>
              <a:avLst/>
              <a:gdLst/>
              <a:ahLst/>
              <a:cxnLst/>
              <a:rect l="l" t="t" r="r" b="b"/>
              <a:pathLst>
                <a:path w="370205" h="332104">
                  <a:moveTo>
                    <a:pt x="166259" y="246714"/>
                  </a:moveTo>
                  <a:lnTo>
                    <a:pt x="100387" y="246714"/>
                  </a:lnTo>
                  <a:lnTo>
                    <a:pt x="126072" y="208056"/>
                  </a:lnTo>
                  <a:lnTo>
                    <a:pt x="156277" y="168744"/>
                  </a:lnTo>
                  <a:lnTo>
                    <a:pt x="190049" y="130099"/>
                  </a:lnTo>
                  <a:lnTo>
                    <a:pt x="226438" y="93444"/>
                  </a:lnTo>
                  <a:lnTo>
                    <a:pt x="264490" y="60099"/>
                  </a:lnTo>
                  <a:lnTo>
                    <a:pt x="303254" y="31386"/>
                  </a:lnTo>
                  <a:lnTo>
                    <a:pt x="341777" y="8626"/>
                  </a:lnTo>
                  <a:lnTo>
                    <a:pt x="358772" y="0"/>
                  </a:lnTo>
                  <a:lnTo>
                    <a:pt x="369800" y="19738"/>
                  </a:lnTo>
                  <a:lnTo>
                    <a:pt x="348172" y="34988"/>
                  </a:lnTo>
                  <a:lnTo>
                    <a:pt x="321559" y="56325"/>
                  </a:lnTo>
                  <a:lnTo>
                    <a:pt x="291384" y="83663"/>
                  </a:lnTo>
                  <a:lnTo>
                    <a:pt x="259072" y="116911"/>
                  </a:lnTo>
                  <a:lnTo>
                    <a:pt x="226046" y="155984"/>
                  </a:lnTo>
                  <a:lnTo>
                    <a:pt x="193729" y="200792"/>
                  </a:lnTo>
                  <a:lnTo>
                    <a:pt x="166259" y="246714"/>
                  </a:lnTo>
                  <a:close/>
                </a:path>
                <a:path w="370205" h="332104">
                  <a:moveTo>
                    <a:pt x="99869" y="331512"/>
                  </a:moveTo>
                  <a:lnTo>
                    <a:pt x="70766" y="305207"/>
                  </a:lnTo>
                  <a:lnTo>
                    <a:pt x="48202" y="243606"/>
                  </a:lnTo>
                  <a:lnTo>
                    <a:pt x="28907" y="198351"/>
                  </a:lnTo>
                  <a:lnTo>
                    <a:pt x="12994" y="166953"/>
                  </a:lnTo>
                  <a:lnTo>
                    <a:pt x="579" y="146923"/>
                  </a:lnTo>
                  <a:lnTo>
                    <a:pt x="0" y="145409"/>
                  </a:lnTo>
                  <a:lnTo>
                    <a:pt x="38064" y="151823"/>
                  </a:lnTo>
                  <a:lnTo>
                    <a:pt x="71818" y="195559"/>
                  </a:lnTo>
                  <a:lnTo>
                    <a:pt x="91804" y="229742"/>
                  </a:lnTo>
                  <a:lnTo>
                    <a:pt x="94382" y="235144"/>
                  </a:lnTo>
                  <a:lnTo>
                    <a:pt x="97022" y="240358"/>
                  </a:lnTo>
                  <a:lnTo>
                    <a:pt x="100387" y="246714"/>
                  </a:lnTo>
                  <a:lnTo>
                    <a:pt x="166259" y="246714"/>
                  </a:lnTo>
                  <a:lnTo>
                    <a:pt x="163547" y="251248"/>
                  </a:lnTo>
                  <a:lnTo>
                    <a:pt x="136922" y="307263"/>
                  </a:lnTo>
                  <a:lnTo>
                    <a:pt x="129775" y="317493"/>
                  </a:lnTo>
                  <a:lnTo>
                    <a:pt x="121368" y="325657"/>
                  </a:lnTo>
                  <a:lnTo>
                    <a:pt x="111477" y="330687"/>
                  </a:lnTo>
                  <a:lnTo>
                    <a:pt x="99869" y="331512"/>
                  </a:lnTo>
                  <a:close/>
                </a:path>
              </a:pathLst>
            </a:custGeom>
            <a:solidFill>
              <a:srgbClr val="1A1B17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002574" y="9261294"/>
            <a:ext cx="11934825" cy="28575"/>
          </a:xfrm>
          <a:custGeom>
            <a:avLst/>
            <a:gdLst/>
            <a:ahLst/>
            <a:cxnLst/>
            <a:rect l="l" t="t" r="r" b="b"/>
            <a:pathLst>
              <a:path w="11934825" h="28575">
                <a:moveTo>
                  <a:pt x="11934824" y="28574"/>
                </a:moveTo>
                <a:lnTo>
                  <a:pt x="0" y="28574"/>
                </a:lnTo>
                <a:lnTo>
                  <a:pt x="0" y="0"/>
                </a:lnTo>
                <a:lnTo>
                  <a:pt x="11934824" y="0"/>
                </a:lnTo>
                <a:lnTo>
                  <a:pt x="11934824" y="28574"/>
                </a:lnTo>
                <a:close/>
              </a:path>
            </a:pathLst>
          </a:custGeom>
          <a:solidFill>
            <a:srgbClr val="CCA63C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6266" y="7921428"/>
            <a:ext cx="821435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800" b="1" spc="-2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8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кадровой</a:t>
            </a:r>
            <a:r>
              <a:rPr sz="28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00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sz="2800" b="1" spc="-19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5" dirty="0">
                <a:solidFill>
                  <a:srgbClr val="1A1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5743" y="3961441"/>
            <a:ext cx="962024" cy="1447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1742</Words>
  <Application>Microsoft Office PowerPoint</Application>
  <PresentationFormat>Произвольный</PresentationFormat>
  <Paragraphs>277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Lucida Sans Unicode</vt:lpstr>
      <vt:lpstr>Tahoma</vt:lpstr>
      <vt:lpstr>Times New Roman</vt:lpstr>
      <vt:lpstr>Trebuchet MS</vt:lpstr>
      <vt:lpstr>Office Theme</vt:lpstr>
      <vt:lpstr>Презентация PowerPoint</vt:lpstr>
      <vt:lpstr>Миссия:</vt:lpstr>
      <vt:lpstr>Презентация PowerPoint</vt:lpstr>
      <vt:lpstr>I направление: научное и издательское</vt:lpstr>
      <vt:lpstr>Исследования и экспертиза</vt:lpstr>
      <vt:lpstr>Хранение</vt:lpstr>
      <vt:lpstr>Сектор изобразительного и  декоративно-прикладного искусства</vt:lpstr>
      <vt:lpstr>Издания</vt:lpstr>
      <vt:lpstr>II направление: стратегическое  развитие и экономика</vt:lpstr>
      <vt:lpstr>Отдел по аналитической работе</vt:lpstr>
      <vt:lpstr>Сектор образовательных программ и кадровых компетенций</vt:lpstr>
      <vt:lpstr>Сектор по проектной деятельности и поддержке культурных инициатив</vt:lpstr>
      <vt:lpstr>III направление: развитие народного  творчества</vt:lpstr>
      <vt:lpstr>Отдел развития народного творчества</vt:lpstr>
      <vt:lpstr>Отдел фестивальных и конкурсных  программ</vt:lpstr>
      <vt:lpstr>Отдел медиа-коммуникационного  обеспечения</vt:lpstr>
      <vt:lpstr>IV направление: имущественный  комплекс</vt:lpstr>
      <vt:lpstr>Отдел по техническому  сопровождению имущественного  комплекса</vt:lpstr>
      <vt:lpstr>Деятельность</vt:lpstr>
      <vt:lpstr>Отделы сопровождения</vt:lpstr>
      <vt:lpstr>Отдел финансово-экономического  обеспечения и государственных  закупок</vt:lpstr>
      <vt:lpstr>Отдел технического и хозяйственного обслуживания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Алсу Мифтахова</dc:creator>
  <cp:lastModifiedBy>ГБУ Таткультресурсцентр</cp:lastModifiedBy>
  <cp:revision>57</cp:revision>
  <cp:lastPrinted>2021-09-21T09:44:36Z</cp:lastPrinted>
  <dcterms:created xsi:type="dcterms:W3CDTF">2021-09-21T08:39:05Z</dcterms:created>
  <dcterms:modified xsi:type="dcterms:W3CDTF">2022-10-14T10:30:02Z</dcterms:modified>
</cp:coreProperties>
</file>