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9144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906" y="739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34C0A-3970-4861-BBE9-52B909655DE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312864-BD0B-4F24-B2FB-E0AA52412BF5}">
      <dgm:prSet phldrT="[Текст]" custT="1"/>
      <dgm:spPr/>
      <dgm:t>
        <a:bodyPr/>
        <a:lstStyle/>
        <a:p>
          <a:r>
            <a:rPr lang="ru-RU" sz="1400" dirty="0" smtClean="0"/>
            <a:t>Вовлечение в работу Движения учащейся молодежи СПб</a:t>
          </a:r>
          <a:endParaRPr lang="ru-RU" sz="1400" dirty="0"/>
        </a:p>
      </dgm:t>
    </dgm:pt>
    <dgm:pt modelId="{C59677DF-CD88-48BE-9598-44E62EC42041}" type="parTrans" cxnId="{028DF375-9BB7-4C3B-982A-A540CAB5336E}">
      <dgm:prSet/>
      <dgm:spPr/>
      <dgm:t>
        <a:bodyPr/>
        <a:lstStyle/>
        <a:p>
          <a:endParaRPr lang="ru-RU"/>
        </a:p>
      </dgm:t>
    </dgm:pt>
    <dgm:pt modelId="{E5CCDCFB-AAF6-4A8D-AE25-D236208BBA45}" type="sibTrans" cxnId="{028DF375-9BB7-4C3B-982A-A540CAB5336E}">
      <dgm:prSet/>
      <dgm:spPr/>
      <dgm:t>
        <a:bodyPr/>
        <a:lstStyle/>
        <a:p>
          <a:endParaRPr lang="ru-RU"/>
        </a:p>
      </dgm:t>
    </dgm:pt>
    <dgm:pt modelId="{9072D939-E18B-4E51-99EF-871D52F886C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Формирование единого Штаба движения</a:t>
          </a:r>
          <a:endParaRPr lang="ru-RU" sz="1400" dirty="0"/>
        </a:p>
      </dgm:t>
    </dgm:pt>
    <dgm:pt modelId="{10248F11-81E1-400D-AB74-2E3F9EFC5D9E}" type="parTrans" cxnId="{60AD244E-3BD5-4890-9B01-C386CA64BF64}">
      <dgm:prSet/>
      <dgm:spPr/>
      <dgm:t>
        <a:bodyPr/>
        <a:lstStyle/>
        <a:p>
          <a:endParaRPr lang="ru-RU"/>
        </a:p>
      </dgm:t>
    </dgm:pt>
    <dgm:pt modelId="{F050BE7D-F353-4A7A-B171-B9076D350E4D}" type="sibTrans" cxnId="{60AD244E-3BD5-4890-9B01-C386CA64BF64}">
      <dgm:prSet/>
      <dgm:spPr/>
      <dgm:t>
        <a:bodyPr/>
        <a:lstStyle/>
        <a:p>
          <a:endParaRPr lang="ru-RU"/>
        </a:p>
      </dgm:t>
    </dgm:pt>
    <dgm:pt modelId="{F1DA26A1-07F0-40EE-AD52-53113A66EC3B}">
      <dgm:prSet phldrT="[Текст]" custT="1"/>
      <dgm:spPr/>
      <dgm:t>
        <a:bodyPr/>
        <a:lstStyle/>
        <a:p>
          <a:r>
            <a:rPr lang="ru-RU" sz="1400" dirty="0" smtClean="0"/>
            <a:t>Реализация социальных инициатив </a:t>
          </a:r>
          <a:endParaRPr lang="ru-RU" sz="1400" dirty="0"/>
        </a:p>
      </dgm:t>
    </dgm:pt>
    <dgm:pt modelId="{812CC2A1-FC3A-4D9C-89F8-CD8F5E6C6FBA}" type="parTrans" cxnId="{2E35E387-5BC0-46CC-A694-EE8C0DD75FA6}">
      <dgm:prSet/>
      <dgm:spPr/>
      <dgm:t>
        <a:bodyPr/>
        <a:lstStyle/>
        <a:p>
          <a:endParaRPr lang="ru-RU"/>
        </a:p>
      </dgm:t>
    </dgm:pt>
    <dgm:pt modelId="{DCF3A3C4-42BD-4335-8C86-EA3BBD634461}" type="sibTrans" cxnId="{2E35E387-5BC0-46CC-A694-EE8C0DD75FA6}">
      <dgm:prSet/>
      <dgm:spPr/>
      <dgm:t>
        <a:bodyPr/>
        <a:lstStyle/>
        <a:p>
          <a:endParaRPr lang="ru-RU"/>
        </a:p>
      </dgm:t>
    </dgm:pt>
    <dgm:pt modelId="{0DEAC307-D8CA-4407-A219-1AFC4FEE34CB}" type="pres">
      <dgm:prSet presAssocID="{14734C0A-3970-4861-BBE9-52B909655DE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320EEB8-CCCF-422A-8745-465CB5089E82}" type="pres">
      <dgm:prSet presAssocID="{1B312864-BD0B-4F24-B2FB-E0AA52412BF5}" presName="composite" presStyleCnt="0"/>
      <dgm:spPr/>
    </dgm:pt>
    <dgm:pt modelId="{9CDC108B-AAD0-4DB3-BFFB-A93C7C5C92B7}" type="pres">
      <dgm:prSet presAssocID="{1B312864-BD0B-4F24-B2FB-E0AA52412BF5}" presName="bentUpArrow1" presStyleLbl="alignImgPlace1" presStyleIdx="0" presStyleCnt="2" custScaleX="130653" custScaleY="107984" custLinFactNeighborX="-68818" custLinFactNeighborY="-77623"/>
      <dgm:spPr/>
      <dgm:t>
        <a:bodyPr/>
        <a:lstStyle/>
        <a:p>
          <a:endParaRPr lang="ru-RU"/>
        </a:p>
      </dgm:t>
    </dgm:pt>
    <dgm:pt modelId="{DD7C9EEF-4995-413F-AB80-7DD8030D2609}" type="pres">
      <dgm:prSet presAssocID="{1B312864-BD0B-4F24-B2FB-E0AA52412BF5}" presName="ParentText" presStyleLbl="node1" presStyleIdx="0" presStyleCnt="3" custScaleX="192973" custScaleY="58903" custLinFactX="-2661" custLinFactNeighborX="-100000" custLinFactNeighborY="-499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F4C63-38E7-4C90-9EEF-CEBC18FA01F6}" type="pres">
      <dgm:prSet presAssocID="{1B312864-BD0B-4F24-B2FB-E0AA52412BF5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BB70B-9563-46C7-B732-DC17ABC744A0}" type="pres">
      <dgm:prSet presAssocID="{E5CCDCFB-AAF6-4A8D-AE25-D236208BBA45}" presName="sibTrans" presStyleCnt="0"/>
      <dgm:spPr/>
    </dgm:pt>
    <dgm:pt modelId="{0FBAD8D4-0CCB-461B-8926-8DC5DEF28DA5}" type="pres">
      <dgm:prSet presAssocID="{9072D939-E18B-4E51-99EF-871D52F886C2}" presName="composite" presStyleCnt="0"/>
      <dgm:spPr/>
    </dgm:pt>
    <dgm:pt modelId="{547E34A4-4008-4B76-A346-8964D3B00DC2}" type="pres">
      <dgm:prSet presAssocID="{9072D939-E18B-4E51-99EF-871D52F886C2}" presName="bentUpArrow1" presStyleLbl="alignImgPlace1" presStyleIdx="1" presStyleCnt="2" custScaleX="154782" custLinFactY="-20717" custLinFactNeighborX="62357" custLinFactNeighborY="-100000"/>
      <dgm:spPr/>
    </dgm:pt>
    <dgm:pt modelId="{B1103A7E-46B1-4C3B-9551-78A13295D439}" type="pres">
      <dgm:prSet presAssocID="{9072D939-E18B-4E51-99EF-871D52F886C2}" presName="ParentText" presStyleLbl="node1" presStyleIdx="1" presStyleCnt="3" custScaleX="180822" custScaleY="70753" custLinFactNeighborX="-11175" custLinFactNeighborY="-543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FE324-4EAB-494A-8757-3BAFDEE1F574}" type="pres">
      <dgm:prSet presAssocID="{9072D939-E18B-4E51-99EF-871D52F886C2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AA928-A8CD-4056-833C-A089BA425D3C}" type="pres">
      <dgm:prSet presAssocID="{F050BE7D-F353-4A7A-B171-B9076D350E4D}" presName="sibTrans" presStyleCnt="0"/>
      <dgm:spPr/>
    </dgm:pt>
    <dgm:pt modelId="{8E0BA26D-CEA0-4EC1-AB9C-E11CF7BF2C38}" type="pres">
      <dgm:prSet presAssocID="{F1DA26A1-07F0-40EE-AD52-53113A66EC3B}" presName="composite" presStyleCnt="0"/>
      <dgm:spPr/>
    </dgm:pt>
    <dgm:pt modelId="{AFB94E02-BF92-4E50-9462-3793F02CAA29}" type="pres">
      <dgm:prSet presAssocID="{F1DA26A1-07F0-40EE-AD52-53113A66EC3B}" presName="ParentText" presStyleLbl="node1" presStyleIdx="2" presStyleCnt="3" custScaleX="196360" custScaleY="70292" custLinFactNeighborX="77343" custLinFactNeighborY="-842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8DF375-9BB7-4C3B-982A-A540CAB5336E}" srcId="{14734C0A-3970-4861-BBE9-52B909655DEB}" destId="{1B312864-BD0B-4F24-B2FB-E0AA52412BF5}" srcOrd="0" destOrd="0" parTransId="{C59677DF-CD88-48BE-9598-44E62EC42041}" sibTransId="{E5CCDCFB-AAF6-4A8D-AE25-D236208BBA45}"/>
    <dgm:cxn modelId="{6275395E-806A-4548-B716-406470391CC8}" type="presOf" srcId="{14734C0A-3970-4861-BBE9-52B909655DEB}" destId="{0DEAC307-D8CA-4407-A219-1AFC4FEE34CB}" srcOrd="0" destOrd="0" presId="urn:microsoft.com/office/officeart/2005/8/layout/StepDownProcess"/>
    <dgm:cxn modelId="{D62DC47E-FC3B-4FBB-BB14-33CA1F22A8B6}" type="presOf" srcId="{9072D939-E18B-4E51-99EF-871D52F886C2}" destId="{B1103A7E-46B1-4C3B-9551-78A13295D439}" srcOrd="0" destOrd="0" presId="urn:microsoft.com/office/officeart/2005/8/layout/StepDownProcess"/>
    <dgm:cxn modelId="{60AD244E-3BD5-4890-9B01-C386CA64BF64}" srcId="{14734C0A-3970-4861-BBE9-52B909655DEB}" destId="{9072D939-E18B-4E51-99EF-871D52F886C2}" srcOrd="1" destOrd="0" parTransId="{10248F11-81E1-400D-AB74-2E3F9EFC5D9E}" sibTransId="{F050BE7D-F353-4A7A-B171-B9076D350E4D}"/>
    <dgm:cxn modelId="{3BCF1D16-2F6E-4CE5-927D-D9113C4F01BA}" type="presOf" srcId="{F1DA26A1-07F0-40EE-AD52-53113A66EC3B}" destId="{AFB94E02-BF92-4E50-9462-3793F02CAA29}" srcOrd="0" destOrd="0" presId="urn:microsoft.com/office/officeart/2005/8/layout/StepDownProcess"/>
    <dgm:cxn modelId="{A938C103-0D16-442E-88B1-9FF0E20FE7D5}" type="presOf" srcId="{1B312864-BD0B-4F24-B2FB-E0AA52412BF5}" destId="{DD7C9EEF-4995-413F-AB80-7DD8030D2609}" srcOrd="0" destOrd="0" presId="urn:microsoft.com/office/officeart/2005/8/layout/StepDownProcess"/>
    <dgm:cxn modelId="{2E35E387-5BC0-46CC-A694-EE8C0DD75FA6}" srcId="{14734C0A-3970-4861-BBE9-52B909655DEB}" destId="{F1DA26A1-07F0-40EE-AD52-53113A66EC3B}" srcOrd="2" destOrd="0" parTransId="{812CC2A1-FC3A-4D9C-89F8-CD8F5E6C6FBA}" sibTransId="{DCF3A3C4-42BD-4335-8C86-EA3BBD634461}"/>
    <dgm:cxn modelId="{0CAC4B2C-F9BD-4242-9C27-7D40251BFD9F}" type="presParOf" srcId="{0DEAC307-D8CA-4407-A219-1AFC4FEE34CB}" destId="{3320EEB8-CCCF-422A-8745-465CB5089E82}" srcOrd="0" destOrd="0" presId="urn:microsoft.com/office/officeart/2005/8/layout/StepDownProcess"/>
    <dgm:cxn modelId="{F63C6844-BF4E-40F7-9491-36D20999D9D6}" type="presParOf" srcId="{3320EEB8-CCCF-422A-8745-465CB5089E82}" destId="{9CDC108B-AAD0-4DB3-BFFB-A93C7C5C92B7}" srcOrd="0" destOrd="0" presId="urn:microsoft.com/office/officeart/2005/8/layout/StepDownProcess"/>
    <dgm:cxn modelId="{920F6A60-5259-4F29-9498-DDDD44583A11}" type="presParOf" srcId="{3320EEB8-CCCF-422A-8745-465CB5089E82}" destId="{DD7C9EEF-4995-413F-AB80-7DD8030D2609}" srcOrd="1" destOrd="0" presId="urn:microsoft.com/office/officeart/2005/8/layout/StepDownProcess"/>
    <dgm:cxn modelId="{D9A4F9A3-B0FF-4B4A-9696-219771149E50}" type="presParOf" srcId="{3320EEB8-CCCF-422A-8745-465CB5089E82}" destId="{785F4C63-38E7-4C90-9EEF-CEBC18FA01F6}" srcOrd="2" destOrd="0" presId="urn:microsoft.com/office/officeart/2005/8/layout/StepDownProcess"/>
    <dgm:cxn modelId="{9045275B-CA29-4697-A04A-8FB3231FDB3D}" type="presParOf" srcId="{0DEAC307-D8CA-4407-A219-1AFC4FEE34CB}" destId="{499BB70B-9563-46C7-B732-DC17ABC744A0}" srcOrd="1" destOrd="0" presId="urn:microsoft.com/office/officeart/2005/8/layout/StepDownProcess"/>
    <dgm:cxn modelId="{443E5056-8E63-465B-9AEB-897C0E7FEF9B}" type="presParOf" srcId="{0DEAC307-D8CA-4407-A219-1AFC4FEE34CB}" destId="{0FBAD8D4-0CCB-461B-8926-8DC5DEF28DA5}" srcOrd="2" destOrd="0" presId="urn:microsoft.com/office/officeart/2005/8/layout/StepDownProcess"/>
    <dgm:cxn modelId="{E4E69B58-6FEF-41F4-AA41-1E2DF75B24DF}" type="presParOf" srcId="{0FBAD8D4-0CCB-461B-8926-8DC5DEF28DA5}" destId="{547E34A4-4008-4B76-A346-8964D3B00DC2}" srcOrd="0" destOrd="0" presId="urn:microsoft.com/office/officeart/2005/8/layout/StepDownProcess"/>
    <dgm:cxn modelId="{51398D92-4C6E-486F-A161-B6FC5E8B8F4F}" type="presParOf" srcId="{0FBAD8D4-0CCB-461B-8926-8DC5DEF28DA5}" destId="{B1103A7E-46B1-4C3B-9551-78A13295D439}" srcOrd="1" destOrd="0" presId="urn:microsoft.com/office/officeart/2005/8/layout/StepDownProcess"/>
    <dgm:cxn modelId="{2179C907-51F2-452D-A6DF-76943481509F}" type="presParOf" srcId="{0FBAD8D4-0CCB-461B-8926-8DC5DEF28DA5}" destId="{66CFE324-4EAB-494A-8757-3BAFDEE1F574}" srcOrd="2" destOrd="0" presId="urn:microsoft.com/office/officeart/2005/8/layout/StepDownProcess"/>
    <dgm:cxn modelId="{84C26FEF-96EF-48DB-B86E-12E451CD6155}" type="presParOf" srcId="{0DEAC307-D8CA-4407-A219-1AFC4FEE34CB}" destId="{6EFAA928-A8CD-4056-833C-A089BA425D3C}" srcOrd="3" destOrd="0" presId="urn:microsoft.com/office/officeart/2005/8/layout/StepDownProcess"/>
    <dgm:cxn modelId="{98E0EDAF-1ACA-4A1C-A8EC-08611617FC4B}" type="presParOf" srcId="{0DEAC307-D8CA-4407-A219-1AFC4FEE34CB}" destId="{8E0BA26D-CEA0-4EC1-AB9C-E11CF7BF2C38}" srcOrd="4" destOrd="0" presId="urn:microsoft.com/office/officeart/2005/8/layout/StepDownProcess"/>
    <dgm:cxn modelId="{2BCBE0CA-F4FC-4F85-8685-E6D5C323B099}" type="presParOf" srcId="{8E0BA26D-CEA0-4EC1-AB9C-E11CF7BF2C38}" destId="{AFB94E02-BF92-4E50-9462-3793F02CAA2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DC108B-AAD0-4DB3-BFFB-A93C7C5C92B7}">
      <dsp:nvSpPr>
        <dsp:cNvPr id="0" name=""/>
        <dsp:cNvSpPr/>
      </dsp:nvSpPr>
      <dsp:spPr>
        <a:xfrm rot="5400000">
          <a:off x="2008999" y="97311"/>
          <a:ext cx="1236593" cy="170335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C9EEF-4995-413F-AB80-7DD8030D2609}">
      <dsp:nvSpPr>
        <dsp:cNvPr id="0" name=""/>
        <dsp:cNvSpPr/>
      </dsp:nvSpPr>
      <dsp:spPr>
        <a:xfrm>
          <a:off x="0" y="0"/>
          <a:ext cx="3720096" cy="79482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Вовлечение в работу Движения учащейся молодежи СПб</a:t>
          </a:r>
          <a:endParaRPr lang="ru-RU" sz="1400" kern="1200" dirty="0"/>
        </a:p>
      </dsp:txBody>
      <dsp:txXfrm>
        <a:off x="38807" y="38807"/>
        <a:ext cx="3642482" cy="717213"/>
      </dsp:txXfrm>
    </dsp:sp>
    <dsp:sp modelId="{785F4C63-38E7-4C90-9EEF-CEBC18FA01F6}">
      <dsp:nvSpPr>
        <dsp:cNvPr id="0" name=""/>
        <dsp:cNvSpPr/>
      </dsp:nvSpPr>
      <dsp:spPr>
        <a:xfrm>
          <a:off x="4576295" y="45295"/>
          <a:ext cx="1402084" cy="1090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7E34A4-4008-4B76-A346-8964D3B00DC2}">
      <dsp:nvSpPr>
        <dsp:cNvPr id="0" name=""/>
        <dsp:cNvSpPr/>
      </dsp:nvSpPr>
      <dsp:spPr>
        <a:xfrm rot="5400000">
          <a:off x="5676247" y="879350"/>
          <a:ext cx="1145163" cy="20179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03A7E-46B1-4C3B-9551-78A13295D439}">
      <dsp:nvSpPr>
        <dsp:cNvPr id="0" name=""/>
        <dsp:cNvSpPr/>
      </dsp:nvSpPr>
      <dsp:spPr>
        <a:xfrm>
          <a:off x="3565418" y="813038"/>
          <a:ext cx="3485851" cy="95472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Формирование единого Штаба движения</a:t>
          </a:r>
          <a:endParaRPr lang="ru-RU" sz="1400" kern="1200" dirty="0"/>
        </a:p>
      </dsp:txBody>
      <dsp:txXfrm>
        <a:off x="3612032" y="859652"/>
        <a:ext cx="3392623" cy="861501"/>
      </dsp:txXfrm>
    </dsp:sp>
    <dsp:sp modelId="{66CFE324-4EAB-494A-8757-3BAFDEE1F574}">
      <dsp:nvSpPr>
        <dsp:cNvPr id="0" name=""/>
        <dsp:cNvSpPr/>
      </dsp:nvSpPr>
      <dsp:spPr>
        <a:xfrm>
          <a:off x="6487664" y="1478119"/>
          <a:ext cx="1402084" cy="1090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94E02-BF92-4E50-9462-3793F02CAA29}">
      <dsp:nvSpPr>
        <dsp:cNvPr id="0" name=""/>
        <dsp:cNvSpPr/>
      </dsp:nvSpPr>
      <dsp:spPr>
        <a:xfrm>
          <a:off x="7300342" y="1727805"/>
          <a:ext cx="3785390" cy="94850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Реализация социальных инициатив </a:t>
          </a:r>
          <a:endParaRPr lang="ru-RU" sz="1400" kern="1200" dirty="0"/>
        </a:p>
      </dsp:txBody>
      <dsp:txXfrm>
        <a:off x="7346653" y="1774116"/>
        <a:ext cx="3692768" cy="855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840571"/>
            <a:ext cx="103632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1379-9B49-41CF-ADDA-87C31B63B5D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184C-40E6-47B7-BCAB-F1087C935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4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1379-9B49-41CF-ADDA-87C31B63B5D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184C-40E6-47B7-BCAB-F1087C935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94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6189"/>
            <a:ext cx="274320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66189"/>
            <a:ext cx="802640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1379-9B49-41CF-ADDA-87C31B63B5D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184C-40E6-47B7-BCAB-F1087C935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8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1379-9B49-41CF-ADDA-87C31B63B5D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184C-40E6-47B7-BCAB-F1087C935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30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875867"/>
            <a:ext cx="10363200" cy="1816100"/>
          </a:xfrm>
        </p:spPr>
        <p:txBody>
          <a:bodyPr anchor="t"/>
          <a:lstStyle>
            <a:lvl1pPr algn="l">
              <a:defRPr sz="7111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875622"/>
            <a:ext cx="10363200" cy="2000249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1379-9B49-41CF-ADDA-87C31B63B5D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184C-40E6-47B7-BCAB-F1087C935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6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2133605"/>
            <a:ext cx="5384800" cy="6034617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133605"/>
            <a:ext cx="5384800" cy="6034617"/>
          </a:xfrm>
        </p:spPr>
        <p:txBody>
          <a:bodyPr/>
          <a:lstStyle>
            <a:lvl1pPr>
              <a:defRPr sz="4978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1379-9B49-41CF-ADDA-87C31B63B5D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184C-40E6-47B7-BCAB-F1087C935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67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5" y="2046817"/>
            <a:ext cx="5386917" cy="853016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5" y="2899833"/>
            <a:ext cx="5386917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2046817"/>
            <a:ext cx="5389033" cy="853016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899833"/>
            <a:ext cx="5389033" cy="5268384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1379-9B49-41CF-ADDA-87C31B63B5D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184C-40E6-47B7-BCAB-F1087C935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00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1379-9B49-41CF-ADDA-87C31B63B5D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184C-40E6-47B7-BCAB-F1087C935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582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1379-9B49-41CF-ADDA-87C31B63B5D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184C-40E6-47B7-BCAB-F1087C935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29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5" y="364067"/>
            <a:ext cx="4011084" cy="1549400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7" y="364071"/>
            <a:ext cx="6815668" cy="7804151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5" y="1913471"/>
            <a:ext cx="4011084" cy="6254751"/>
          </a:xfrm>
        </p:spPr>
        <p:txBody>
          <a:bodyPr/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1379-9B49-41CF-ADDA-87C31B63B5D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184C-40E6-47B7-BCAB-F1087C935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5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6400802"/>
            <a:ext cx="7315200" cy="7556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817033"/>
            <a:ext cx="7315200" cy="5486400"/>
          </a:xfrm>
        </p:spPr>
        <p:txBody>
          <a:bodyPr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7156453"/>
            <a:ext cx="7315200" cy="1073149"/>
          </a:xfrm>
        </p:spPr>
        <p:txBody>
          <a:bodyPr/>
          <a:lstStyle>
            <a:lvl1pPr marL="0" indent="0">
              <a:buNone/>
              <a:defRPr sz="2489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C1379-9B49-41CF-ADDA-87C31B63B5D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F184C-40E6-47B7-BCAB-F1087C935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5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6184"/>
            <a:ext cx="10972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133605"/>
            <a:ext cx="109728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8475138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C1379-9B49-41CF-ADDA-87C31B63B5D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8475138"/>
            <a:ext cx="3860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8475138"/>
            <a:ext cx="284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F184C-40E6-47B7-BCAB-F1087C935B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5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25620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608" indent="-609608" algn="l" defTabSz="1625620" rtl="0" eaLnBrk="1" latinLnBrk="0" hangingPunct="1">
        <a:spcBef>
          <a:spcPct val="20000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817" indent="-508006" algn="l" defTabSz="16256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978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spcBef>
          <a:spcPct val="20000"/>
        </a:spcBef>
        <a:buFont typeface="Arial" panose="020B0604020202020204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spcBef>
          <a:spcPct val="20000"/>
        </a:spcBef>
        <a:buFont typeface="Arial" panose="020B0604020202020204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image" Target="../media/image1.jpe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diagramDrawing" Target="../diagrams/drawing1.xml"/><Relationship Id="rId5" Type="http://schemas.openxmlformats.org/officeDocument/2006/relationships/image" Target="../media/image6.jpeg"/><Relationship Id="rId15" Type="http://schemas.openxmlformats.org/officeDocument/2006/relationships/image" Target="../media/image10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1295" y="-1526705"/>
            <a:ext cx="9144000" cy="1219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Картинки по запросу &quot;цель&quot;&quot;"/>
          <p:cNvSpPr>
            <a:spLocks noChangeAspect="1" noChangeArrowheads="1"/>
          </p:cNvSpPr>
          <p:nvPr/>
        </p:nvSpPr>
        <p:spPr bwMode="auto">
          <a:xfrm>
            <a:off x="276578" y="-3812822"/>
            <a:ext cx="541867" cy="54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pic>
        <p:nvPicPr>
          <p:cNvPr id="7" name="Picture 2" descr="\\qnap\docs\Отдел Социально-культурной работы\!!! СМИРНОВА А\ЛОГО\Голубь_ровный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3" y="109703"/>
            <a:ext cx="1916221" cy="191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09814" y="456264"/>
            <a:ext cx="944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Санкт-Петербургское движение добровольцев </a:t>
            </a:r>
          </a:p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«Наше будущее в наших руках»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60515" y="6970934"/>
            <a:ext cx="12191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Дворец учащейся молодежи Санкт-Петербурга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тел. 8 (812) 417-27-24</a:t>
            </a:r>
          </a:p>
          <a:p>
            <a:pPr algn="ctr"/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эл.почта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: org_mass@mail.ru</a:t>
            </a:r>
          </a:p>
          <a:p>
            <a:pPr algn="ctr"/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Петрова Елена Юрьевна, педагог-организатор </a:t>
            </a:r>
          </a:p>
        </p:txBody>
      </p:sp>
      <p:pic>
        <p:nvPicPr>
          <p:cNvPr id="11" name="Picture 3" descr="\\qnap\docs\Отдел проектов и молодёжных социальных инициатив\ФОТО\Для баннера\Выбранные\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r="4782"/>
          <a:stretch/>
        </p:blipFill>
        <p:spPr bwMode="auto">
          <a:xfrm>
            <a:off x="2055763" y="1775283"/>
            <a:ext cx="7759443" cy="51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2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72"/>
            <a:ext cx="12192000" cy="914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73019" y="215652"/>
            <a:ext cx="99108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течение 2020-2021 учебного года привлечь к работе Санкт-Петербургского движения добровольцев «Наше будущее в наших руках» и сопроводить 48 активистов профессиональных образовательных учреждений по их «Дорожной карте» развития в добровольческой деятельности, при этом проводя для них </a:t>
            </a:r>
            <a:r>
              <a:rPr lang="ru-RU" sz="2000" dirty="0" err="1"/>
              <a:t>тренинговые</a:t>
            </a:r>
            <a:r>
              <a:rPr lang="ru-RU" sz="2000" dirty="0"/>
              <a:t> программы по выбранным направлениям деятельности и обучение от ведущих экспертов в области добровольчества в Санкт-Петербурге, в результате реализации проекта в конце учебного года будет проведено городское мероприятие, подготовленное обученными добровольцами.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Картинки по запросу &quot;цель&quot;&quot;"/>
          <p:cNvSpPr>
            <a:spLocks noChangeAspect="1" noChangeArrowheads="1"/>
          </p:cNvSpPr>
          <p:nvPr/>
        </p:nvSpPr>
        <p:spPr bwMode="auto">
          <a:xfrm>
            <a:off x="276578" y="-3812822"/>
            <a:ext cx="541867" cy="54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pic>
        <p:nvPicPr>
          <p:cNvPr id="8" name="Picture 5" descr="D:\Загрузки\5a3756266af9e9.46255176151357597443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1" y="565055"/>
            <a:ext cx="1896578" cy="179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\\qnap\docs\Отдел Социально-культурной работы\!!! СМИРНОВА А\ЛОГО-добровольцы\галсту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535" y="7793877"/>
            <a:ext cx="1107922" cy="10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1" descr="D:\Рабочий стол\0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651" b="5780"/>
          <a:stretch/>
        </p:blipFill>
        <p:spPr bwMode="auto">
          <a:xfrm>
            <a:off x="208164" y="5641084"/>
            <a:ext cx="5705242" cy="327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6303723" y="5961691"/>
            <a:ext cx="6310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деятельности:</a:t>
            </a:r>
          </a:p>
        </p:txBody>
      </p:sp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3262694782"/>
              </p:ext>
            </p:extLst>
          </p:nvPr>
        </p:nvGraphicFramePr>
        <p:xfrm>
          <a:off x="422457" y="2857058"/>
          <a:ext cx="11347086" cy="3888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4" name="Picture 2" descr="\\qnap\docs\Отдел Социально-культурной работы\!!! СМИРНОВА А\ЛОГО-добровольцы\бабочка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73" y="7236458"/>
            <a:ext cx="990014" cy="102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\\qnap\docs\Отдел Социально-культурной работы\!!! СМИРНОВА А\ЛОГО-добровольцы\мишка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725" y="8083079"/>
            <a:ext cx="1058228" cy="107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\\qnap\docs\Отдел Социально-культурной работы\!!! СМИРНОВА А\ЛОГО-добровольцы\сердце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29" y="7747433"/>
            <a:ext cx="1031289" cy="10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\\qnap\docs\Отдел Социально-культурной работы\!!! СМИРНОВА А\ЛОГО-добровольцы\календарь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086" y="6301635"/>
            <a:ext cx="1047764" cy="10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\\qnap\docs\Отдел Социально-культурной работы\!!! СМИРНОВА А\ЛОГО-добровольцы\лист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029" y="6546466"/>
            <a:ext cx="1076896" cy="109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\\qnap\docs\Отдел Социально-культурной работы\!!! СМИРНОВА А\ЛОГО-добровольцы\скамейка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735" y="7212996"/>
            <a:ext cx="1045412" cy="104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\\qnap\docs\Отдел Социально-культурной работы\!!! СМИРНОВА А\ЛОГО-добровольцы\голубь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684" y="6588025"/>
            <a:ext cx="1065909" cy="105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56" y="-12868"/>
            <a:ext cx="12260154" cy="919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Картинки по запросу &quot;цель&quot;&quot;"/>
          <p:cNvSpPr>
            <a:spLocks noChangeAspect="1" noChangeArrowheads="1"/>
          </p:cNvSpPr>
          <p:nvPr/>
        </p:nvSpPr>
        <p:spPr bwMode="auto">
          <a:xfrm>
            <a:off x="276578" y="-3812822"/>
            <a:ext cx="541867" cy="54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ru-RU" sz="3200"/>
          </a:p>
        </p:txBody>
      </p:sp>
      <p:pic>
        <p:nvPicPr>
          <p:cNvPr id="2052" name="Picture 4" descr="\\qnap\docs\Отдел проектов и молодёжных социальных инициатив\ФОТО\Для баннера\Выбранные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77" y="5195514"/>
            <a:ext cx="6060800" cy="402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\\qnap\docs\Отдел проектов и молодёжных социальных инициатив\ФОТО\2017-2018\Слет добровольцев 13-15.09.17\IMG_34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1"/>
          <a:stretch/>
        </p:blipFill>
        <p:spPr bwMode="auto">
          <a:xfrm>
            <a:off x="-103335" y="5182506"/>
            <a:ext cx="5825068" cy="41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Загрузки\kisspng-volunteering-united-nations-volunteers-community-c-volunteer-5b171a92982649.139035381528240786623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109046"/>
            <a:ext cx="2261689" cy="226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23516" y="490969"/>
            <a:ext cx="87259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Подготовлена вступительная программа по привлечению внимания к проекту на 300 человек (Слет Санкт-Петербургского движения добровольцев «Наше будущее в наших руках» в </a:t>
            </a:r>
            <a:r>
              <a:rPr lang="ru-RU" sz="2400" dirty="0" smtClean="0"/>
              <a:t>сентябре </a:t>
            </a:r>
          </a:p>
          <a:p>
            <a:r>
              <a:rPr lang="ru-RU" sz="2400" dirty="0" smtClean="0"/>
              <a:t>Выявлены </a:t>
            </a:r>
            <a:r>
              <a:rPr lang="ru-RU" sz="2400" dirty="0"/>
              <a:t>48 заинтересованных добровольцев, составлены их личные «дорожные карты» развития в добровольчестве </a:t>
            </a:r>
            <a:endParaRPr lang="ru-RU" sz="2400" dirty="0" smtClean="0"/>
          </a:p>
          <a:p>
            <a:r>
              <a:rPr lang="ru-RU" sz="2400" dirty="0" smtClean="0"/>
              <a:t>Проведена </a:t>
            </a:r>
            <a:r>
              <a:rPr lang="ru-RU" sz="2400" dirty="0"/>
              <a:t>программа обучения для добровольцев, в соответствии с их интересами </a:t>
            </a:r>
            <a:endParaRPr lang="ru-RU" sz="2400" dirty="0" smtClean="0"/>
          </a:p>
          <a:p>
            <a:r>
              <a:rPr lang="ru-RU" sz="2400" dirty="0" smtClean="0"/>
              <a:t>Разработаны </a:t>
            </a:r>
            <a:r>
              <a:rPr lang="ru-RU" sz="2400" dirty="0"/>
              <a:t>не менее 5 добровольческих проектов, которые будут апробированы в течение следующего учебного года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4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187</Words>
  <Application>Microsoft Office PowerPoint</Application>
  <PresentationFormat>Произвольный</PresentationFormat>
  <Paragraphs>15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Петрова Елена</dc:creator>
  <cp:lastModifiedBy>blacksun013@mail.ru</cp:lastModifiedBy>
  <cp:revision>14</cp:revision>
  <dcterms:created xsi:type="dcterms:W3CDTF">2020-02-03T09:14:44Z</dcterms:created>
  <dcterms:modified xsi:type="dcterms:W3CDTF">2020-04-13T08:48:43Z</dcterms:modified>
</cp:coreProperties>
</file>