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8B7"/>
    <a:srgbClr val="00A600"/>
    <a:srgbClr val="76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2070" y="8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04019194570378"/>
          <c:y val="3.6816705631047178E-2"/>
          <c:w val="0.52741478653552143"/>
          <c:h val="0.5086128929097752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034-477C-B2F4-5F04C65D547C}"/>
              </c:ext>
            </c:extLst>
          </c:dPt>
          <c:dPt>
            <c:idx val="1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034-477C-B2F4-5F04C65D547C}"/>
              </c:ext>
            </c:extLst>
          </c:dPt>
          <c:dPt>
            <c:idx val="2"/>
            <c:bubble3D val="0"/>
            <c:spPr>
              <a:solidFill>
                <a:srgbClr val="00A6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034-477C-B2F4-5F04C65D547C}"/>
              </c:ext>
            </c:extLst>
          </c:dPt>
          <c:dPt>
            <c:idx val="3"/>
            <c:bubble3D val="0"/>
            <c:spPr>
              <a:solidFill>
                <a:srgbClr val="0078B7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034-477C-B2F4-5F04C65D547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'[Диаграмма в Microsoft Word]Лист2'!$A$7:$D$7</c:f>
              <c:strCache>
                <c:ptCount val="4"/>
                <c:pt idx="0">
                  <c:v>трудоустроено на открытом рынке с заработной платой более 15 тыс</c:v>
                </c:pt>
                <c:pt idx="1">
                  <c:v>защищенное трудоустройство в "Особой сборке" с зарплатой более 10 тыс.</c:v>
                </c:pt>
                <c:pt idx="2">
                  <c:v>социальная занятость  с зарплатой до 2-3 тысяч</c:v>
                </c:pt>
                <c:pt idx="3">
                  <c:v>покинули проект</c:v>
                </c:pt>
              </c:strCache>
            </c:strRef>
          </c:cat>
          <c:val>
            <c:numRef>
              <c:f>'[Диаграмма в Microsoft Word]Лист2'!$A$8:$D$8</c:f>
              <c:numCache>
                <c:formatCode>0.00%</c:formatCode>
                <c:ptCount val="4"/>
                <c:pt idx="0">
                  <c:v>0.24390000000000001</c:v>
                </c:pt>
                <c:pt idx="1">
                  <c:v>8.1299999999999997E-2</c:v>
                </c:pt>
                <c:pt idx="2">
                  <c:v>0.52029999999999998</c:v>
                </c:pt>
                <c:pt idx="3">
                  <c:v>0.1545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034-477C-B2F4-5F04C65D547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B0E-4070-9A48-F8F0D1972075}"/>
              </c:ext>
            </c:extLst>
          </c:dPt>
          <c:dPt>
            <c:idx val="1"/>
            <c:bubble3D val="0"/>
            <c:spPr>
              <a:solidFill>
                <a:srgbClr val="00A6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B0E-4070-9A48-F8F0D1972075}"/>
              </c:ext>
            </c:extLst>
          </c:dPt>
          <c:dPt>
            <c:idx val="2"/>
            <c:bubble3D val="0"/>
            <c:spPr>
              <a:solidFill>
                <a:srgbClr val="0078B7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B0E-4070-9A48-F8F0D197207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FB0E-4070-9A48-F8F0D1972075}"/>
                </c:ext>
              </c:extLst>
            </c:dLbl>
            <c:dLbl>
              <c:idx val="1"/>
              <c:layout>
                <c:manualLayout>
                  <c:x val="-6.8332060671121991E-2"/>
                  <c:y val="6.944674186782741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0E-4070-9A48-F8F0D19720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Нет, ничего не изменилось</c:v>
                </c:pt>
                <c:pt idx="1">
                  <c:v>Да, он стал собранным</c:v>
                </c:pt>
                <c:pt idx="2">
                  <c:v>Ответственно отноится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0.108</c:v>
                </c:pt>
                <c:pt idx="1">
                  <c:v>0.52300000000000002</c:v>
                </c:pt>
                <c:pt idx="2">
                  <c:v>0.36899999999999999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0E-4070-9A48-F8F0D197207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B0E-4070-9A48-F8F0D1972075}"/>
              </c:ext>
            </c:extLst>
          </c:dPt>
          <c:dPt>
            <c:idx val="1"/>
            <c:bubble3D val="0"/>
            <c:spPr>
              <a:solidFill>
                <a:srgbClr val="00A6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B0E-4070-9A48-F8F0D1972075}"/>
              </c:ext>
            </c:extLst>
          </c:dPt>
          <c:dPt>
            <c:idx val="2"/>
            <c:bubble3D val="0"/>
            <c:spPr>
              <a:solidFill>
                <a:srgbClr val="0078B7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B0E-4070-9A48-F8F0D1972075}"/>
              </c:ext>
            </c:extLst>
          </c:dPt>
          <c:dLbls>
            <c:dLbl>
              <c:idx val="0"/>
              <c:layout>
                <c:manualLayout>
                  <c:x val="-0.21046274686705574"/>
                  <c:y val="0.204867888510091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B0E-4070-9A48-F8F0D19720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Да, выросла</c:v>
                </c:pt>
                <c:pt idx="1">
                  <c:v>Осталась прежней </c:v>
                </c:pt>
                <c:pt idx="2">
                  <c:v>Уменьшилась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0.56899999999999995</c:v>
                </c:pt>
                <c:pt idx="1">
                  <c:v>0.41499999999999998</c:v>
                </c:pt>
                <c:pt idx="2">
                  <c:v>1.4999999999999999E-2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0E-4070-9A48-F8F0D197207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78B7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B0E-4070-9A48-F8F0D1972075}"/>
              </c:ext>
            </c:extLst>
          </c:dPt>
          <c:dPt>
            <c:idx val="1"/>
            <c:bubble3D val="0"/>
            <c:spPr>
              <a:solidFill>
                <a:srgbClr val="00A6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B0E-4070-9A48-F8F0D1972075}"/>
              </c:ext>
            </c:extLst>
          </c:dPt>
          <c:dLbls>
            <c:dLbl>
              <c:idx val="0"/>
              <c:layout>
                <c:manualLayout>
                  <c:x val="-1.3666412134224398E-2"/>
                  <c:y val="-3.819570802730511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B0E-4070-9A48-F8F0D1972075}"/>
                </c:ext>
              </c:extLst>
            </c:dLbl>
            <c:dLbl>
              <c:idx val="1"/>
              <c:layout>
                <c:manualLayout>
                  <c:x val="-0.11753114435432982"/>
                  <c:y val="-0.357650720619311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0E-4070-9A48-F8F0D19720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Нет</c:v>
                </c:pt>
                <c:pt idx="1">
                  <c:v>Да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0.154</c:v>
                </c:pt>
                <c:pt idx="1">
                  <c:v>0.84599999999999997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0E-4070-9A48-F8F0D197207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19BA69-59A3-45A0-B7B6-1657A91DD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0D11C0-8172-42C6-89A5-301994D07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B6FBB-B3ED-45A1-A130-65CA5FBF6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2C6F-6087-4893-97D1-26DE4EE68CBB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59D391-8E03-41FA-80F8-17BE21F3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75E647-2EF6-4157-AD51-16983EA65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DF7F-0C8F-4530-9905-F47E11C92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774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A99C3-9C2F-4F52-B070-F1C750014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58A216-7EEE-49F6-BF3A-24CD48C7B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5AB065-DF54-404D-919D-D0115BDC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2C6F-6087-4893-97D1-26DE4EE68CBB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C82C4C-5872-47FF-93C0-8A2B38F4A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22F786-118E-43F8-97FA-C5DD70C3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DF7F-0C8F-4530-9905-F47E11C92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86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09BF08A-4944-493B-8BC9-0667C78551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23B704-C257-4672-A0F0-D78C6DA7E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8425D1-0B5D-40C3-BC8E-AE8DB108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2C6F-6087-4893-97D1-26DE4EE68CBB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4B98C3-E7E0-4D78-B4A5-A7A887620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A83471-6900-44BB-BC90-84AC26B9F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DF7F-0C8F-4530-9905-F47E11C92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70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89CD3-26E7-47CB-84A4-6042B65B1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662187-98F8-412E-9C94-6168A7931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50E902-DAEA-46FE-8226-298B2E7F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2C6F-6087-4893-97D1-26DE4EE68CBB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4D5FFB-940D-4E97-987A-6B69C5CBD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4A3589-E28C-449B-AF4D-2ABF909E6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DF7F-0C8F-4530-9905-F47E11C92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703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B56C4D-E44A-43B1-9967-8C49E459B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C40929-6476-4097-9773-2FBD74D84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4D9E90-76A9-4FB1-BBDF-9A24A11C0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2C6F-6087-4893-97D1-26DE4EE68CBB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262325-2580-4E77-9E1D-396A8F1DA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F08574-D05A-435B-85A6-82AE94D9C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DF7F-0C8F-4530-9905-F47E11C92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369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8FA74-D78D-4A4D-A07A-D351D0C9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4D5EEB-2574-4978-8B8D-887C4C012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03274-A315-4C94-9D78-CEFBF7474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D63ABA-5732-4C53-870C-7F64BC5D3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2C6F-6087-4893-97D1-26DE4EE68CBB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683C88-81AB-4240-9F45-8703A6D34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20DED2-8EA7-471A-B810-7A431B5B2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DF7F-0C8F-4530-9905-F47E11C92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49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116EA6-153C-4A91-8056-0ED3A3D14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1A17E2-4E87-4297-8F3B-040A59C6F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D30A2C-0A35-4D0F-A397-27BBE30B2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ABA905-8823-4DB8-B4C2-B76FF68AC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8423FA-55E8-42AB-AD3C-7BE5F94BA5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F25A6D-963E-4FD7-9ACD-2E81F6E35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2C6F-6087-4893-97D1-26DE4EE68CBB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07DC8B3-770D-45A2-83E8-90998EE07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B875DE-9DF9-4CC6-BDB7-B35623183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DF7F-0C8F-4530-9905-F47E11C92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39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D4118-D3DB-4603-8442-40B573B02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433911-E2D2-4652-B1F3-98A58B063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2C6F-6087-4893-97D1-26DE4EE68CBB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C3C084-B42B-4C87-8830-457D66604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6416C0-1A45-4073-9412-4B6D25D5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DF7F-0C8F-4530-9905-F47E11C92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184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3B11A5-C793-463B-A032-D88D491DA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2C6F-6087-4893-97D1-26DE4EE68CBB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FF544B0-F2DB-4FDC-BA93-330ACFBB6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837ED-FCFB-429E-BEE2-84F75B069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DF7F-0C8F-4530-9905-F47E11C92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30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0C01E-9DAB-4E03-9B9D-1C7FE2D5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EC2406-4FB7-448F-B3B3-B1104121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C73D15-1DFB-4D30-9C30-22DC56CF5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9FF0D4-8467-409D-A0B7-E184AC50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2C6F-6087-4893-97D1-26DE4EE68CBB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4AEE24-D6A5-4EE9-A4B1-510DFB1DD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B02D1-D369-4E12-824D-943DAFD33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DF7F-0C8F-4530-9905-F47E11C92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924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3C3A4-78AC-48C8-9E81-A1BDB584E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A5DC2A-6B84-4656-A671-A5779B7496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25975B-A2F1-4EAC-A0EE-43DCFCBC2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3EB050-FAF5-4D88-BB2B-61453DE3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2C6F-6087-4893-97D1-26DE4EE68CBB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777BA5-9594-402C-AD0A-BA5291EB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9E78C3-94F2-4193-A317-30AF74CA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DF7F-0C8F-4530-9905-F47E11C92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856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2E14F-7D54-4B0C-9C52-8290B11F1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4CD795-AA18-425A-BD8E-80E944D12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5B37F2-E43F-442F-AB22-9CC4682C2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62C6F-6087-4893-97D1-26DE4EE68CBB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5A52A9-D27E-4961-8627-74AD0810E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45E7E-B5A4-4520-915A-43FB9C734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BDF7F-0C8F-4530-9905-F47E11C92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59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image" Target="../media/image13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7.svg"/><Relationship Id="rId10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jpeg"/><Relationship Id="rId18" Type="http://schemas.openxmlformats.org/officeDocument/2006/relationships/image" Target="../media/image74.jpeg"/><Relationship Id="rId26" Type="http://schemas.openxmlformats.org/officeDocument/2006/relationships/image" Target="../media/image82.jpeg"/><Relationship Id="rId3" Type="http://schemas.openxmlformats.org/officeDocument/2006/relationships/image" Target="../media/image7.svg"/><Relationship Id="rId21" Type="http://schemas.openxmlformats.org/officeDocument/2006/relationships/image" Target="../media/image77.png"/><Relationship Id="rId34" Type="http://schemas.openxmlformats.org/officeDocument/2006/relationships/image" Target="../media/image90.jpe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17" Type="http://schemas.openxmlformats.org/officeDocument/2006/relationships/image" Target="../media/image73.jpeg"/><Relationship Id="rId25" Type="http://schemas.openxmlformats.org/officeDocument/2006/relationships/image" Target="../media/image81.jpeg"/><Relationship Id="rId33" Type="http://schemas.openxmlformats.org/officeDocument/2006/relationships/image" Target="../media/image89.png"/><Relationship Id="rId2" Type="http://schemas.openxmlformats.org/officeDocument/2006/relationships/image" Target="../media/image6.png"/><Relationship Id="rId16" Type="http://schemas.openxmlformats.org/officeDocument/2006/relationships/image" Target="../media/image72.png"/><Relationship Id="rId20" Type="http://schemas.openxmlformats.org/officeDocument/2006/relationships/image" Target="../media/image76.jpeg"/><Relationship Id="rId29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g"/><Relationship Id="rId24" Type="http://schemas.openxmlformats.org/officeDocument/2006/relationships/image" Target="../media/image80.png"/><Relationship Id="rId32" Type="http://schemas.openxmlformats.org/officeDocument/2006/relationships/image" Target="../media/image88.png"/><Relationship Id="rId5" Type="http://schemas.openxmlformats.org/officeDocument/2006/relationships/image" Target="../media/image62.jpeg"/><Relationship Id="rId15" Type="http://schemas.openxmlformats.org/officeDocument/2006/relationships/image" Target="../media/image56.jpeg"/><Relationship Id="rId23" Type="http://schemas.openxmlformats.org/officeDocument/2006/relationships/image" Target="../media/image79.jpeg"/><Relationship Id="rId28" Type="http://schemas.openxmlformats.org/officeDocument/2006/relationships/image" Target="../media/image84.jpeg"/><Relationship Id="rId10" Type="http://schemas.openxmlformats.org/officeDocument/2006/relationships/image" Target="../media/image67.jpeg"/><Relationship Id="rId19" Type="http://schemas.openxmlformats.org/officeDocument/2006/relationships/image" Target="../media/image75.jpg"/><Relationship Id="rId31" Type="http://schemas.openxmlformats.org/officeDocument/2006/relationships/image" Target="../media/image87.jp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Relationship Id="rId22" Type="http://schemas.openxmlformats.org/officeDocument/2006/relationships/image" Target="../media/image78.png"/><Relationship Id="rId27" Type="http://schemas.openxmlformats.org/officeDocument/2006/relationships/image" Target="../media/image83.jpeg"/><Relationship Id="rId30" Type="http://schemas.openxmlformats.org/officeDocument/2006/relationships/image" Target="../media/image86.jpeg"/><Relationship Id="rId8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7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4.sv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pn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7.svg"/><Relationship Id="rId9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3153E2-F313-467F-BC5E-605CB2D6A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5" r="10394"/>
          <a:stretch/>
        </p:blipFill>
        <p:spPr>
          <a:xfrm>
            <a:off x="0" y="0"/>
            <a:ext cx="8572177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92E69C6-775A-4641-A83B-F430F79EAA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/>
          <a:stretch/>
        </p:blipFill>
        <p:spPr>
          <a:xfrm>
            <a:off x="2634018" y="0"/>
            <a:ext cx="9557981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DFE04D-3D22-413C-97AC-A2A4577D9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6005" y="1149446"/>
            <a:ext cx="1901375" cy="13542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8918FA-DB68-448E-9E6C-F0DC2C8A18A0}"/>
              </a:ext>
            </a:extLst>
          </p:cNvPr>
          <p:cNvSpPr txBox="1"/>
          <p:nvPr/>
        </p:nvSpPr>
        <p:spPr>
          <a:xfrm>
            <a:off x="5887485" y="2905799"/>
            <a:ext cx="60937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Публичный отчет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РООИ «Радость»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2022 год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3D7608-C453-41BE-A89C-5B4D3E43BFB0}"/>
              </a:ext>
            </a:extLst>
          </p:cNvPr>
          <p:cNvSpPr txBox="1"/>
          <p:nvPr/>
        </p:nvSpPr>
        <p:spPr>
          <a:xfrm>
            <a:off x="5887485" y="5062223"/>
            <a:ext cx="6093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Региональная общественная организация поддержки инвалидов «Радость»</a:t>
            </a:r>
          </a:p>
        </p:txBody>
      </p:sp>
    </p:spTree>
    <p:extLst>
      <p:ext uri="{BB962C8B-B14F-4D97-AF65-F5344CB8AC3E}">
        <p14:creationId xmlns:p14="http://schemas.microsoft.com/office/powerpoint/2010/main" val="3663973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07AC31-BA99-417C-84C9-0CACE78114B6}"/>
              </a:ext>
            </a:extLst>
          </p:cNvPr>
          <p:cNvSpPr txBox="1"/>
          <p:nvPr/>
        </p:nvSpPr>
        <p:spPr>
          <a:xfrm>
            <a:off x="699447" y="651946"/>
            <a:ext cx="77718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8B7"/>
                </a:solidFill>
              </a:rPr>
              <a:t>ПСИХОЛОГИЧЕСКОЕ СОПРОВОЖДЕНИЕ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CD01632-C06A-4A1D-93C0-DC596BFF3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98" t="3730" r="7998" b="3730"/>
          <a:stretch>
            <a:fillRect/>
          </a:stretch>
        </p:blipFill>
        <p:spPr>
          <a:xfrm rot="16200000">
            <a:off x="3673761" y="-1557882"/>
            <a:ext cx="4844478" cy="12192000"/>
          </a:xfrm>
          <a:custGeom>
            <a:avLst/>
            <a:gdLst>
              <a:gd name="connsiteX0" fmla="*/ 4203510 w 4203510"/>
              <a:gd name="connsiteY0" fmla="*/ 0 h 12192000"/>
              <a:gd name="connsiteX1" fmla="*/ 4203510 w 4203510"/>
              <a:gd name="connsiteY1" fmla="*/ 12192000 h 12192000"/>
              <a:gd name="connsiteX2" fmla="*/ 0 w 4203510"/>
              <a:gd name="connsiteY2" fmla="*/ 12192000 h 12192000"/>
              <a:gd name="connsiteX3" fmla="*/ 0 w 4203510"/>
              <a:gd name="connsiteY3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510" h="12192000">
                <a:moveTo>
                  <a:pt x="4203510" y="0"/>
                </a:moveTo>
                <a:lnTo>
                  <a:pt x="420351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73D7774-7530-4D07-B8B8-1509F7EB0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7096" y="651946"/>
            <a:ext cx="1035456" cy="737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30FB0F-B0E8-4A50-9DDE-0E60B819D6AF}"/>
              </a:ext>
            </a:extLst>
          </p:cNvPr>
          <p:cNvSpPr txBox="1"/>
          <p:nvPr/>
        </p:nvSpPr>
        <p:spPr>
          <a:xfrm>
            <a:off x="699445" y="1113611"/>
            <a:ext cx="7966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Психологическое сопровождение осуществляется в 4 этапа: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F19789C-70DE-40B6-BE58-FB1CD2BA4108}"/>
              </a:ext>
            </a:extLst>
          </p:cNvPr>
          <p:cNvSpPr/>
          <p:nvPr/>
        </p:nvSpPr>
        <p:spPr>
          <a:xfrm>
            <a:off x="753761" y="2406273"/>
            <a:ext cx="2455514" cy="4178595"/>
          </a:xfrm>
          <a:prstGeom prst="roundRect">
            <a:avLst>
              <a:gd name="adj" fmla="val 4472"/>
            </a:avLst>
          </a:prstGeom>
          <a:solidFill>
            <a:srgbClr val="00A6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B5837182-6A6C-4B41-B47C-9FEB66B55A50}"/>
              </a:ext>
            </a:extLst>
          </p:cNvPr>
          <p:cNvSpPr/>
          <p:nvPr/>
        </p:nvSpPr>
        <p:spPr>
          <a:xfrm>
            <a:off x="3496749" y="2406273"/>
            <a:ext cx="2455514" cy="4178595"/>
          </a:xfrm>
          <a:prstGeom prst="roundRect">
            <a:avLst>
              <a:gd name="adj" fmla="val 4472"/>
            </a:avLst>
          </a:prstGeom>
          <a:solidFill>
            <a:srgbClr val="00A6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9345606E-1018-4185-82A9-CC04630FD358}"/>
              </a:ext>
            </a:extLst>
          </p:cNvPr>
          <p:cNvSpPr/>
          <p:nvPr/>
        </p:nvSpPr>
        <p:spPr>
          <a:xfrm>
            <a:off x="6239737" y="2406273"/>
            <a:ext cx="2455514" cy="4178595"/>
          </a:xfrm>
          <a:prstGeom prst="roundRect">
            <a:avLst>
              <a:gd name="adj" fmla="val 4472"/>
            </a:avLst>
          </a:prstGeom>
          <a:solidFill>
            <a:srgbClr val="00A6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1CDFA181-A328-49F7-B301-1E0C26C704B8}"/>
              </a:ext>
            </a:extLst>
          </p:cNvPr>
          <p:cNvSpPr/>
          <p:nvPr/>
        </p:nvSpPr>
        <p:spPr>
          <a:xfrm>
            <a:off x="8982725" y="2406273"/>
            <a:ext cx="2455514" cy="4178595"/>
          </a:xfrm>
          <a:prstGeom prst="roundRect">
            <a:avLst>
              <a:gd name="adj" fmla="val 4472"/>
            </a:avLst>
          </a:prstGeom>
          <a:solidFill>
            <a:srgbClr val="00A6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A42923-F70F-4698-9174-6C7B713D8CB6}"/>
              </a:ext>
            </a:extLst>
          </p:cNvPr>
          <p:cNvSpPr txBox="1"/>
          <p:nvPr/>
        </p:nvSpPr>
        <p:spPr>
          <a:xfrm>
            <a:off x="676261" y="3853705"/>
            <a:ext cx="2575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Первичная профессиональная диагностика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322DAE-3A8B-4469-B737-C21A33AAADA6}"/>
              </a:ext>
            </a:extLst>
          </p:cNvPr>
          <p:cNvSpPr txBox="1"/>
          <p:nvPr/>
        </p:nvSpPr>
        <p:spPr>
          <a:xfrm>
            <a:off x="3430842" y="3853705"/>
            <a:ext cx="25757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Составление индивидуального профессионального маршрута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AD7484A-497A-4F7A-8EFD-549DBD814F41}"/>
              </a:ext>
            </a:extLst>
          </p:cNvPr>
          <p:cNvSpPr txBox="1"/>
          <p:nvPr/>
        </p:nvSpPr>
        <p:spPr>
          <a:xfrm>
            <a:off x="6185423" y="3853705"/>
            <a:ext cx="25757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Психологическое сопровождение сотрудников по их индивидуальным профессиональным маршрутам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A5221C-D95F-4A46-829F-4B7AE42AFB83}"/>
              </a:ext>
            </a:extLst>
          </p:cNvPr>
          <p:cNvSpPr txBox="1"/>
          <p:nvPr/>
        </p:nvSpPr>
        <p:spPr>
          <a:xfrm>
            <a:off x="8916815" y="3853705"/>
            <a:ext cx="257573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Психологическое консультирование после трудоустройства сотрудника на открытом рынке труда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8A7CE7-D008-4AC0-8F9C-FCCD757630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4377" y="2851438"/>
            <a:ext cx="680264" cy="6802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E254B9-AE5F-426C-B0BB-FA830BC7EA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66612" y="2851438"/>
            <a:ext cx="702679" cy="67073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293BF4-0968-4366-A7A6-80CE384044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83516" y="2853094"/>
            <a:ext cx="539944" cy="68720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AFA8363-40DE-449A-9209-8FA1777AB5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71340" y="2851438"/>
            <a:ext cx="776283" cy="68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28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07AC31-BA99-417C-84C9-0CACE78114B6}"/>
              </a:ext>
            </a:extLst>
          </p:cNvPr>
          <p:cNvSpPr txBox="1"/>
          <p:nvPr/>
        </p:nvSpPr>
        <p:spPr>
          <a:xfrm>
            <a:off x="699447" y="651946"/>
            <a:ext cx="5396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8B7"/>
                </a:solidFill>
              </a:rPr>
              <a:t>СОЦИАЛЬНЫЙ ЭФФЕКТ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E94907-8E69-4DF7-9C14-13DF6308B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7096" y="651946"/>
            <a:ext cx="1035456" cy="7375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38AB85-AC08-4AAF-ADCB-0AFABB7521CE}"/>
              </a:ext>
            </a:extLst>
          </p:cNvPr>
          <p:cNvSpPr txBox="1"/>
          <p:nvPr/>
        </p:nvSpPr>
        <p:spPr>
          <a:xfrm>
            <a:off x="699447" y="1927960"/>
            <a:ext cx="436537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00A600"/>
              </a:buClr>
              <a:buFont typeface="+mj-lt"/>
              <a:buAutoNum type="arabicPeriod"/>
            </a:pPr>
            <a:r>
              <a:rPr lang="ru-RU" sz="1600" dirty="0">
                <a:latin typeface="Montserrat Medium" panose="00000600000000000000" pitchFamily="2" charset="-52"/>
              </a:rPr>
              <a:t>Повышение уровня материального благополучия (оценивается по динамике заработной платы)</a:t>
            </a:r>
          </a:p>
          <a:p>
            <a:pPr marL="342900" indent="-342900">
              <a:buClr>
                <a:srgbClr val="00A600"/>
              </a:buClr>
              <a:buFont typeface="+mj-lt"/>
              <a:buAutoNum type="arabicPeriod"/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342900" indent="-342900">
              <a:buClr>
                <a:srgbClr val="00A600"/>
              </a:buClr>
              <a:buFont typeface="+mj-lt"/>
              <a:buAutoNum type="arabicPeriod"/>
            </a:pPr>
            <a:r>
              <a:rPr lang="ru-RU" sz="1600" dirty="0">
                <a:latin typeface="Montserrat Medium" panose="00000600000000000000" pitchFamily="2" charset="-52"/>
              </a:rPr>
              <a:t>Наличие и качество социальных связей (наблюдение, опрос, анкетирование родителей)</a:t>
            </a:r>
          </a:p>
          <a:p>
            <a:pPr marL="342900" indent="-342900">
              <a:buClr>
                <a:srgbClr val="00A600"/>
              </a:buClr>
              <a:buFont typeface="+mj-lt"/>
              <a:buAutoNum type="arabicPeriod"/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342900" indent="-342900">
              <a:buClr>
                <a:srgbClr val="00A600"/>
              </a:buClr>
              <a:buFont typeface="+mj-lt"/>
              <a:buAutoNum type="arabicPeriod"/>
            </a:pPr>
            <a:r>
              <a:rPr lang="ru-RU" sz="1600" dirty="0">
                <a:latin typeface="Montserrat Medium" panose="00000600000000000000" pitchFamily="2" charset="-52"/>
              </a:rPr>
              <a:t>Ситуация успеха на работе (наблюдение, опрос, анкетирование мастера-тьютора)</a:t>
            </a:r>
          </a:p>
          <a:p>
            <a:pPr marL="342900" indent="-342900">
              <a:buClr>
                <a:srgbClr val="00A600"/>
              </a:buClr>
              <a:buFont typeface="+mj-lt"/>
              <a:buAutoNum type="arabicPeriod"/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342900" indent="-342900">
              <a:buClr>
                <a:srgbClr val="00A600"/>
              </a:buClr>
              <a:buFont typeface="+mj-lt"/>
              <a:buAutoNum type="arabicPeriod"/>
            </a:pPr>
            <a:r>
              <a:rPr lang="ru-RU" sz="1600" dirty="0">
                <a:latin typeface="Montserrat Medium" panose="00000600000000000000" pitchFamily="2" charset="-52"/>
              </a:rPr>
              <a:t>Субъективное благополучие (опрос и стандартизированная беседа о состоянии здоровья                   и настроения в течении дня).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B5A05-B2B2-4E60-94A7-F80AF253D91F}"/>
              </a:ext>
            </a:extLst>
          </p:cNvPr>
          <p:cNvSpPr txBox="1"/>
          <p:nvPr/>
        </p:nvSpPr>
        <p:spPr>
          <a:xfrm>
            <a:off x="699447" y="1336119"/>
            <a:ext cx="3681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Параметры измерения</a:t>
            </a:r>
          </a:p>
        </p:txBody>
      </p:sp>
      <p:graphicFrame>
        <p:nvGraphicFramePr>
          <p:cNvPr id="16" name="Объект 6">
            <a:extLst>
              <a:ext uri="{FF2B5EF4-FFF2-40B4-BE49-F238E27FC236}">
                <a16:creationId xmlns:a16="http://schemas.microsoft.com/office/drawing/2014/main" id="{B950B1A7-4F6B-4E80-8060-A710D67AAB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1955660"/>
              </p:ext>
            </p:extLst>
          </p:nvPr>
        </p:nvGraphicFramePr>
        <p:xfrm>
          <a:off x="5442951" y="623408"/>
          <a:ext cx="6049601" cy="6273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E11325D4-FB25-4B68-8876-764CC1640D86}"/>
              </a:ext>
            </a:extLst>
          </p:cNvPr>
          <p:cNvSpPr txBox="1"/>
          <p:nvPr/>
        </p:nvSpPr>
        <p:spPr>
          <a:xfrm>
            <a:off x="6295417" y="4523429"/>
            <a:ext cx="21723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/>
              <a:t>Трудоустроено </a:t>
            </a:r>
          </a:p>
          <a:p>
            <a:r>
              <a:rPr lang="ru-RU" sz="1200" b="1" dirty="0"/>
              <a:t>на открытом рынке </a:t>
            </a:r>
          </a:p>
          <a:p>
            <a:r>
              <a:rPr lang="ru-RU" sz="1200" b="1" dirty="0"/>
              <a:t>с заработной платой более 15 тыс. 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E770B9CA-1C5F-4809-9C8F-FD4DD3F787F3}"/>
              </a:ext>
            </a:extLst>
          </p:cNvPr>
          <p:cNvSpPr/>
          <p:nvPr/>
        </p:nvSpPr>
        <p:spPr>
          <a:xfrm>
            <a:off x="5896584" y="4558560"/>
            <a:ext cx="372140" cy="3721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EB2EE9-5E49-4F33-B0FD-D3FA72E33CEA}"/>
              </a:ext>
            </a:extLst>
          </p:cNvPr>
          <p:cNvSpPr txBox="1"/>
          <p:nvPr/>
        </p:nvSpPr>
        <p:spPr>
          <a:xfrm>
            <a:off x="8812408" y="4523429"/>
            <a:ext cx="28692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/>
              <a:t>Защищенное трудоустройство в «Особой сборке» с зарплатой более 10 тыс.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F8FF97F-F33B-44AC-AAFB-CE7A3917EC91}"/>
              </a:ext>
            </a:extLst>
          </p:cNvPr>
          <p:cNvSpPr/>
          <p:nvPr/>
        </p:nvSpPr>
        <p:spPr>
          <a:xfrm>
            <a:off x="8413575" y="4558560"/>
            <a:ext cx="372140" cy="372140"/>
          </a:xfrm>
          <a:prstGeom prst="ellipse">
            <a:avLst/>
          </a:prstGeom>
          <a:solidFill>
            <a:srgbClr val="767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4A5E01-2A62-4116-9363-B526FE0BC96E}"/>
              </a:ext>
            </a:extLst>
          </p:cNvPr>
          <p:cNvSpPr txBox="1"/>
          <p:nvPr/>
        </p:nvSpPr>
        <p:spPr>
          <a:xfrm>
            <a:off x="6295417" y="5524031"/>
            <a:ext cx="21723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/>
              <a:t>Социальная занятость с зарплатой до 2-3 тысяч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19382541-6C30-4664-8633-5E34F898345A}"/>
              </a:ext>
            </a:extLst>
          </p:cNvPr>
          <p:cNvSpPr/>
          <p:nvPr/>
        </p:nvSpPr>
        <p:spPr>
          <a:xfrm>
            <a:off x="5896584" y="5559162"/>
            <a:ext cx="372140" cy="372140"/>
          </a:xfrm>
          <a:prstGeom prst="ellipse">
            <a:avLst/>
          </a:prstGeom>
          <a:solidFill>
            <a:srgbClr val="00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BEB83A-BEA9-4A3C-B612-B61F9B753362}"/>
              </a:ext>
            </a:extLst>
          </p:cNvPr>
          <p:cNvSpPr txBox="1"/>
          <p:nvPr/>
        </p:nvSpPr>
        <p:spPr>
          <a:xfrm>
            <a:off x="8812408" y="5570197"/>
            <a:ext cx="21723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/>
              <a:t>Покинули проект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4755FB8C-B926-4289-B8E9-BB82A3C76306}"/>
              </a:ext>
            </a:extLst>
          </p:cNvPr>
          <p:cNvSpPr/>
          <p:nvPr/>
        </p:nvSpPr>
        <p:spPr>
          <a:xfrm>
            <a:off x="8413575" y="5559162"/>
            <a:ext cx="372140" cy="372140"/>
          </a:xfrm>
          <a:prstGeom prst="ellipse">
            <a:avLst/>
          </a:prstGeom>
          <a:solidFill>
            <a:srgbClr val="007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419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07AC31-BA99-417C-84C9-0CACE78114B6}"/>
              </a:ext>
            </a:extLst>
          </p:cNvPr>
          <p:cNvSpPr txBox="1"/>
          <p:nvPr/>
        </p:nvSpPr>
        <p:spPr>
          <a:xfrm>
            <a:off x="699447" y="651946"/>
            <a:ext cx="5396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8B7"/>
                </a:solidFill>
              </a:rPr>
              <a:t>МНЕНИЕ РОДИТЕЛЕЙ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E94907-8E69-4DF7-9C14-13DF6308B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7096" y="651946"/>
            <a:ext cx="1035456" cy="737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9D97D3-00C9-4797-A31B-470976A1EA75}"/>
              </a:ext>
            </a:extLst>
          </p:cNvPr>
          <p:cNvSpPr txBox="1"/>
          <p:nvPr/>
        </p:nvSpPr>
        <p:spPr>
          <a:xfrm>
            <a:off x="699446" y="1634315"/>
            <a:ext cx="3468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A600"/>
                </a:solidFill>
              </a:rPr>
              <a:t>Вырос ли уровень ответственности к своим обязательствам у вашего ребенка?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88A0AF6A-1C08-4E99-8A7B-A12ADFB8B7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2939285"/>
              </p:ext>
            </p:extLst>
          </p:nvPr>
        </p:nvGraphicFramePr>
        <p:xfrm>
          <a:off x="1" y="2712348"/>
          <a:ext cx="4646428" cy="3657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D92221A3-54A0-4E34-AAFC-9BDE5F1EBE90}"/>
              </a:ext>
            </a:extLst>
          </p:cNvPr>
          <p:cNvSpPr txBox="1"/>
          <p:nvPr/>
        </p:nvSpPr>
        <p:spPr>
          <a:xfrm>
            <a:off x="2635841" y="2756364"/>
            <a:ext cx="1532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/>
              <a:t>Нет, ничего </a:t>
            </a:r>
          </a:p>
          <a:p>
            <a:r>
              <a:rPr lang="ru-RU" sz="1200" b="1" dirty="0"/>
              <a:t>не изменилось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EA86164-1094-440A-B5CB-776EE19AE253}"/>
              </a:ext>
            </a:extLst>
          </p:cNvPr>
          <p:cNvSpPr txBox="1"/>
          <p:nvPr/>
        </p:nvSpPr>
        <p:spPr>
          <a:xfrm>
            <a:off x="1418930" y="5314750"/>
            <a:ext cx="1436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Да, он стал собранным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9BB959-6DB2-46D2-A633-4841BFA955A4}"/>
              </a:ext>
            </a:extLst>
          </p:cNvPr>
          <p:cNvSpPr txBox="1"/>
          <p:nvPr/>
        </p:nvSpPr>
        <p:spPr>
          <a:xfrm>
            <a:off x="699446" y="2756363"/>
            <a:ext cx="1532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/>
              <a:t>Ответственно относится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CD0649-52DF-4DE1-B392-6FCDC71EF0F4}"/>
              </a:ext>
            </a:extLst>
          </p:cNvPr>
          <p:cNvSpPr txBox="1"/>
          <p:nvPr/>
        </p:nvSpPr>
        <p:spPr>
          <a:xfrm>
            <a:off x="4608628" y="1634315"/>
            <a:ext cx="3323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A600"/>
                </a:solidFill>
              </a:rPr>
              <a:t>Изменилась ли заработная плата у вашего ребенка?</a:t>
            </a:r>
          </a:p>
        </p:txBody>
      </p:sp>
      <p:graphicFrame>
        <p:nvGraphicFramePr>
          <p:cNvPr id="37" name="Диаграмма 36">
            <a:extLst>
              <a:ext uri="{FF2B5EF4-FFF2-40B4-BE49-F238E27FC236}">
                <a16:creationId xmlns:a16="http://schemas.microsoft.com/office/drawing/2014/main" id="{43C7BCBD-F2A8-4184-95E5-CB5AF0F867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2216485"/>
              </p:ext>
            </p:extLst>
          </p:nvPr>
        </p:nvGraphicFramePr>
        <p:xfrm>
          <a:off x="3909182" y="2712348"/>
          <a:ext cx="4646428" cy="3657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56053750-0C88-45E7-AEF0-37917EC3C954}"/>
              </a:ext>
            </a:extLst>
          </p:cNvPr>
          <p:cNvSpPr txBox="1"/>
          <p:nvPr/>
        </p:nvSpPr>
        <p:spPr>
          <a:xfrm>
            <a:off x="6103136" y="2790397"/>
            <a:ext cx="15321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/>
              <a:t>Уменьшилась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06DCD9A-C054-46DD-B611-13E1B53BE6CF}"/>
              </a:ext>
            </a:extLst>
          </p:cNvPr>
          <p:cNvSpPr txBox="1"/>
          <p:nvPr/>
        </p:nvSpPr>
        <p:spPr>
          <a:xfrm>
            <a:off x="5639053" y="5585894"/>
            <a:ext cx="14364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/>
              <a:t>Да, выросла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5A5AA6-9843-48A4-9884-FFFBE1A86BCD}"/>
              </a:ext>
            </a:extLst>
          </p:cNvPr>
          <p:cNvSpPr txBox="1"/>
          <p:nvPr/>
        </p:nvSpPr>
        <p:spPr>
          <a:xfrm>
            <a:off x="4635274" y="2756363"/>
            <a:ext cx="1532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/>
              <a:t>Осталась прежней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8189C7-04BC-4998-AC08-52702875E29D}"/>
              </a:ext>
            </a:extLst>
          </p:cNvPr>
          <p:cNvSpPr txBox="1"/>
          <p:nvPr/>
        </p:nvSpPr>
        <p:spPr>
          <a:xfrm>
            <a:off x="8411599" y="1634315"/>
            <a:ext cx="33232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A600"/>
                </a:solidFill>
              </a:rPr>
              <a:t>Появились ли у вашего ребенка новые друзья на предприятии «Особая сборка»?</a:t>
            </a:r>
          </a:p>
        </p:txBody>
      </p:sp>
      <p:graphicFrame>
        <p:nvGraphicFramePr>
          <p:cNvPr id="44" name="Диаграмма 43">
            <a:extLst>
              <a:ext uri="{FF2B5EF4-FFF2-40B4-BE49-F238E27FC236}">
                <a16:creationId xmlns:a16="http://schemas.microsoft.com/office/drawing/2014/main" id="{6B9D7F90-FB0D-454A-A107-16308657B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3139263"/>
              </p:ext>
            </p:extLst>
          </p:nvPr>
        </p:nvGraphicFramePr>
        <p:xfrm>
          <a:off x="7712153" y="2712348"/>
          <a:ext cx="4646428" cy="3657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6EBCC2DD-C624-4DF4-92A4-15E0B7BBC44E}"/>
              </a:ext>
            </a:extLst>
          </p:cNvPr>
          <p:cNvSpPr txBox="1"/>
          <p:nvPr/>
        </p:nvSpPr>
        <p:spPr>
          <a:xfrm>
            <a:off x="8275899" y="4371810"/>
            <a:ext cx="14364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ДА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83E0BF-1DE0-49C8-910E-957AEF0E3F17}"/>
              </a:ext>
            </a:extLst>
          </p:cNvPr>
          <p:cNvSpPr txBox="1"/>
          <p:nvPr/>
        </p:nvSpPr>
        <p:spPr>
          <a:xfrm>
            <a:off x="9960364" y="3596085"/>
            <a:ext cx="14364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НЕТ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44316C02-680A-446D-86C2-74765DD8A6BC}"/>
              </a:ext>
            </a:extLst>
          </p:cNvPr>
          <p:cNvCxnSpPr/>
          <p:nvPr/>
        </p:nvCxnSpPr>
        <p:spPr>
          <a:xfrm>
            <a:off x="4274288" y="1634315"/>
            <a:ext cx="0" cy="4600649"/>
          </a:xfrm>
          <a:prstGeom prst="line">
            <a:avLst/>
          </a:prstGeom>
          <a:ln>
            <a:solidFill>
              <a:srgbClr val="0078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475DD835-A1CC-4515-AD38-6356B585A598}"/>
              </a:ext>
            </a:extLst>
          </p:cNvPr>
          <p:cNvCxnSpPr/>
          <p:nvPr/>
        </p:nvCxnSpPr>
        <p:spPr>
          <a:xfrm>
            <a:off x="8112642" y="1634315"/>
            <a:ext cx="0" cy="4600649"/>
          </a:xfrm>
          <a:prstGeom prst="line">
            <a:avLst/>
          </a:prstGeom>
          <a:ln>
            <a:solidFill>
              <a:srgbClr val="0078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251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07AC31-BA99-417C-84C9-0CACE78114B6}"/>
              </a:ext>
            </a:extLst>
          </p:cNvPr>
          <p:cNvSpPr txBox="1"/>
          <p:nvPr/>
        </p:nvSpPr>
        <p:spPr>
          <a:xfrm>
            <a:off x="602679" y="697466"/>
            <a:ext cx="8294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8B7"/>
                </a:solidFill>
              </a:rPr>
              <a:t>ФИНАНСОВЫЕ ПОКАЗАТЕЛИ: </a:t>
            </a:r>
          </a:p>
          <a:p>
            <a:r>
              <a:rPr lang="ru-RU" sz="2400" b="1" dirty="0">
                <a:solidFill>
                  <a:srgbClr val="00A600"/>
                </a:solidFill>
              </a:rPr>
              <a:t>ГРАНТЫ, СУБСИДИИ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E94907-8E69-4DF7-9C14-13DF6308B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7096" y="651946"/>
            <a:ext cx="1035456" cy="737504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D50638EF-8BD1-4266-B702-B592A7373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4" t="33247" r="27035" b="37010"/>
          <a:stretch/>
        </p:blipFill>
        <p:spPr bwMode="auto">
          <a:xfrm>
            <a:off x="7442108" y="635414"/>
            <a:ext cx="1049214" cy="42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6163B022-A91D-45F6-99B1-D0433966C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14" y="697466"/>
            <a:ext cx="886318" cy="33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A1ABC27-1245-49F0-BCC6-EE85165E2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68" y="664482"/>
            <a:ext cx="1143490" cy="400639"/>
          </a:xfrm>
          <a:prstGeom prst="rect">
            <a:avLst/>
          </a:prstGeom>
        </p:spPr>
      </p:pic>
      <p:graphicFrame>
        <p:nvGraphicFramePr>
          <p:cNvPr id="23" name="Объект 3">
            <a:extLst>
              <a:ext uri="{FF2B5EF4-FFF2-40B4-BE49-F238E27FC236}">
                <a16:creationId xmlns:a16="http://schemas.microsoft.com/office/drawing/2014/main" id="{23C85594-BBBB-4379-9120-DC7F647E1F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5618228"/>
              </p:ext>
            </p:extLst>
          </p:nvPr>
        </p:nvGraphicFramePr>
        <p:xfrm>
          <a:off x="709684" y="1768270"/>
          <a:ext cx="10782872" cy="4392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5718">
                  <a:extLst>
                    <a:ext uri="{9D8B030D-6E8A-4147-A177-3AD203B41FA5}">
                      <a16:colId xmlns:a16="http://schemas.microsoft.com/office/drawing/2014/main" val="2292145378"/>
                    </a:ext>
                  </a:extLst>
                </a:gridCol>
                <a:gridCol w="2695718">
                  <a:extLst>
                    <a:ext uri="{9D8B030D-6E8A-4147-A177-3AD203B41FA5}">
                      <a16:colId xmlns:a16="http://schemas.microsoft.com/office/drawing/2014/main" val="20168294"/>
                    </a:ext>
                  </a:extLst>
                </a:gridCol>
                <a:gridCol w="2695718">
                  <a:extLst>
                    <a:ext uri="{9D8B030D-6E8A-4147-A177-3AD203B41FA5}">
                      <a16:colId xmlns:a16="http://schemas.microsoft.com/office/drawing/2014/main" val="2361900358"/>
                    </a:ext>
                  </a:extLst>
                </a:gridCol>
                <a:gridCol w="2695718">
                  <a:extLst>
                    <a:ext uri="{9D8B030D-6E8A-4147-A177-3AD203B41FA5}">
                      <a16:colId xmlns:a16="http://schemas.microsoft.com/office/drawing/2014/main" val="3209109206"/>
                    </a:ext>
                  </a:extLst>
                </a:gridCol>
              </a:tblGrid>
              <a:tr h="28137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Доход (</a:t>
                      </a:r>
                      <a:r>
                        <a:rPr lang="ru-RU" sz="1200" dirty="0" err="1">
                          <a:effectLst/>
                        </a:rPr>
                        <a:t>руб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Расход (</a:t>
                      </a:r>
                      <a:r>
                        <a:rPr lang="ru-RU" sz="1200" dirty="0" err="1">
                          <a:effectLst/>
                        </a:rPr>
                        <a:t>руб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596712"/>
                  </a:ext>
                </a:extLst>
              </a:tr>
              <a:tr h="423059">
                <a:tc row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Фонд президентских               грантов</a:t>
                      </a: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Входящий остаток   - нет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Оплата труда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1 953 000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0916965"/>
                  </a:ext>
                </a:extLst>
              </a:tr>
              <a:tr h="5442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5 501 083</a:t>
                      </a: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Приобретение оборудования, инвентаря для занятий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34 359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7884961"/>
                  </a:ext>
                </a:extLst>
              </a:tr>
              <a:tr h="339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Проведение мероприятий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36 886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112070"/>
                  </a:ext>
                </a:extLst>
              </a:tr>
              <a:tr h="2733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Коммунальные расходы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142932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5333359"/>
                  </a:ext>
                </a:extLst>
              </a:tr>
              <a:tr h="1804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ИТОГО: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5 501 083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Исходящий остаток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3 333 905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98931"/>
                  </a:ext>
                </a:extLst>
              </a:tr>
              <a:tr h="324428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Департамент труда и социальной защиты                             г. Москвы (ДТСЗН)</a:t>
                      </a: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Входящий остаток   - нет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308759"/>
                  </a:ext>
                </a:extLst>
              </a:tr>
              <a:tr h="4961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 4 631 458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7016514"/>
                  </a:ext>
                </a:extLst>
              </a:tr>
              <a:tr h="1804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ИТОГО: 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4 631 458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Исходящий остаток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4 631 458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235820"/>
                  </a:ext>
                </a:extLst>
              </a:tr>
              <a:tr h="324428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Субсидия на возмещение расходов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Комитет общественных связей и молодежной политики г. Москвы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Входящий остаток   - нет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58007"/>
                  </a:ext>
                </a:extLst>
              </a:tr>
              <a:tr h="6779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 141 048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Оплата труда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141 048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779335"/>
                  </a:ext>
                </a:extLst>
              </a:tr>
              <a:tr h="2493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ИТОГО: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141 048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141 048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08" marR="47408" marT="8081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387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508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641BAB-01E7-420E-865A-818388CBC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307" y="656087"/>
            <a:ext cx="1396738" cy="8723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AC40A5-257A-43E3-A358-FD8E6AAE1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44" y="509447"/>
            <a:ext cx="1878725" cy="1023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07AC31-BA99-417C-84C9-0CACE78114B6}"/>
              </a:ext>
            </a:extLst>
          </p:cNvPr>
          <p:cNvSpPr txBox="1"/>
          <p:nvPr/>
        </p:nvSpPr>
        <p:spPr>
          <a:xfrm>
            <a:off x="602679" y="697466"/>
            <a:ext cx="42286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8B7"/>
                </a:solidFill>
              </a:rPr>
              <a:t>БЛАГОТВОРИТЕЛЬНЫЕ</a:t>
            </a:r>
          </a:p>
          <a:p>
            <a:r>
              <a:rPr lang="ru-RU" sz="2400" b="1" dirty="0">
                <a:solidFill>
                  <a:srgbClr val="0078B7"/>
                </a:solidFill>
              </a:rPr>
              <a:t>ПОЖЕРТВОВАНИЯ</a:t>
            </a:r>
            <a:endParaRPr lang="ru-RU" sz="2400" b="1" dirty="0">
              <a:solidFill>
                <a:srgbClr val="00A6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E94907-8E69-4DF7-9C14-13DF6308B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7096" y="651946"/>
            <a:ext cx="1035456" cy="737504"/>
          </a:xfrm>
          <a:prstGeom prst="rect">
            <a:avLst/>
          </a:prstGeom>
        </p:spPr>
      </p:pic>
      <p:graphicFrame>
        <p:nvGraphicFramePr>
          <p:cNvPr id="13" name="Объект 7">
            <a:extLst>
              <a:ext uri="{FF2B5EF4-FFF2-40B4-BE49-F238E27FC236}">
                <a16:creationId xmlns:a16="http://schemas.microsoft.com/office/drawing/2014/main" id="{D89D4ABF-B02A-4B94-8A26-C801C2E261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2537605"/>
              </p:ext>
            </p:extLst>
          </p:nvPr>
        </p:nvGraphicFramePr>
        <p:xfrm>
          <a:off x="736979" y="1646870"/>
          <a:ext cx="10755574" cy="4555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0995">
                  <a:extLst>
                    <a:ext uri="{9D8B030D-6E8A-4147-A177-3AD203B41FA5}">
                      <a16:colId xmlns:a16="http://schemas.microsoft.com/office/drawing/2014/main" val="2053149254"/>
                    </a:ext>
                  </a:extLst>
                </a:gridCol>
                <a:gridCol w="2820995">
                  <a:extLst>
                    <a:ext uri="{9D8B030D-6E8A-4147-A177-3AD203B41FA5}">
                      <a16:colId xmlns:a16="http://schemas.microsoft.com/office/drawing/2014/main" val="3585315458"/>
                    </a:ext>
                  </a:extLst>
                </a:gridCol>
                <a:gridCol w="2820995">
                  <a:extLst>
                    <a:ext uri="{9D8B030D-6E8A-4147-A177-3AD203B41FA5}">
                      <a16:colId xmlns:a16="http://schemas.microsoft.com/office/drawing/2014/main" val="663891984"/>
                    </a:ext>
                  </a:extLst>
                </a:gridCol>
                <a:gridCol w="2292589">
                  <a:extLst>
                    <a:ext uri="{9D8B030D-6E8A-4147-A177-3AD203B41FA5}">
                      <a16:colId xmlns:a16="http://schemas.microsoft.com/office/drawing/2014/main" val="2232590202"/>
                    </a:ext>
                  </a:extLst>
                </a:gridCol>
              </a:tblGrid>
              <a:tr h="37325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Доход (</a:t>
                      </a:r>
                      <a:r>
                        <a:rPr lang="ru-RU" sz="1300" dirty="0" err="1">
                          <a:effectLst/>
                        </a:rPr>
                        <a:t>руб</a:t>
                      </a:r>
                      <a:r>
                        <a:rPr lang="ru-RU" sz="1300" dirty="0">
                          <a:effectLst/>
                        </a:rPr>
                        <a:t>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27432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Расход (</a:t>
                      </a:r>
                      <a:r>
                        <a:rPr lang="ru-RU" sz="1300" dirty="0" err="1">
                          <a:effectLst/>
                        </a:rPr>
                        <a:t>руб</a:t>
                      </a:r>
                      <a:r>
                        <a:rPr lang="ru-RU" sz="1300" dirty="0">
                          <a:effectLst/>
                        </a:rPr>
                        <a:t>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520122"/>
                  </a:ext>
                </a:extLst>
              </a:tr>
              <a:tr h="436392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БФ «Жизненный путь»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</a:rPr>
                        <a:t>Входящий остаток - нет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 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539859"/>
                  </a:ext>
                </a:extLst>
              </a:tr>
              <a:tr h="3404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</a:rPr>
                        <a:t>650 000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Оплата труда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</a:rPr>
                        <a:t>650000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0754610"/>
                  </a:ext>
                </a:extLst>
              </a:tr>
              <a:tr h="2193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/>
                        </a:rPr>
                        <a:t>ИТОГО</a:t>
                      </a:r>
                      <a:endParaRPr lang="ru-RU" sz="13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650 000</a:t>
                      </a: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650 000</a:t>
                      </a: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400135"/>
                  </a:ext>
                </a:extLst>
              </a:tr>
              <a:tr h="4363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БФ Абсолют-Помощь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</a:rPr>
                        <a:t>Входящий остаток – 3 307 770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Оплата труда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</a:rPr>
                        <a:t>5 177 845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706831"/>
                  </a:ext>
                </a:extLst>
              </a:tr>
              <a:tr h="441607"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</a:rPr>
                        <a:t>4 362 768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Аренда +коммунальные услуги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</a:rPr>
                        <a:t>776 000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601226"/>
                  </a:ext>
                </a:extLst>
              </a:tr>
              <a:tr h="441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</a:rPr>
                        <a:t> 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Приобретение оборудования, инвентаря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</a:rPr>
                        <a:t>204 925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23737"/>
                  </a:ext>
                </a:extLst>
              </a:tr>
              <a:tr h="2188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Проведение мероприятий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</a:rPr>
                        <a:t>5 000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4104095"/>
                  </a:ext>
                </a:extLst>
              </a:tr>
              <a:tr h="2188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solidFill>
                            <a:schemeClr val="bg1"/>
                          </a:solidFill>
                          <a:effectLst/>
                        </a:rPr>
                        <a:t>ИТОГО:</a:t>
                      </a:r>
                      <a:endParaRPr lang="ru-RU" sz="13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/>
                        </a:rPr>
                        <a:t>7 670 538 </a:t>
                      </a:r>
                      <a:endParaRPr lang="ru-RU" sz="13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solidFill>
                            <a:schemeClr val="bg1"/>
                          </a:solidFill>
                          <a:effectLst/>
                        </a:rPr>
                        <a:t>Исходящий остаток</a:t>
                      </a:r>
                      <a:endParaRPr lang="ru-RU" sz="13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/>
                        </a:rPr>
                        <a:t>1 506 768</a:t>
                      </a:r>
                      <a:endParaRPr lang="ru-RU" sz="13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790181"/>
                  </a:ext>
                </a:extLst>
              </a:tr>
              <a:tr h="4531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ООО «</a:t>
                      </a: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</a:rPr>
                        <a:t>ДТЛаб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»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</a:rPr>
                        <a:t>Входящий остаток – 60 000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Остаток исходящий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</a:rPr>
                        <a:t>60 000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2727783"/>
                  </a:ext>
                </a:extLst>
              </a:tr>
              <a:tr h="459295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Частные пожертвования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</a:rPr>
                        <a:t>Входящий остаток – 60 674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</a:rPr>
                        <a:t> 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577333"/>
                  </a:ext>
                </a:extLst>
              </a:tr>
              <a:tr h="2188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</a:rPr>
                        <a:t>68 922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</a:rPr>
                        <a:t> 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6636593"/>
                  </a:ext>
                </a:extLst>
              </a:tr>
              <a:tr h="2971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/>
                        </a:rPr>
                        <a:t>ИТОГО:</a:t>
                      </a:r>
                      <a:endParaRPr lang="ru-RU" sz="13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/>
                        </a:rPr>
                        <a:t>129 596</a:t>
                      </a:r>
                      <a:endParaRPr lang="ru-RU" sz="13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/>
                        </a:rPr>
                        <a:t>Исходящий остаток</a:t>
                      </a:r>
                      <a:endParaRPr lang="ru-RU" sz="13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/>
                        </a:rPr>
                        <a:t>129 596</a:t>
                      </a:r>
                      <a:endParaRPr lang="ru-RU" sz="13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09" marR="63609" marT="883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239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1747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07AC31-BA99-417C-84C9-0CACE78114B6}"/>
              </a:ext>
            </a:extLst>
          </p:cNvPr>
          <p:cNvSpPr txBox="1"/>
          <p:nvPr/>
        </p:nvSpPr>
        <p:spPr>
          <a:xfrm>
            <a:off x="602678" y="697466"/>
            <a:ext cx="4556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8B7"/>
                </a:solidFill>
              </a:rPr>
              <a:t>ПРОЧИЕ ПОСТУПЛЕНИЯ</a:t>
            </a:r>
            <a:endParaRPr lang="ru-RU" sz="2400" b="1" dirty="0">
              <a:solidFill>
                <a:srgbClr val="00A6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E94907-8E69-4DF7-9C14-13DF6308B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7096" y="651946"/>
            <a:ext cx="1035456" cy="737504"/>
          </a:xfrm>
          <a:prstGeom prst="rect">
            <a:avLst/>
          </a:prstGeom>
        </p:spPr>
      </p:pic>
      <p:graphicFrame>
        <p:nvGraphicFramePr>
          <p:cNvPr id="7" name="Объект 3">
            <a:extLst>
              <a:ext uri="{FF2B5EF4-FFF2-40B4-BE49-F238E27FC236}">
                <a16:creationId xmlns:a16="http://schemas.microsoft.com/office/drawing/2014/main" id="{6A2AB4FB-D6F4-4291-A5F1-00B791FD2C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2207405"/>
              </p:ext>
            </p:extLst>
          </p:nvPr>
        </p:nvGraphicFramePr>
        <p:xfrm>
          <a:off x="736978" y="1646870"/>
          <a:ext cx="10755576" cy="40815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8894">
                  <a:extLst>
                    <a:ext uri="{9D8B030D-6E8A-4147-A177-3AD203B41FA5}">
                      <a16:colId xmlns:a16="http://schemas.microsoft.com/office/drawing/2014/main" val="1333079251"/>
                    </a:ext>
                  </a:extLst>
                </a:gridCol>
                <a:gridCol w="2688894">
                  <a:extLst>
                    <a:ext uri="{9D8B030D-6E8A-4147-A177-3AD203B41FA5}">
                      <a16:colId xmlns:a16="http://schemas.microsoft.com/office/drawing/2014/main" val="3310290950"/>
                    </a:ext>
                  </a:extLst>
                </a:gridCol>
                <a:gridCol w="2688894">
                  <a:extLst>
                    <a:ext uri="{9D8B030D-6E8A-4147-A177-3AD203B41FA5}">
                      <a16:colId xmlns:a16="http://schemas.microsoft.com/office/drawing/2014/main" val="2101117177"/>
                    </a:ext>
                  </a:extLst>
                </a:gridCol>
                <a:gridCol w="2688894">
                  <a:extLst>
                    <a:ext uri="{9D8B030D-6E8A-4147-A177-3AD203B41FA5}">
                      <a16:colId xmlns:a16="http://schemas.microsoft.com/office/drawing/2014/main" val="525787130"/>
                    </a:ext>
                  </a:extLst>
                </a:gridCol>
              </a:tblGrid>
              <a:tr h="40322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Доход (</a:t>
                      </a:r>
                      <a:r>
                        <a:rPr lang="ru-RU" sz="1400" dirty="0" err="1">
                          <a:effectLst/>
                        </a:rPr>
                        <a:t>руб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Расход (</a:t>
                      </a:r>
                      <a:r>
                        <a:rPr lang="ru-RU" sz="1400" dirty="0" err="1">
                          <a:effectLst/>
                        </a:rPr>
                        <a:t>руб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578054"/>
                  </a:ext>
                </a:extLst>
              </a:tr>
              <a:tr h="829310">
                <a:tc row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Коммерческая деятельность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Входящий остаток – нет.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Оплата труда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963 605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876910"/>
                  </a:ext>
                </a:extLst>
              </a:tr>
              <a:tr h="829310"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5 039 866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952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Приобретение оборудования, инвентаря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190 684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979447"/>
                  </a:ext>
                </a:extLst>
              </a:tr>
              <a:tr h="760730"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Содержание помещения, аренда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1 290 541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756973"/>
                  </a:ext>
                </a:extLst>
              </a:tr>
              <a:tr h="403225"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Налоги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1 216 324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0346330"/>
                  </a:ext>
                </a:extLst>
              </a:tr>
              <a:tr h="403225"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Производственные и прочие расходы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848 298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4752760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ИТОГО: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 5 039 866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Исходящий остаток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530 414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T w="6350" cap="flat" cmpd="sng" algn="ctr">
                      <a:solidFill>
                        <a:srgbClr val="007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098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852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07AC31-BA99-417C-84C9-0CACE78114B6}"/>
              </a:ext>
            </a:extLst>
          </p:cNvPr>
          <p:cNvSpPr txBox="1"/>
          <p:nvPr/>
        </p:nvSpPr>
        <p:spPr>
          <a:xfrm>
            <a:off x="602678" y="697466"/>
            <a:ext cx="4556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8B7"/>
                </a:solidFill>
              </a:rPr>
              <a:t>НАШИ ПАРТНЕРЫ: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E94907-8E69-4DF7-9C14-13DF6308B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7096" y="651946"/>
            <a:ext cx="1035456" cy="737504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209F3BC7-FF3C-4FF8-8A52-054276F2CA2A}"/>
              </a:ext>
            </a:extLst>
          </p:cNvPr>
          <p:cNvGrpSpPr/>
          <p:nvPr/>
        </p:nvGrpSpPr>
        <p:grpSpPr>
          <a:xfrm>
            <a:off x="1085701" y="1689036"/>
            <a:ext cx="10020598" cy="4471498"/>
            <a:chOff x="598674" y="1389450"/>
            <a:chExt cx="11096931" cy="495179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D5E0912-2D76-4434-AFE8-311BC94120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417" y="1560988"/>
              <a:ext cx="1889973" cy="475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E4F7D2D-40CD-4CA1-AD87-E14C640B3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740" y="1432390"/>
              <a:ext cx="1178328" cy="732642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DCD5CF-360C-4D43-900B-5B6E783FA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118" y="4335269"/>
              <a:ext cx="1230664" cy="1230664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1B8B93C-C883-4A6C-86E8-2EE448A3B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499" y="3383813"/>
              <a:ext cx="2769106" cy="855035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BA692D1-CAE2-41F4-8B90-D19ADD65E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205" y="2437781"/>
              <a:ext cx="1396565" cy="65360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7EF37C3-C213-4BE0-AB17-61B2D2845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5228" y="1389450"/>
              <a:ext cx="1310514" cy="818522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49872DD-CF42-4694-A15A-46E16F82E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0688" y="4528652"/>
              <a:ext cx="843899" cy="843899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708A70A-D1C6-47F4-A932-3B203E95C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00" b="34717"/>
            <a:stretch/>
          </p:blipFill>
          <p:spPr>
            <a:xfrm>
              <a:off x="598674" y="4537239"/>
              <a:ext cx="2397483" cy="826724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27AADC-5FCE-4484-BD73-9D65C5975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269" y="1566361"/>
              <a:ext cx="1219150" cy="46470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53318CC-BF63-4B23-9196-A226BC10D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468" y="2412983"/>
              <a:ext cx="703202" cy="703202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5547235-E1DD-4900-A163-E5FB99941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844" y="2338535"/>
              <a:ext cx="852098" cy="852098"/>
            </a:xfrm>
            <a:prstGeom prst="rect">
              <a:avLst/>
            </a:prstGeom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8D220010-092B-4959-BDEE-71F76930F2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44" t="33247" r="27035" b="37010"/>
            <a:stretch/>
          </p:blipFill>
          <p:spPr bwMode="auto">
            <a:xfrm>
              <a:off x="5904388" y="1488849"/>
              <a:ext cx="1541842" cy="619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7333DA00-50E5-44C2-952A-106525A8B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498" y="1588941"/>
              <a:ext cx="1118773" cy="419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7FA119A-B5B3-4A12-968B-54B5DF286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2069" y="1429959"/>
              <a:ext cx="737504" cy="737504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C0882D3-CD3C-4441-9466-F8E525904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791" y="2536051"/>
              <a:ext cx="1816838" cy="45706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8E50A364-3283-48B8-993E-E032936B4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5610" y="2538718"/>
              <a:ext cx="1806927" cy="451732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B925828-556C-43D7-A03B-562AAE0D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88" y="2280460"/>
              <a:ext cx="1383212" cy="968248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053F6A73-CCE4-4792-8E2E-52989AB59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1063" y="4695317"/>
              <a:ext cx="1479149" cy="51056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EE4AB4C-8989-4398-9189-3176A1515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7376" y="3398898"/>
              <a:ext cx="1226261" cy="82486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68CC280-8415-4077-A960-D07ABE910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4" y="3249506"/>
              <a:ext cx="863201" cy="1123649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2484A35-3EF6-447E-900D-6846AD9BD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328" y="3534783"/>
              <a:ext cx="1677889" cy="553094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CD6F9C5-EF89-478D-9A57-172C33C3A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9138" y="3444548"/>
              <a:ext cx="1572689" cy="733564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602602E-979A-4863-8DD7-97AE6B9BD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718" y="3534783"/>
              <a:ext cx="1210278" cy="553094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525BBBA9-D846-427C-BCD2-38AA39F4F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6440" y="2506687"/>
              <a:ext cx="1591228" cy="515795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38D4CAA-70EC-4125-A397-B223ADED1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1325" y="4457911"/>
              <a:ext cx="985381" cy="985381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D7AB0C3-1911-4335-8D86-5E41DDF62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9493" y="4558247"/>
              <a:ext cx="1806927" cy="784709"/>
            </a:xfrm>
            <a:prstGeom prst="rect">
              <a:avLst/>
            </a:prstGeom>
          </p:spPr>
        </p:pic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8CB23D49-BBAC-4B8E-ACFC-2428E763D6B2}"/>
                </a:ext>
              </a:extLst>
            </p:cNvPr>
            <p:cNvGrpSpPr/>
            <p:nvPr/>
          </p:nvGrpSpPr>
          <p:grpSpPr>
            <a:xfrm>
              <a:off x="1928271" y="5414688"/>
              <a:ext cx="8369246" cy="926553"/>
              <a:chOff x="520481" y="5465182"/>
              <a:chExt cx="9275959" cy="1026935"/>
            </a:xfrm>
          </p:grpSpPr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41C7A377-DD9C-481F-8AFE-F9469DC0A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4222" y="5465182"/>
                <a:ext cx="1540402" cy="1026935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8FB28855-2AB5-49E3-8E10-FC2A70B4D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481" y="5513395"/>
                <a:ext cx="2065424" cy="930508"/>
              </a:xfrm>
              <a:prstGeom prst="rect">
                <a:avLst/>
              </a:prstGeom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0E2DD26A-41AA-487E-9139-700F97F0C3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4192" y="5683201"/>
                <a:ext cx="1342948" cy="590897"/>
              </a:xfrm>
              <a:prstGeom prst="rect">
                <a:avLst/>
              </a:prstGeom>
            </p:spPr>
          </p:pic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B75422DD-2C0C-497B-87C6-4D3D57B5A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2913" y="5651566"/>
                <a:ext cx="2283527" cy="654167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81C7FC62-E4B5-4D1D-9365-C75695B414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5427" y="5513395"/>
                <a:ext cx="930508" cy="93050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22419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2620B3-462B-4444-AA74-8E79891C7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DA0E9D-7EEC-48B3-B6E2-BE3ED6E29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002" y="583707"/>
            <a:ext cx="2725347" cy="1941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2A6CAC-C566-4907-84F3-3284AFC31906}"/>
              </a:ext>
            </a:extLst>
          </p:cNvPr>
          <p:cNvSpPr txBox="1"/>
          <p:nvPr/>
        </p:nvSpPr>
        <p:spPr>
          <a:xfrm>
            <a:off x="5281684" y="2644170"/>
            <a:ext cx="5527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СПАСИБО </a:t>
            </a:r>
          </a:p>
          <a:p>
            <a:pPr algn="ctr"/>
            <a:r>
              <a:rPr lang="ru-RU" sz="4800" b="1" dirty="0">
                <a:solidFill>
                  <a:schemeClr val="bg1"/>
                </a:solidFill>
              </a:rPr>
              <a:t>ЗА ВНИМАНИЕ!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466F01-DC2A-4FF7-B03E-168AD61F8126}"/>
              </a:ext>
            </a:extLst>
          </p:cNvPr>
          <p:cNvSpPr txBox="1"/>
          <p:nvPr/>
        </p:nvSpPr>
        <p:spPr>
          <a:xfrm>
            <a:off x="9000699" y="5898823"/>
            <a:ext cx="239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Москва 2023</a:t>
            </a:r>
          </a:p>
        </p:txBody>
      </p:sp>
    </p:spTree>
    <p:extLst>
      <p:ext uri="{BB962C8B-B14F-4D97-AF65-F5344CB8AC3E}">
        <p14:creationId xmlns:p14="http://schemas.microsoft.com/office/powerpoint/2010/main" val="203721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53FB4C1-E498-4D88-8E86-9507990FE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A24FEB-0D61-462B-A016-78258EDF1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995" y="559033"/>
            <a:ext cx="1499652" cy="1068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1DFBCB-A2F8-4DD9-AB6A-9F6712F24860}"/>
              </a:ext>
            </a:extLst>
          </p:cNvPr>
          <p:cNvSpPr txBox="1"/>
          <p:nvPr/>
        </p:nvSpPr>
        <p:spPr>
          <a:xfrm>
            <a:off x="1708413" y="2352962"/>
            <a:ext cx="3681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A600"/>
                </a:solidFill>
              </a:rPr>
              <a:t>Целевая аудитория: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0AC48E2-59FA-4FC2-B484-98D1ABCDE5B5}"/>
              </a:ext>
            </a:extLst>
          </p:cNvPr>
          <p:cNvSpPr/>
          <p:nvPr/>
        </p:nvSpPr>
        <p:spPr>
          <a:xfrm>
            <a:off x="886175" y="2186194"/>
            <a:ext cx="733646" cy="733646"/>
          </a:xfrm>
          <a:prstGeom prst="ellipse">
            <a:avLst/>
          </a:prstGeom>
          <a:solidFill>
            <a:srgbClr val="007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68F834-643B-431A-998D-9035D6B89503}"/>
              </a:ext>
            </a:extLst>
          </p:cNvPr>
          <p:cNvSpPr txBox="1"/>
          <p:nvPr/>
        </p:nvSpPr>
        <p:spPr>
          <a:xfrm>
            <a:off x="886175" y="2919840"/>
            <a:ext cx="48652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Взрослые люди с особенностями интеллектуального развития </a:t>
            </a:r>
          </a:p>
          <a:p>
            <a:r>
              <a:rPr lang="ru-RU" dirty="0">
                <a:latin typeface="Montserrat Medium" panose="00000600000000000000" pitchFamily="2" charset="-52"/>
              </a:rPr>
              <a:t>и расстройствами аутистического спектра.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E7D4ED-A145-41AD-99DE-56E96D2D939E}"/>
              </a:ext>
            </a:extLst>
          </p:cNvPr>
          <p:cNvSpPr txBox="1"/>
          <p:nvPr/>
        </p:nvSpPr>
        <p:spPr>
          <a:xfrm>
            <a:off x="7538473" y="2352962"/>
            <a:ext cx="3681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A600"/>
                </a:solidFill>
              </a:rPr>
              <a:t>Миссия: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780C77DC-26BA-4B59-9730-980C148905C9}"/>
              </a:ext>
            </a:extLst>
          </p:cNvPr>
          <p:cNvSpPr/>
          <p:nvPr/>
        </p:nvSpPr>
        <p:spPr>
          <a:xfrm>
            <a:off x="6716235" y="2186194"/>
            <a:ext cx="733646" cy="733646"/>
          </a:xfrm>
          <a:prstGeom prst="ellipse">
            <a:avLst/>
          </a:prstGeom>
          <a:solidFill>
            <a:srgbClr val="007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DEB86A-1012-4630-B1E9-0035598CCDB3}"/>
              </a:ext>
            </a:extLst>
          </p:cNvPr>
          <p:cNvSpPr txBox="1"/>
          <p:nvPr/>
        </p:nvSpPr>
        <p:spPr>
          <a:xfrm>
            <a:off x="6716235" y="2919840"/>
            <a:ext cx="486527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Включение людей с особенностями интеллектуального развития </a:t>
            </a:r>
          </a:p>
          <a:p>
            <a:r>
              <a:rPr lang="ru-RU" dirty="0">
                <a:latin typeface="Montserrat Medium" panose="00000600000000000000" pitchFamily="2" charset="-52"/>
              </a:rPr>
              <a:t>и расстройствами аутистического спектра в трудовую жизнь социума </a:t>
            </a:r>
          </a:p>
          <a:p>
            <a:r>
              <a:rPr lang="ru-RU" dirty="0">
                <a:latin typeface="Montserrat Medium" panose="00000600000000000000" pitchFamily="2" charset="-52"/>
              </a:rPr>
              <a:t>в качестве полноценного члена общества, самостоятельного гражданина своей страны.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A014662-B833-4B31-A637-A843C9EA5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57" y="2302425"/>
            <a:ext cx="534282" cy="5011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9DDEE21-6861-415F-BA28-793E39C33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42718" y="2301665"/>
            <a:ext cx="501945" cy="50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7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BEA52D-6D2F-493D-9454-9E452CD84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98" t="3730" r="7998" b="3730"/>
          <a:stretch>
            <a:fillRect/>
          </a:stretch>
        </p:blipFill>
        <p:spPr>
          <a:xfrm rot="16200000">
            <a:off x="3994245" y="-1237398"/>
            <a:ext cx="4203510" cy="12192000"/>
          </a:xfrm>
          <a:custGeom>
            <a:avLst/>
            <a:gdLst>
              <a:gd name="connsiteX0" fmla="*/ 4203510 w 4203510"/>
              <a:gd name="connsiteY0" fmla="*/ 0 h 12192000"/>
              <a:gd name="connsiteX1" fmla="*/ 4203510 w 4203510"/>
              <a:gd name="connsiteY1" fmla="*/ 12192000 h 12192000"/>
              <a:gd name="connsiteX2" fmla="*/ 0 w 4203510"/>
              <a:gd name="connsiteY2" fmla="*/ 12192000 h 12192000"/>
              <a:gd name="connsiteX3" fmla="*/ 0 w 4203510"/>
              <a:gd name="connsiteY3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510" h="12192000">
                <a:moveTo>
                  <a:pt x="4203510" y="0"/>
                </a:moveTo>
                <a:lnTo>
                  <a:pt x="420351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07AC31-BA99-417C-84C9-0CACE78114B6}"/>
              </a:ext>
            </a:extLst>
          </p:cNvPr>
          <p:cNvSpPr txBox="1"/>
          <p:nvPr/>
        </p:nvSpPr>
        <p:spPr>
          <a:xfrm>
            <a:off x="699448" y="651946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8B7"/>
                </a:solidFill>
              </a:rPr>
              <a:t>КОЛИЧЕСТВЕННЫЕ ПОКАЗАТЕЛИ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E94907-8E69-4DF7-9C14-13DF6308B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7096" y="651946"/>
            <a:ext cx="1035456" cy="737504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AB68217C-46FD-43B1-8309-A63065B85C1A}"/>
              </a:ext>
            </a:extLst>
          </p:cNvPr>
          <p:cNvSpPr/>
          <p:nvPr/>
        </p:nvSpPr>
        <p:spPr>
          <a:xfrm>
            <a:off x="1327245" y="1924332"/>
            <a:ext cx="1910687" cy="1910687"/>
          </a:xfrm>
          <a:prstGeom prst="ellipse">
            <a:avLst/>
          </a:prstGeom>
          <a:solidFill>
            <a:srgbClr val="00A6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44B27B1-26C2-49D9-AA39-18D4C4169FFE}"/>
              </a:ext>
            </a:extLst>
          </p:cNvPr>
          <p:cNvSpPr/>
          <p:nvPr/>
        </p:nvSpPr>
        <p:spPr>
          <a:xfrm>
            <a:off x="5138666" y="1924332"/>
            <a:ext cx="1910687" cy="1910687"/>
          </a:xfrm>
          <a:prstGeom prst="ellipse">
            <a:avLst/>
          </a:prstGeom>
          <a:solidFill>
            <a:srgbClr val="00A6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2A7297EB-A982-47CE-A105-CA4F9B3668B0}"/>
              </a:ext>
            </a:extLst>
          </p:cNvPr>
          <p:cNvSpPr/>
          <p:nvPr/>
        </p:nvSpPr>
        <p:spPr>
          <a:xfrm>
            <a:off x="8950087" y="1924332"/>
            <a:ext cx="1910687" cy="1910687"/>
          </a:xfrm>
          <a:prstGeom prst="ellipse">
            <a:avLst/>
          </a:prstGeom>
          <a:solidFill>
            <a:srgbClr val="00A6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9F0C23-FE79-41B0-8A15-83783FCA6A6D}"/>
              </a:ext>
            </a:extLst>
          </p:cNvPr>
          <p:cNvSpPr txBox="1"/>
          <p:nvPr/>
        </p:nvSpPr>
        <p:spPr>
          <a:xfrm>
            <a:off x="1459528" y="2598003"/>
            <a:ext cx="16461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350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02A6ED-5F43-401A-85A5-DA1A4C3325D4}"/>
              </a:ext>
            </a:extLst>
          </p:cNvPr>
          <p:cNvSpPr txBox="1"/>
          <p:nvPr/>
        </p:nvSpPr>
        <p:spPr>
          <a:xfrm>
            <a:off x="844454" y="3967226"/>
            <a:ext cx="28762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Человек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с ментальными особенностями развития и РАС охвачены проектом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EDB630-507D-4484-9FB8-CE653834678F}"/>
              </a:ext>
            </a:extLst>
          </p:cNvPr>
          <p:cNvSpPr txBox="1"/>
          <p:nvPr/>
        </p:nvSpPr>
        <p:spPr>
          <a:xfrm>
            <a:off x="1794292" y="2413337"/>
            <a:ext cx="1006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более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5A9799-DB62-4B11-B013-CAEBF02EFFE1}"/>
              </a:ext>
            </a:extLst>
          </p:cNvPr>
          <p:cNvSpPr txBox="1"/>
          <p:nvPr/>
        </p:nvSpPr>
        <p:spPr>
          <a:xfrm>
            <a:off x="5272940" y="2481007"/>
            <a:ext cx="16461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171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4E1542-8D95-474C-8F8A-C14CC4C1CD2B}"/>
              </a:ext>
            </a:extLst>
          </p:cNvPr>
          <p:cNvSpPr txBox="1"/>
          <p:nvPr/>
        </p:nvSpPr>
        <p:spPr>
          <a:xfrm>
            <a:off x="4657867" y="3967226"/>
            <a:ext cx="28762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«Особых» сотрудников трудоустроены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в «Особой сборке»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E34E16-D808-4A9E-A0E7-4EDFBCD14190}"/>
              </a:ext>
            </a:extLst>
          </p:cNvPr>
          <p:cNvSpPr txBox="1"/>
          <p:nvPr/>
        </p:nvSpPr>
        <p:spPr>
          <a:xfrm>
            <a:off x="9086353" y="2481007"/>
            <a:ext cx="16461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242E0F-58F9-4B67-8A4D-05CF5F2F72A9}"/>
              </a:ext>
            </a:extLst>
          </p:cNvPr>
          <p:cNvSpPr txBox="1"/>
          <p:nvPr/>
        </p:nvSpPr>
        <p:spPr>
          <a:xfrm>
            <a:off x="8471281" y="3967226"/>
            <a:ext cx="28762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«Особых» соискателей трудоустроены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на открытом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рынке труда</a:t>
            </a:r>
          </a:p>
        </p:txBody>
      </p:sp>
    </p:spTree>
    <p:extLst>
      <p:ext uri="{BB962C8B-B14F-4D97-AF65-F5344CB8AC3E}">
        <p14:creationId xmlns:p14="http://schemas.microsoft.com/office/powerpoint/2010/main" val="4184752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5D4EA0-43D3-431F-9750-6C5A18511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r="34900"/>
          <a:stretch/>
        </p:blipFill>
        <p:spPr>
          <a:xfrm>
            <a:off x="6339386" y="0"/>
            <a:ext cx="585261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07AC31-BA99-417C-84C9-0CACE78114B6}"/>
              </a:ext>
            </a:extLst>
          </p:cNvPr>
          <p:cNvSpPr txBox="1"/>
          <p:nvPr/>
        </p:nvSpPr>
        <p:spPr>
          <a:xfrm>
            <a:off x="699447" y="651946"/>
            <a:ext cx="77718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8B7"/>
                </a:solidFill>
              </a:rPr>
              <a:t>СОЦИАЛЬНОЕ ПРЕДПРИЯТИЕ </a:t>
            </a:r>
          </a:p>
          <a:p>
            <a:r>
              <a:rPr lang="ru-RU" sz="2400" b="1" dirty="0">
                <a:solidFill>
                  <a:srgbClr val="0078B7"/>
                </a:solidFill>
              </a:rPr>
              <a:t>«ОСОБАЯ СБОРКА»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E94907-8E69-4DF7-9C14-13DF6308B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7096" y="651946"/>
            <a:ext cx="1035456" cy="7375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87E380-9EEB-4315-906C-CC40B24FEE36}"/>
              </a:ext>
            </a:extLst>
          </p:cNvPr>
          <p:cNvSpPr txBox="1"/>
          <p:nvPr/>
        </p:nvSpPr>
        <p:spPr>
          <a:xfrm>
            <a:off x="1502391" y="2120035"/>
            <a:ext cx="4350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Создана комфортная социально-психологическая среда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D7695351-B5D0-4211-BED2-E2BA40E4F145}"/>
              </a:ext>
            </a:extLst>
          </p:cNvPr>
          <p:cNvSpPr/>
          <p:nvPr/>
        </p:nvSpPr>
        <p:spPr>
          <a:xfrm>
            <a:off x="783761" y="2134889"/>
            <a:ext cx="581015" cy="581015"/>
          </a:xfrm>
          <a:prstGeom prst="ellipse">
            <a:avLst/>
          </a:prstGeom>
          <a:solidFill>
            <a:srgbClr val="00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0DFC6A47-AF1C-423B-A370-491A4BC406A6}"/>
              </a:ext>
            </a:extLst>
          </p:cNvPr>
          <p:cNvSpPr/>
          <p:nvPr/>
        </p:nvSpPr>
        <p:spPr>
          <a:xfrm>
            <a:off x="783761" y="4768907"/>
            <a:ext cx="581015" cy="581015"/>
          </a:xfrm>
          <a:prstGeom prst="ellipse">
            <a:avLst/>
          </a:prstGeom>
          <a:solidFill>
            <a:srgbClr val="00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99390B07-EF1B-49A1-87D6-FAD733771233}"/>
              </a:ext>
            </a:extLst>
          </p:cNvPr>
          <p:cNvSpPr/>
          <p:nvPr/>
        </p:nvSpPr>
        <p:spPr>
          <a:xfrm>
            <a:off x="783761" y="4110404"/>
            <a:ext cx="581015" cy="581015"/>
          </a:xfrm>
          <a:prstGeom prst="ellipse">
            <a:avLst/>
          </a:prstGeom>
          <a:solidFill>
            <a:srgbClr val="00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4F2BDB79-2744-4F78-9641-D96AE76F5411}"/>
              </a:ext>
            </a:extLst>
          </p:cNvPr>
          <p:cNvSpPr/>
          <p:nvPr/>
        </p:nvSpPr>
        <p:spPr>
          <a:xfrm>
            <a:off x="783761" y="3451899"/>
            <a:ext cx="581015" cy="581015"/>
          </a:xfrm>
          <a:prstGeom prst="ellipse">
            <a:avLst/>
          </a:prstGeom>
          <a:solidFill>
            <a:srgbClr val="00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BB1BC890-9A81-4A74-8407-B9752EB4648A}"/>
              </a:ext>
            </a:extLst>
          </p:cNvPr>
          <p:cNvSpPr/>
          <p:nvPr/>
        </p:nvSpPr>
        <p:spPr>
          <a:xfrm>
            <a:off x="783761" y="2793394"/>
            <a:ext cx="581015" cy="581015"/>
          </a:xfrm>
          <a:prstGeom prst="ellipse">
            <a:avLst/>
          </a:prstGeom>
          <a:solidFill>
            <a:srgbClr val="00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F7B825-FE52-45BE-9724-67185BDAE208}"/>
              </a:ext>
            </a:extLst>
          </p:cNvPr>
          <p:cNvSpPr txBox="1"/>
          <p:nvPr/>
        </p:nvSpPr>
        <p:spPr>
          <a:xfrm>
            <a:off x="1502391" y="2899235"/>
            <a:ext cx="4350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Индивидуальный график работы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FB8C68-38B1-428C-B0AE-7961051DAF13}"/>
              </a:ext>
            </a:extLst>
          </p:cNvPr>
          <p:cNvSpPr txBox="1"/>
          <p:nvPr/>
        </p:nvSpPr>
        <p:spPr>
          <a:xfrm>
            <a:off x="1502391" y="3557740"/>
            <a:ext cx="4350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Комфортные бытовые условия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F016AD-0FCD-403C-9399-994EA5E7AE83}"/>
              </a:ext>
            </a:extLst>
          </p:cNvPr>
          <p:cNvSpPr txBox="1"/>
          <p:nvPr/>
        </p:nvSpPr>
        <p:spPr>
          <a:xfrm>
            <a:off x="1502391" y="4108015"/>
            <a:ext cx="4350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Выполнение коммерческих</a:t>
            </a:r>
          </a:p>
          <a:p>
            <a:r>
              <a:rPr lang="ru-RU" dirty="0">
                <a:latin typeface="Montserrat Medium" panose="00000600000000000000" pitchFamily="2" charset="-52"/>
              </a:rPr>
              <a:t>Заказов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D4B7B1-A1F8-4AE9-9670-0F1D2B4DF24F}"/>
              </a:ext>
            </a:extLst>
          </p:cNvPr>
          <p:cNvSpPr txBox="1"/>
          <p:nvPr/>
        </p:nvSpPr>
        <p:spPr>
          <a:xfrm>
            <a:off x="1502391" y="4874748"/>
            <a:ext cx="4350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Регулярная зарплата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BD7E3D1-6E17-43D7-BD05-A4FA71518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4243" y="2215846"/>
            <a:ext cx="400050" cy="4191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FD5267-1FC2-468B-97B7-C11AA10C91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2194" y="2874351"/>
            <a:ext cx="400050" cy="4191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E38E76D-C41A-4EFE-87AD-54D7EE2751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2194" y="4874748"/>
            <a:ext cx="369332" cy="36933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124870D-372A-4039-BDC6-9AB3A7EDBE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389" y="4183871"/>
            <a:ext cx="432393" cy="43239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F869C40-ADDE-4F86-9FCF-596DAF370F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4718" y="3562548"/>
            <a:ext cx="419100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12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07AC31-BA99-417C-84C9-0CACE78114B6}"/>
              </a:ext>
            </a:extLst>
          </p:cNvPr>
          <p:cNvSpPr txBox="1"/>
          <p:nvPr/>
        </p:nvSpPr>
        <p:spPr>
          <a:xfrm>
            <a:off x="699447" y="651946"/>
            <a:ext cx="77718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8B7"/>
                </a:solidFill>
              </a:rPr>
              <a:t>СОЦИАЛЬНОЕ ПРЕДПРИЯТИЕ </a:t>
            </a:r>
          </a:p>
          <a:p>
            <a:r>
              <a:rPr lang="ru-RU" sz="2400" b="1" dirty="0">
                <a:solidFill>
                  <a:srgbClr val="0078B7"/>
                </a:solidFill>
              </a:rPr>
              <a:t>«ОСОБАЯ СБОРКА»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CD01632-C06A-4A1D-93C0-DC596BFF3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98" t="3730" r="7998" b="3730"/>
          <a:stretch>
            <a:fillRect/>
          </a:stretch>
        </p:blipFill>
        <p:spPr>
          <a:xfrm rot="16200000">
            <a:off x="3673761" y="-1557882"/>
            <a:ext cx="4844478" cy="12192000"/>
          </a:xfrm>
          <a:custGeom>
            <a:avLst/>
            <a:gdLst>
              <a:gd name="connsiteX0" fmla="*/ 4203510 w 4203510"/>
              <a:gd name="connsiteY0" fmla="*/ 0 h 12192000"/>
              <a:gd name="connsiteX1" fmla="*/ 4203510 w 4203510"/>
              <a:gd name="connsiteY1" fmla="*/ 12192000 h 12192000"/>
              <a:gd name="connsiteX2" fmla="*/ 0 w 4203510"/>
              <a:gd name="connsiteY2" fmla="*/ 12192000 h 12192000"/>
              <a:gd name="connsiteX3" fmla="*/ 0 w 4203510"/>
              <a:gd name="connsiteY3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510" h="12192000">
                <a:moveTo>
                  <a:pt x="4203510" y="0"/>
                </a:moveTo>
                <a:lnTo>
                  <a:pt x="420351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73D7774-7530-4D07-B8B8-1509F7EB0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7096" y="651946"/>
            <a:ext cx="1035456" cy="737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30FB0F-B0E8-4A50-9DDE-0E60B819D6AF}"/>
              </a:ext>
            </a:extLst>
          </p:cNvPr>
          <p:cNvSpPr txBox="1"/>
          <p:nvPr/>
        </p:nvSpPr>
        <p:spPr>
          <a:xfrm>
            <a:off x="699446" y="1541076"/>
            <a:ext cx="437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Ключевые партнеры: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99D7C68-8B64-4296-86FE-1F74CCAAD8F2}"/>
              </a:ext>
            </a:extLst>
          </p:cNvPr>
          <p:cNvSpPr/>
          <p:nvPr/>
        </p:nvSpPr>
        <p:spPr>
          <a:xfrm>
            <a:off x="699446" y="2453770"/>
            <a:ext cx="4093179" cy="4359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FA1668-415A-4574-A2F4-E6EDC40A076D}"/>
              </a:ext>
            </a:extLst>
          </p:cNvPr>
          <p:cNvSpPr txBox="1"/>
          <p:nvPr/>
        </p:nvSpPr>
        <p:spPr>
          <a:xfrm>
            <a:off x="1404428" y="2470016"/>
            <a:ext cx="26832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ООО «А-Зет»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3B2BFD-A468-4B3A-841D-ABF85C6E0F8D}"/>
              </a:ext>
            </a:extLst>
          </p:cNvPr>
          <p:cNvSpPr txBox="1"/>
          <p:nvPr/>
        </p:nvSpPr>
        <p:spPr>
          <a:xfrm>
            <a:off x="667547" y="2929815"/>
            <a:ext cx="40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Очищено более 3 млн батареек, упаковано более 350 тыс. продукции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FFDCF645-D326-4E94-8026-1DAA8953ABB1}"/>
              </a:ext>
            </a:extLst>
          </p:cNvPr>
          <p:cNvSpPr/>
          <p:nvPr/>
        </p:nvSpPr>
        <p:spPr>
          <a:xfrm>
            <a:off x="699446" y="3586448"/>
            <a:ext cx="4093179" cy="4359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586511-D05A-4C04-BFFD-BC8080816926}"/>
              </a:ext>
            </a:extLst>
          </p:cNvPr>
          <p:cNvSpPr txBox="1"/>
          <p:nvPr/>
        </p:nvSpPr>
        <p:spPr>
          <a:xfrm>
            <a:off x="1760576" y="3569006"/>
            <a:ext cx="1831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ТЕЛЕ2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1F0538-CFC8-4B84-B864-6DAB2AED03D3}"/>
              </a:ext>
            </a:extLst>
          </p:cNvPr>
          <p:cNvSpPr txBox="1"/>
          <p:nvPr/>
        </p:nvSpPr>
        <p:spPr>
          <a:xfrm>
            <a:off x="667547" y="4076141"/>
            <a:ext cx="40931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Собрано около 270 тыс. подарков</a:t>
            </a: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77D6B322-E86C-4058-B8D2-46ABCDE9D8E7}"/>
              </a:ext>
            </a:extLst>
          </p:cNvPr>
          <p:cNvSpPr/>
          <p:nvPr/>
        </p:nvSpPr>
        <p:spPr>
          <a:xfrm>
            <a:off x="699446" y="4457704"/>
            <a:ext cx="4093179" cy="4359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D05F3C-12B8-4CC5-A0DD-8C50DD24A6D9}"/>
              </a:ext>
            </a:extLst>
          </p:cNvPr>
          <p:cNvSpPr txBox="1"/>
          <p:nvPr/>
        </p:nvSpPr>
        <p:spPr>
          <a:xfrm>
            <a:off x="1236544" y="4442051"/>
            <a:ext cx="3040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ПАО «Сбербанк»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72C5FF-95EF-45C2-A133-E86403E90FD6}"/>
              </a:ext>
            </a:extLst>
          </p:cNvPr>
          <p:cNvSpPr txBox="1"/>
          <p:nvPr/>
        </p:nvSpPr>
        <p:spPr>
          <a:xfrm>
            <a:off x="667547" y="4947397"/>
            <a:ext cx="43722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Собрано более 100 тыс. ручек для клиентов</a:t>
            </a: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DB131A19-3622-4B18-BE01-B3C06A4F2909}"/>
              </a:ext>
            </a:extLst>
          </p:cNvPr>
          <p:cNvSpPr/>
          <p:nvPr/>
        </p:nvSpPr>
        <p:spPr>
          <a:xfrm>
            <a:off x="699446" y="5374939"/>
            <a:ext cx="4093179" cy="4359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B2492E6-1F01-49FD-AFF3-207ACE1423A6}"/>
              </a:ext>
            </a:extLst>
          </p:cNvPr>
          <p:cNvSpPr txBox="1"/>
          <p:nvPr/>
        </p:nvSpPr>
        <p:spPr>
          <a:xfrm>
            <a:off x="1037764" y="5377555"/>
            <a:ext cx="3372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ООО «</a:t>
            </a:r>
            <a:r>
              <a:rPr lang="ru-RU" sz="2000" b="1" dirty="0" err="1"/>
              <a:t>Верткомм</a:t>
            </a:r>
            <a:r>
              <a:rPr lang="ru-RU" sz="2000" b="1" dirty="0"/>
              <a:t>»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AB0EE44-CB74-447C-822F-D7D40E55E917}"/>
              </a:ext>
            </a:extLst>
          </p:cNvPr>
          <p:cNvSpPr txBox="1"/>
          <p:nvPr/>
        </p:nvSpPr>
        <p:spPr>
          <a:xfrm>
            <a:off x="667547" y="5864632"/>
            <a:ext cx="43722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Скомплектовано более 180 тыс. </a:t>
            </a:r>
            <a:r>
              <a:rPr lang="ru-RU" sz="1400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мерчей</a:t>
            </a:r>
            <a:endParaRPr lang="ru-RU" sz="1400" dirty="0">
              <a:solidFill>
                <a:schemeClr val="bg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92776300-9A5E-4230-BC0F-C5C936EE28CB}"/>
              </a:ext>
            </a:extLst>
          </p:cNvPr>
          <p:cNvSpPr/>
          <p:nvPr/>
        </p:nvSpPr>
        <p:spPr>
          <a:xfrm>
            <a:off x="7184068" y="2453770"/>
            <a:ext cx="4093179" cy="4359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B9B2364-4B90-489E-BF4F-BA38227D7DED}"/>
              </a:ext>
            </a:extLst>
          </p:cNvPr>
          <p:cNvSpPr txBox="1"/>
          <p:nvPr/>
        </p:nvSpPr>
        <p:spPr>
          <a:xfrm>
            <a:off x="8078109" y="2491282"/>
            <a:ext cx="22412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/>
              <a:t>Wildberries</a:t>
            </a:r>
            <a:endParaRPr lang="ru-RU" sz="20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6818778-EDF2-4F7E-8712-F69B8EFE0B19}"/>
              </a:ext>
            </a:extLst>
          </p:cNvPr>
          <p:cNvSpPr txBox="1"/>
          <p:nvPr/>
        </p:nvSpPr>
        <p:spPr>
          <a:xfrm>
            <a:off x="7152169" y="2916167"/>
            <a:ext cx="40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Более 1 млн. товаров различных поставщиков упаковано и поставлено</a:t>
            </a: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2F801F82-5059-4516-AF91-965693407B69}"/>
              </a:ext>
            </a:extLst>
          </p:cNvPr>
          <p:cNvSpPr/>
          <p:nvPr/>
        </p:nvSpPr>
        <p:spPr>
          <a:xfrm>
            <a:off x="7184068" y="3466659"/>
            <a:ext cx="4093179" cy="4359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DAE77F4-7AEE-44BB-9C4D-76056B085F0F}"/>
              </a:ext>
            </a:extLst>
          </p:cNvPr>
          <p:cNvSpPr txBox="1"/>
          <p:nvPr/>
        </p:nvSpPr>
        <p:spPr>
          <a:xfrm>
            <a:off x="8314928" y="3450221"/>
            <a:ext cx="1831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Лукойл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17B9E83-2AC0-4668-BA32-31F2C6767A31}"/>
              </a:ext>
            </a:extLst>
          </p:cNvPr>
          <p:cNvSpPr txBox="1"/>
          <p:nvPr/>
        </p:nvSpPr>
        <p:spPr>
          <a:xfrm>
            <a:off x="7152169" y="3901760"/>
            <a:ext cx="44893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Упаковано 68 тыс. игрушек, более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200 тыс. прочих товаров</a:t>
            </a: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220747F7-C36B-4C0F-8F44-B970280819BF}"/>
              </a:ext>
            </a:extLst>
          </p:cNvPr>
          <p:cNvSpPr/>
          <p:nvPr/>
        </p:nvSpPr>
        <p:spPr>
          <a:xfrm>
            <a:off x="7184068" y="4453626"/>
            <a:ext cx="4093179" cy="4359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53467C9-64D6-4693-A255-5882B87B4875}"/>
              </a:ext>
            </a:extLst>
          </p:cNvPr>
          <p:cNvSpPr txBox="1"/>
          <p:nvPr/>
        </p:nvSpPr>
        <p:spPr>
          <a:xfrm>
            <a:off x="7610144" y="4452210"/>
            <a:ext cx="32410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ООО «</a:t>
            </a:r>
            <a:r>
              <a:rPr lang="ru-RU" sz="2000" b="1" dirty="0" err="1"/>
              <a:t>Руспанель</a:t>
            </a:r>
            <a:r>
              <a:rPr lang="ru-RU" sz="2000" b="1" dirty="0"/>
              <a:t>»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167B36A-7A86-43B7-A03E-C82BE7D9F396}"/>
              </a:ext>
            </a:extLst>
          </p:cNvPr>
          <p:cNvSpPr txBox="1"/>
          <p:nvPr/>
        </p:nvSpPr>
        <p:spPr>
          <a:xfrm>
            <a:off x="7152169" y="4943319"/>
            <a:ext cx="4372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Упаковано 68 </a:t>
            </a:r>
            <a:r>
              <a:rPr lang="ru-RU" sz="1400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тыс</a:t>
            </a:r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 игрушек,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более 200 тыс. прочих товаров</a:t>
            </a: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F7ABC602-39C3-4841-894F-170D98C9D4CD}"/>
              </a:ext>
            </a:extLst>
          </p:cNvPr>
          <p:cNvSpPr/>
          <p:nvPr/>
        </p:nvSpPr>
        <p:spPr>
          <a:xfrm>
            <a:off x="7184068" y="5474676"/>
            <a:ext cx="4093179" cy="4359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C8495B8-A856-4F73-8915-CC21C7111934}"/>
              </a:ext>
            </a:extLst>
          </p:cNvPr>
          <p:cNvSpPr txBox="1"/>
          <p:nvPr/>
        </p:nvSpPr>
        <p:spPr>
          <a:xfrm>
            <a:off x="7299077" y="5479199"/>
            <a:ext cx="38631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ООО «Вики Восток»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609CBDF-9C1B-4E4E-8836-5878A012A94C}"/>
              </a:ext>
            </a:extLst>
          </p:cNvPr>
          <p:cNvSpPr txBox="1"/>
          <p:nvPr/>
        </p:nvSpPr>
        <p:spPr>
          <a:xfrm>
            <a:off x="7152169" y="5964369"/>
            <a:ext cx="43722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Собрано более 1 млн. ручек.</a:t>
            </a:r>
          </a:p>
        </p:txBody>
      </p:sp>
    </p:spTree>
    <p:extLst>
      <p:ext uri="{BB962C8B-B14F-4D97-AF65-F5344CB8AC3E}">
        <p14:creationId xmlns:p14="http://schemas.microsoft.com/office/powerpoint/2010/main" val="328147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CCDEEE-C9D2-4E2D-8117-CA45854D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5" t="11734" r="2357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07AC31-BA99-417C-84C9-0CACE78114B6}"/>
              </a:ext>
            </a:extLst>
          </p:cNvPr>
          <p:cNvSpPr txBox="1"/>
          <p:nvPr/>
        </p:nvSpPr>
        <p:spPr>
          <a:xfrm>
            <a:off x="699447" y="651946"/>
            <a:ext cx="5396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8B7"/>
                </a:solidFill>
              </a:rPr>
              <a:t>ШКОЛА ТРУДОУСТРОЙСТВА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E94907-8E69-4DF7-9C14-13DF6308B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7096" y="651946"/>
            <a:ext cx="1035456" cy="7375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38AB85-AC08-4AAF-ADCB-0AFABB7521CE}"/>
              </a:ext>
            </a:extLst>
          </p:cNvPr>
          <p:cNvSpPr txBox="1"/>
          <p:nvPr/>
        </p:nvSpPr>
        <p:spPr>
          <a:xfrm>
            <a:off x="1705817" y="2125153"/>
            <a:ext cx="338381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Разработаны </a:t>
            </a:r>
          </a:p>
          <a:p>
            <a:r>
              <a:rPr lang="ru-RU" dirty="0">
                <a:latin typeface="Montserrat Medium" panose="00000600000000000000" pitchFamily="2" charset="-52"/>
              </a:rPr>
              <a:t>курсы подготовки</a:t>
            </a:r>
          </a:p>
          <a:p>
            <a:r>
              <a:rPr lang="ru-RU" dirty="0">
                <a:latin typeface="Montserrat Medium" panose="00000600000000000000" pitchFamily="2" charset="-52"/>
              </a:rPr>
              <a:t>к трудоустройству </a:t>
            </a:r>
          </a:p>
          <a:p>
            <a:r>
              <a:rPr lang="ru-RU" b="1" dirty="0">
                <a:solidFill>
                  <a:srgbClr val="00A600"/>
                </a:solidFill>
                <a:latin typeface="+mj-lt"/>
              </a:rPr>
              <a:t>по 8 профессиям</a:t>
            </a:r>
          </a:p>
          <a:p>
            <a:endParaRPr lang="ru-RU" dirty="0">
              <a:latin typeface="Montserrat Medium" panose="00000600000000000000" pitchFamily="2" charset="-52"/>
            </a:endParaRPr>
          </a:p>
          <a:p>
            <a:r>
              <a:rPr lang="ru-RU" dirty="0">
                <a:latin typeface="Montserrat Medium" panose="00000600000000000000" pitchFamily="2" charset="-52"/>
              </a:rPr>
              <a:t>В течение года </a:t>
            </a:r>
          </a:p>
          <a:p>
            <a:r>
              <a:rPr lang="ru-RU" dirty="0">
                <a:latin typeface="Montserrat Medium" panose="00000600000000000000" pitchFamily="2" charset="-52"/>
              </a:rPr>
              <a:t>обучение в Школе трудоустройства прошли </a:t>
            </a:r>
            <a:r>
              <a:rPr lang="ru-RU" b="1" dirty="0">
                <a:solidFill>
                  <a:srgbClr val="00A600"/>
                </a:solidFill>
              </a:rPr>
              <a:t>более 40 человек</a:t>
            </a:r>
            <a:r>
              <a:rPr lang="ru-RU" dirty="0">
                <a:latin typeface="Montserrat Medium" panose="00000600000000000000" pitchFamily="2" charset="-52"/>
              </a:rPr>
              <a:t>, из них </a:t>
            </a:r>
            <a:r>
              <a:rPr lang="ru-RU" b="1" dirty="0">
                <a:solidFill>
                  <a:srgbClr val="00A600"/>
                </a:solidFill>
              </a:rPr>
              <a:t>36 успешно трудятся </a:t>
            </a:r>
          </a:p>
          <a:p>
            <a:r>
              <a:rPr lang="ru-RU" dirty="0">
                <a:latin typeface="Montserrat Medium" panose="00000600000000000000" pitchFamily="2" charset="-52"/>
              </a:rPr>
              <a:t>на открытом рынке труда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F2E8F841-D165-42F5-9CB0-C3310639445F}"/>
              </a:ext>
            </a:extLst>
          </p:cNvPr>
          <p:cNvSpPr/>
          <p:nvPr/>
        </p:nvSpPr>
        <p:spPr>
          <a:xfrm>
            <a:off x="816406" y="2125153"/>
            <a:ext cx="724888" cy="724888"/>
          </a:xfrm>
          <a:prstGeom prst="ellipse">
            <a:avLst/>
          </a:prstGeom>
          <a:solidFill>
            <a:srgbClr val="00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31251561-E54D-46C3-AC9D-CD4A52B428A3}"/>
              </a:ext>
            </a:extLst>
          </p:cNvPr>
          <p:cNvSpPr/>
          <p:nvPr/>
        </p:nvSpPr>
        <p:spPr>
          <a:xfrm>
            <a:off x="816406" y="3499139"/>
            <a:ext cx="724888" cy="724888"/>
          </a:xfrm>
          <a:prstGeom prst="ellipse">
            <a:avLst/>
          </a:prstGeom>
          <a:solidFill>
            <a:srgbClr val="00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1CF758-FE16-461B-8BDC-13311A249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6791" y="2211573"/>
            <a:ext cx="502436" cy="4890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71C3623-2F97-4E2A-8AFF-086EFA176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6193" y="3619433"/>
            <a:ext cx="484300" cy="4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25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F18D1D-1C16-432B-A55B-374717F3E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2333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07AC31-BA99-417C-84C9-0CACE78114B6}"/>
              </a:ext>
            </a:extLst>
          </p:cNvPr>
          <p:cNvSpPr txBox="1"/>
          <p:nvPr/>
        </p:nvSpPr>
        <p:spPr>
          <a:xfrm>
            <a:off x="699447" y="651946"/>
            <a:ext cx="53965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8B7"/>
                </a:solidFill>
              </a:rPr>
              <a:t>СЛУЖБА </a:t>
            </a:r>
            <a:endParaRPr lang="en-US" sz="2400" b="1" dirty="0">
              <a:solidFill>
                <a:srgbClr val="0078B7"/>
              </a:solidFill>
            </a:endParaRPr>
          </a:p>
          <a:p>
            <a:r>
              <a:rPr lang="ru-RU" sz="2400" b="1" dirty="0">
                <a:solidFill>
                  <a:srgbClr val="0078B7"/>
                </a:solidFill>
              </a:rPr>
              <a:t>СОЦИАЛЬНОЙ АДАПТАЦИИ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E94907-8E69-4DF7-9C14-13DF6308B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7096" y="651946"/>
            <a:ext cx="1035456" cy="7375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131D8B-3094-4A99-8897-626BC88D13AB}"/>
              </a:ext>
            </a:extLst>
          </p:cNvPr>
          <p:cNvSpPr txBox="1"/>
          <p:nvPr/>
        </p:nvSpPr>
        <p:spPr>
          <a:xfrm>
            <a:off x="699447" y="1627633"/>
            <a:ext cx="49358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С целью формирования социальных навыков ежемесячно проходили культурно-массовые и досуговые мероприятия: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752D79-FBD2-4CD4-AC48-65EF29085BF0}"/>
              </a:ext>
            </a:extLst>
          </p:cNvPr>
          <p:cNvSpPr txBox="1"/>
          <p:nvPr/>
        </p:nvSpPr>
        <p:spPr>
          <a:xfrm>
            <a:off x="1416926" y="3100777"/>
            <a:ext cx="4350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Мастер-классы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0A5398B4-A80C-47F4-B4D6-99431728D4A4}"/>
              </a:ext>
            </a:extLst>
          </p:cNvPr>
          <p:cNvSpPr/>
          <p:nvPr/>
        </p:nvSpPr>
        <p:spPr>
          <a:xfrm>
            <a:off x="751458" y="2987506"/>
            <a:ext cx="581015" cy="581015"/>
          </a:xfrm>
          <a:prstGeom prst="ellipse">
            <a:avLst/>
          </a:prstGeom>
          <a:solidFill>
            <a:srgbClr val="00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1CB9019-C1E4-4275-820F-C2D81A4DB708}"/>
              </a:ext>
            </a:extLst>
          </p:cNvPr>
          <p:cNvSpPr/>
          <p:nvPr/>
        </p:nvSpPr>
        <p:spPr>
          <a:xfrm>
            <a:off x="751458" y="4963021"/>
            <a:ext cx="581015" cy="581015"/>
          </a:xfrm>
          <a:prstGeom prst="ellipse">
            <a:avLst/>
          </a:prstGeom>
          <a:solidFill>
            <a:srgbClr val="00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C8A06A11-4633-4A8E-A684-E4F712BF660F}"/>
              </a:ext>
            </a:extLst>
          </p:cNvPr>
          <p:cNvSpPr/>
          <p:nvPr/>
        </p:nvSpPr>
        <p:spPr>
          <a:xfrm>
            <a:off x="751458" y="4304516"/>
            <a:ext cx="581015" cy="581015"/>
          </a:xfrm>
          <a:prstGeom prst="ellipse">
            <a:avLst/>
          </a:prstGeom>
          <a:solidFill>
            <a:srgbClr val="00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A13FD35-31EF-42B5-B7AB-8B902E109F84}"/>
              </a:ext>
            </a:extLst>
          </p:cNvPr>
          <p:cNvSpPr/>
          <p:nvPr/>
        </p:nvSpPr>
        <p:spPr>
          <a:xfrm>
            <a:off x="751458" y="3646011"/>
            <a:ext cx="581015" cy="581015"/>
          </a:xfrm>
          <a:prstGeom prst="ellipse">
            <a:avLst/>
          </a:prstGeom>
          <a:solidFill>
            <a:srgbClr val="00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16C064-AA31-40A3-92D5-5214E6ADB091}"/>
              </a:ext>
            </a:extLst>
          </p:cNvPr>
          <p:cNvSpPr txBox="1"/>
          <p:nvPr/>
        </p:nvSpPr>
        <p:spPr>
          <a:xfrm>
            <a:off x="1416926" y="3751852"/>
            <a:ext cx="4350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Прогулки в парках, по Москве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793A90-E36D-4008-95AE-2DA2AFA68ADC}"/>
              </a:ext>
            </a:extLst>
          </p:cNvPr>
          <p:cNvSpPr txBox="1"/>
          <p:nvPr/>
        </p:nvSpPr>
        <p:spPr>
          <a:xfrm>
            <a:off x="1416926" y="4419897"/>
            <a:ext cx="4350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Музеи, театры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BB6E4-CB19-442B-92FE-EF22BC24AFC0}"/>
              </a:ext>
            </a:extLst>
          </p:cNvPr>
          <p:cNvSpPr txBox="1"/>
          <p:nvPr/>
        </p:nvSpPr>
        <p:spPr>
          <a:xfrm>
            <a:off x="1416926" y="5087943"/>
            <a:ext cx="4350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Дискотеки, праздники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F62C378-3E1C-4CC1-BCD2-CC4EBFC13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414" y="3702084"/>
            <a:ext cx="419100" cy="4191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B03CD40-28C7-41D0-B8E7-7DD740070D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1911" y="3091139"/>
            <a:ext cx="368337" cy="36833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9CB956E-0C13-4637-8F08-9FD01867E2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5336" y="4415648"/>
            <a:ext cx="419100" cy="30107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ED811BC-0611-4078-80A2-17EEA5E5A1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3047" y="5043460"/>
            <a:ext cx="330107" cy="42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98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34B3F9-3EC2-4A8A-B619-AE2ED4321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07AC31-BA99-417C-84C9-0CACE78114B6}"/>
              </a:ext>
            </a:extLst>
          </p:cNvPr>
          <p:cNvSpPr txBox="1"/>
          <p:nvPr/>
        </p:nvSpPr>
        <p:spPr>
          <a:xfrm>
            <a:off x="699447" y="651946"/>
            <a:ext cx="53965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8B7"/>
                </a:solidFill>
              </a:rPr>
              <a:t>Подготовка учащихся с ментальными особенностями к успешному трудоустройству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E94907-8E69-4DF7-9C14-13DF6308B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7096" y="651946"/>
            <a:ext cx="1035456" cy="7375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38AB85-AC08-4AAF-ADCB-0AFABB7521CE}"/>
              </a:ext>
            </a:extLst>
          </p:cNvPr>
          <p:cNvSpPr txBox="1"/>
          <p:nvPr/>
        </p:nvSpPr>
        <p:spPr>
          <a:xfrm>
            <a:off x="1705817" y="2220846"/>
            <a:ext cx="33838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Организован </a:t>
            </a:r>
            <a:endParaRPr lang="en-US" dirty="0">
              <a:latin typeface="Montserrat Medium" panose="00000600000000000000" pitchFamily="2" charset="-52"/>
            </a:endParaRPr>
          </a:p>
          <a:p>
            <a:r>
              <a:rPr lang="ru-RU" dirty="0">
                <a:latin typeface="Montserrat Medium" panose="00000600000000000000" pitchFamily="2" charset="-52"/>
              </a:rPr>
              <a:t>комплекс мероприятий </a:t>
            </a:r>
            <a:endParaRPr lang="en-US" dirty="0">
              <a:latin typeface="Montserrat Medium" panose="00000600000000000000" pitchFamily="2" charset="-52"/>
            </a:endParaRPr>
          </a:p>
          <a:p>
            <a:r>
              <a:rPr lang="ru-RU" dirty="0">
                <a:latin typeface="Montserrat Medium" panose="00000600000000000000" pitchFamily="2" charset="-52"/>
              </a:rPr>
              <a:t>с Центром инклюзивного образования «Южный» </a:t>
            </a:r>
            <a:endParaRPr lang="en-US" dirty="0">
              <a:latin typeface="Montserrat Medium" panose="00000600000000000000" pitchFamily="2" charset="-52"/>
            </a:endParaRPr>
          </a:p>
          <a:p>
            <a:r>
              <a:rPr lang="ru-RU" dirty="0">
                <a:latin typeface="Montserrat Medium" panose="00000600000000000000" pitchFamily="2" charset="-52"/>
              </a:rPr>
              <a:t>с целью формирования </a:t>
            </a:r>
            <a:endParaRPr lang="en-US" dirty="0">
              <a:latin typeface="Montserrat Medium" panose="00000600000000000000" pitchFamily="2" charset="-52"/>
            </a:endParaRPr>
          </a:p>
          <a:p>
            <a:r>
              <a:rPr lang="ru-RU" dirty="0">
                <a:latin typeface="Montserrat Medium" panose="00000600000000000000" pitchFamily="2" charset="-52"/>
              </a:rPr>
              <a:t>у учащихся необходимых для успешного трудоустройства компетенций.</a:t>
            </a:r>
          </a:p>
          <a:p>
            <a:endParaRPr lang="ru-RU" dirty="0">
              <a:latin typeface="Montserrat Medium" panose="00000600000000000000" pitchFamily="2" charset="-52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F2E8F841-D165-42F5-9CB0-C3310639445F}"/>
              </a:ext>
            </a:extLst>
          </p:cNvPr>
          <p:cNvSpPr/>
          <p:nvPr/>
        </p:nvSpPr>
        <p:spPr>
          <a:xfrm>
            <a:off x="816406" y="2220846"/>
            <a:ext cx="724888" cy="724888"/>
          </a:xfrm>
          <a:prstGeom prst="ellipse">
            <a:avLst/>
          </a:prstGeom>
          <a:solidFill>
            <a:srgbClr val="00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9AF65A-633F-49FF-A7B2-7FF65B67D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3934" y="2309926"/>
            <a:ext cx="459748" cy="5467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CF8E6F-DEF0-4216-92DB-9E06A14F2FA5}"/>
              </a:ext>
            </a:extLst>
          </p:cNvPr>
          <p:cNvSpPr txBox="1"/>
          <p:nvPr/>
        </p:nvSpPr>
        <p:spPr>
          <a:xfrm>
            <a:off x="769761" y="5005726"/>
            <a:ext cx="3674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Проект находится в стадии реализации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3860542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D303A0-0F15-4B1F-B4E7-9D7E3EEA0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07AC31-BA99-417C-84C9-0CACE78114B6}"/>
              </a:ext>
            </a:extLst>
          </p:cNvPr>
          <p:cNvSpPr txBox="1"/>
          <p:nvPr/>
        </p:nvSpPr>
        <p:spPr>
          <a:xfrm>
            <a:off x="699447" y="651946"/>
            <a:ext cx="53965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8B7"/>
                </a:solidFill>
              </a:rPr>
              <a:t>ТЕХНОЛОГИЯ ВКЛЮЧЕННОГО ТРУДОУСТРОЙСТВА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E94907-8E69-4DF7-9C14-13DF6308B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7096" y="651946"/>
            <a:ext cx="1035456" cy="7375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38AB85-AC08-4AAF-ADCB-0AFABB7521CE}"/>
              </a:ext>
            </a:extLst>
          </p:cNvPr>
          <p:cNvSpPr txBox="1"/>
          <p:nvPr/>
        </p:nvSpPr>
        <p:spPr>
          <a:xfrm>
            <a:off x="1705816" y="2739310"/>
            <a:ext cx="48970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Продолжена научно-</a:t>
            </a:r>
          </a:p>
          <a:p>
            <a:r>
              <a:rPr lang="ru-RU" dirty="0">
                <a:latin typeface="Montserrat Medium" panose="00000600000000000000" pitchFamily="2" charset="-52"/>
              </a:rPr>
              <a:t>методическая работа</a:t>
            </a:r>
          </a:p>
          <a:p>
            <a:endParaRPr lang="ru-RU" dirty="0">
              <a:latin typeface="Montserrat Medium" panose="00000600000000000000" pitchFamily="2" charset="-52"/>
            </a:endParaRPr>
          </a:p>
          <a:p>
            <a:endParaRPr lang="ru-RU" dirty="0">
              <a:latin typeface="Montserrat Medium" panose="00000600000000000000" pitchFamily="2" charset="-52"/>
            </a:endParaRPr>
          </a:p>
          <a:p>
            <a:r>
              <a:rPr lang="ru-RU" dirty="0">
                <a:latin typeface="Montserrat Medium" panose="00000600000000000000" pitchFamily="2" charset="-52"/>
              </a:rPr>
              <a:t>Разработаны </a:t>
            </a:r>
          </a:p>
          <a:p>
            <a:r>
              <a:rPr lang="ru-RU" dirty="0">
                <a:latin typeface="Montserrat Medium" panose="00000600000000000000" pitchFamily="2" charset="-52"/>
              </a:rPr>
              <a:t>механизмы мониторинга эффективности сопровождаемого трудоустройства лиц ментальными </a:t>
            </a:r>
          </a:p>
          <a:p>
            <a:r>
              <a:rPr lang="ru-RU" dirty="0">
                <a:latin typeface="Montserrat Medium" panose="00000600000000000000" pitchFamily="2" charset="-52"/>
              </a:rPr>
              <a:t>особенностями развития. </a:t>
            </a:r>
          </a:p>
          <a:p>
            <a:endParaRPr lang="ru-RU" dirty="0">
              <a:latin typeface="Montserrat Medium" panose="00000600000000000000" pitchFamily="2" charset="-52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F2E8F841-D165-42F5-9CB0-C3310639445F}"/>
              </a:ext>
            </a:extLst>
          </p:cNvPr>
          <p:cNvSpPr/>
          <p:nvPr/>
        </p:nvSpPr>
        <p:spPr>
          <a:xfrm>
            <a:off x="816406" y="2739310"/>
            <a:ext cx="724888" cy="724888"/>
          </a:xfrm>
          <a:prstGeom prst="ellipse">
            <a:avLst/>
          </a:prstGeom>
          <a:solidFill>
            <a:srgbClr val="00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31251561-E54D-46C3-AC9D-CD4A52B428A3}"/>
              </a:ext>
            </a:extLst>
          </p:cNvPr>
          <p:cNvSpPr/>
          <p:nvPr/>
        </p:nvSpPr>
        <p:spPr>
          <a:xfrm>
            <a:off x="816406" y="3786757"/>
            <a:ext cx="724888" cy="724888"/>
          </a:xfrm>
          <a:prstGeom prst="ellipse">
            <a:avLst/>
          </a:prstGeom>
          <a:solidFill>
            <a:srgbClr val="00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A69434-BA1D-4C13-A886-5C66F0B36D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5" r="16831"/>
          <a:stretch/>
        </p:blipFill>
        <p:spPr>
          <a:xfrm rot="499777">
            <a:off x="4759413" y="574016"/>
            <a:ext cx="7560274" cy="64254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B13F25-9AAE-4A33-B315-25154933FF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8248" y="3902782"/>
            <a:ext cx="450205" cy="5353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A19F5E-DB33-49A2-9689-153F5AA690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3031" y="2872289"/>
            <a:ext cx="449833" cy="44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984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5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804</Words>
  <Application>Microsoft Office PowerPoint</Application>
  <PresentationFormat>Широкоэкранный</PresentationFormat>
  <Paragraphs>235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Montserrat</vt:lpstr>
      <vt:lpstr>Montserrat Medium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 Vasukov</dc:creator>
  <cp:lastModifiedBy>Andrey Vasukov</cp:lastModifiedBy>
  <cp:revision>51</cp:revision>
  <dcterms:created xsi:type="dcterms:W3CDTF">2023-04-25T18:25:52Z</dcterms:created>
  <dcterms:modified xsi:type="dcterms:W3CDTF">2023-04-26T11:37:09Z</dcterms:modified>
</cp:coreProperties>
</file>