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BM Plex Sans" panose="020B0604020202020204" pitchFamily="34" charset="0"/>
      <p:regular r:id="rId27"/>
    </p:embeddedFont>
    <p:embeddedFont>
      <p:font typeface="IBM Plex Sans Bold" panose="020B0604020202020204" charset="0"/>
      <p:regular r:id="rId28"/>
    </p:embeddedFont>
    <p:embeddedFont>
      <p:font typeface="Montserrat" panose="00000500000000000000" pitchFamily="2" charset="0"/>
      <p:regular r:id="rId29"/>
      <p:bold r:id="rId30"/>
    </p:embeddedFont>
    <p:embeddedFont>
      <p:font typeface="Montserrat Semi-Bold" panose="020B0604020202020204" charset="-52"/>
      <p:regular r:id="rId31"/>
    </p:embeddedFont>
    <p:embeddedFont>
      <p:font typeface="Montserrat Semi-Bold Bold" panose="020B0604020202020204" charset="-52"/>
      <p:regular r:id="rId32"/>
    </p:embeddedFont>
    <p:embeddedFont>
      <p:font typeface="Open Sans Bold" panose="020B0604020202020204" charset="0"/>
      <p:regular r:id="rId33"/>
    </p:embeddedFont>
    <p:embeddedFont>
      <p:font typeface="Times New Roman" panose="020206030504050203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111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2.svg"/><Relationship Id="rId5" Type="http://schemas.openxmlformats.org/officeDocument/2006/relationships/image" Target="../media/image17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jpeg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40.jpe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obro@molcentr18.ru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05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5576" y="4265890"/>
            <a:ext cx="15316844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9450">
                <a:solidFill>
                  <a:srgbClr val="000000"/>
                </a:solidFill>
                <a:latin typeface="Montserrat Semi-Bold Bold"/>
              </a:rPr>
              <a:t>СПОдвижники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1237" r="22696"/>
          <a:stretch>
            <a:fillRect/>
          </a:stretch>
        </p:blipFill>
        <p:spPr>
          <a:xfrm>
            <a:off x="5579602" y="0"/>
            <a:ext cx="7128792" cy="31986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33126" y="6098370"/>
            <a:ext cx="8621749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Montserrat Semi-Bold"/>
              </a:rPr>
              <a:t>Республиканская акция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887197" y="1773930"/>
            <a:ext cx="15846344" cy="2296981"/>
            <a:chOff x="0" y="0"/>
            <a:chExt cx="9587662" cy="13897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87611" cy="1389761"/>
            </a:xfrm>
            <a:custGeom>
              <a:avLst/>
              <a:gdLst/>
              <a:ahLst/>
              <a:cxnLst/>
              <a:rect l="l" t="t" r="r" b="b"/>
              <a:pathLst>
                <a:path w="9587611" h="1389761">
                  <a:moveTo>
                    <a:pt x="9405874" y="1389761"/>
                  </a:moveTo>
                  <a:lnTo>
                    <a:pt x="181737" y="1389761"/>
                  </a:lnTo>
                  <a:lnTo>
                    <a:pt x="181737" y="1383411"/>
                  </a:lnTo>
                  <a:lnTo>
                    <a:pt x="181737" y="1389761"/>
                  </a:lnTo>
                  <a:cubicBezTo>
                    <a:pt x="81407" y="1389761"/>
                    <a:pt x="0" y="1308354"/>
                    <a:pt x="0" y="1208024"/>
                  </a:cubicBezTo>
                  <a:lnTo>
                    <a:pt x="6350" y="1208024"/>
                  </a:lnTo>
                  <a:lnTo>
                    <a:pt x="0" y="1208024"/>
                  </a:lnTo>
                  <a:lnTo>
                    <a:pt x="0" y="181737"/>
                  </a:lnTo>
                  <a:lnTo>
                    <a:pt x="6350" y="181737"/>
                  </a:lnTo>
                  <a:lnTo>
                    <a:pt x="0" y="181737"/>
                  </a:lnTo>
                  <a:cubicBezTo>
                    <a:pt x="0" y="81407"/>
                    <a:pt x="81407" y="0"/>
                    <a:pt x="181737" y="0"/>
                  </a:cubicBezTo>
                  <a:lnTo>
                    <a:pt x="181737" y="6350"/>
                  </a:lnTo>
                  <a:lnTo>
                    <a:pt x="181737" y="0"/>
                  </a:lnTo>
                  <a:lnTo>
                    <a:pt x="9405874" y="0"/>
                  </a:lnTo>
                  <a:lnTo>
                    <a:pt x="9405874" y="6350"/>
                  </a:lnTo>
                  <a:lnTo>
                    <a:pt x="9405874" y="0"/>
                  </a:lnTo>
                  <a:cubicBezTo>
                    <a:pt x="9506331" y="0"/>
                    <a:pt x="9587611" y="81407"/>
                    <a:pt x="9587611" y="181737"/>
                  </a:cubicBezTo>
                  <a:lnTo>
                    <a:pt x="9581261" y="181737"/>
                  </a:lnTo>
                  <a:lnTo>
                    <a:pt x="9587611" y="181737"/>
                  </a:lnTo>
                  <a:lnTo>
                    <a:pt x="9587611" y="1207897"/>
                  </a:lnTo>
                  <a:lnTo>
                    <a:pt x="9581261" y="1207897"/>
                  </a:lnTo>
                  <a:lnTo>
                    <a:pt x="9587611" y="1207897"/>
                  </a:lnTo>
                  <a:cubicBezTo>
                    <a:pt x="9587611" y="1308354"/>
                    <a:pt x="9506204" y="1389634"/>
                    <a:pt x="9405874" y="1389634"/>
                  </a:cubicBezTo>
                  <a:lnTo>
                    <a:pt x="9405874" y="1383284"/>
                  </a:lnTo>
                  <a:lnTo>
                    <a:pt x="9405874" y="1389634"/>
                  </a:lnTo>
                  <a:moveTo>
                    <a:pt x="9405874" y="1376934"/>
                  </a:moveTo>
                  <a:cubicBezTo>
                    <a:pt x="9499219" y="1376934"/>
                    <a:pt x="9574911" y="1301242"/>
                    <a:pt x="9574911" y="1207897"/>
                  </a:cubicBezTo>
                  <a:lnTo>
                    <a:pt x="9574911" y="181737"/>
                  </a:lnTo>
                  <a:cubicBezTo>
                    <a:pt x="9574911" y="88392"/>
                    <a:pt x="9499219" y="12700"/>
                    <a:pt x="9405874" y="12700"/>
                  </a:cubicBezTo>
                  <a:lnTo>
                    <a:pt x="181737" y="12700"/>
                  </a:lnTo>
                  <a:cubicBezTo>
                    <a:pt x="88392" y="12700"/>
                    <a:pt x="12700" y="88392"/>
                    <a:pt x="12700" y="181737"/>
                  </a:cubicBezTo>
                  <a:lnTo>
                    <a:pt x="12700" y="1207897"/>
                  </a:lnTo>
                  <a:cubicBezTo>
                    <a:pt x="12700" y="1301242"/>
                    <a:pt x="88392" y="1376934"/>
                    <a:pt x="181737" y="1376934"/>
                  </a:cubicBezTo>
                  <a:lnTo>
                    <a:pt x="9405874" y="1376934"/>
                  </a:lnTo>
                  <a:close/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285167" y="7832114"/>
            <a:ext cx="13974133" cy="2095200"/>
            <a:chOff x="0" y="0"/>
            <a:chExt cx="9495320" cy="14236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495282" cy="1423670"/>
            </a:xfrm>
            <a:custGeom>
              <a:avLst/>
              <a:gdLst/>
              <a:ahLst/>
              <a:cxnLst/>
              <a:rect l="l" t="t" r="r" b="b"/>
              <a:pathLst>
                <a:path w="9495282" h="1423670">
                  <a:moveTo>
                    <a:pt x="9313545" y="1423670"/>
                  </a:moveTo>
                  <a:lnTo>
                    <a:pt x="181737" y="1423670"/>
                  </a:lnTo>
                  <a:lnTo>
                    <a:pt x="181737" y="1417320"/>
                  </a:lnTo>
                  <a:lnTo>
                    <a:pt x="181737" y="1423670"/>
                  </a:lnTo>
                  <a:cubicBezTo>
                    <a:pt x="81407" y="1423670"/>
                    <a:pt x="0" y="1342263"/>
                    <a:pt x="0" y="1241933"/>
                  </a:cubicBezTo>
                  <a:lnTo>
                    <a:pt x="6350" y="1241933"/>
                  </a:lnTo>
                  <a:lnTo>
                    <a:pt x="0" y="1241933"/>
                  </a:lnTo>
                  <a:lnTo>
                    <a:pt x="0" y="181737"/>
                  </a:lnTo>
                  <a:lnTo>
                    <a:pt x="6350" y="181737"/>
                  </a:lnTo>
                  <a:lnTo>
                    <a:pt x="0" y="181737"/>
                  </a:lnTo>
                  <a:cubicBezTo>
                    <a:pt x="0" y="81407"/>
                    <a:pt x="81407" y="0"/>
                    <a:pt x="181737" y="0"/>
                  </a:cubicBezTo>
                  <a:lnTo>
                    <a:pt x="181737" y="6350"/>
                  </a:lnTo>
                  <a:lnTo>
                    <a:pt x="181737" y="0"/>
                  </a:lnTo>
                  <a:lnTo>
                    <a:pt x="9313545" y="0"/>
                  </a:lnTo>
                  <a:lnTo>
                    <a:pt x="9313545" y="6350"/>
                  </a:lnTo>
                  <a:lnTo>
                    <a:pt x="9313545" y="0"/>
                  </a:lnTo>
                  <a:cubicBezTo>
                    <a:pt x="9414001" y="0"/>
                    <a:pt x="9495282" y="81407"/>
                    <a:pt x="9495282" y="181737"/>
                  </a:cubicBezTo>
                  <a:lnTo>
                    <a:pt x="9488932" y="181737"/>
                  </a:lnTo>
                  <a:lnTo>
                    <a:pt x="9495282" y="181737"/>
                  </a:lnTo>
                  <a:lnTo>
                    <a:pt x="9495282" y="1241933"/>
                  </a:lnTo>
                  <a:lnTo>
                    <a:pt x="9488932" y="1241933"/>
                  </a:lnTo>
                  <a:lnTo>
                    <a:pt x="9495282" y="1241933"/>
                  </a:lnTo>
                  <a:cubicBezTo>
                    <a:pt x="9495282" y="1342390"/>
                    <a:pt x="9413875" y="1423670"/>
                    <a:pt x="9313545" y="1423670"/>
                  </a:cubicBezTo>
                  <a:lnTo>
                    <a:pt x="9313545" y="1417320"/>
                  </a:lnTo>
                  <a:lnTo>
                    <a:pt x="9313545" y="1423670"/>
                  </a:lnTo>
                  <a:moveTo>
                    <a:pt x="9313545" y="1410970"/>
                  </a:moveTo>
                  <a:cubicBezTo>
                    <a:pt x="9406889" y="1410970"/>
                    <a:pt x="9482582" y="1335278"/>
                    <a:pt x="9482582" y="1241933"/>
                  </a:cubicBezTo>
                  <a:lnTo>
                    <a:pt x="9482582" y="181737"/>
                  </a:lnTo>
                  <a:cubicBezTo>
                    <a:pt x="9482582" y="88392"/>
                    <a:pt x="9406890" y="12700"/>
                    <a:pt x="9313545" y="12700"/>
                  </a:cubicBezTo>
                  <a:lnTo>
                    <a:pt x="181737" y="12700"/>
                  </a:lnTo>
                  <a:cubicBezTo>
                    <a:pt x="88392" y="12700"/>
                    <a:pt x="12700" y="88392"/>
                    <a:pt x="12700" y="181737"/>
                  </a:cubicBezTo>
                  <a:lnTo>
                    <a:pt x="12700" y="1241933"/>
                  </a:lnTo>
                  <a:cubicBezTo>
                    <a:pt x="12700" y="1335278"/>
                    <a:pt x="88392" y="1410970"/>
                    <a:pt x="181737" y="1410970"/>
                  </a:cubicBezTo>
                  <a:lnTo>
                    <a:pt x="9313545" y="1410970"/>
                  </a:lnTo>
                  <a:close/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73446" y="2194415"/>
            <a:ext cx="1106347" cy="521439"/>
            <a:chOff x="0" y="0"/>
            <a:chExt cx="813067" cy="383210"/>
          </a:xfrm>
        </p:grpSpPr>
        <p:sp>
          <p:nvSpPr>
            <p:cNvPr id="7" name="Freeform 7"/>
            <p:cNvSpPr/>
            <p:nvPr/>
          </p:nvSpPr>
          <p:spPr>
            <a:xfrm>
              <a:off x="63500" y="185293"/>
              <a:ext cx="653415" cy="12700"/>
            </a:xfrm>
            <a:custGeom>
              <a:avLst/>
              <a:gdLst/>
              <a:ahLst/>
              <a:cxnLst/>
              <a:rect l="l" t="t" r="r" b="b"/>
              <a:pathLst>
                <a:path w="653415" h="12700">
                  <a:moveTo>
                    <a:pt x="0" y="0"/>
                  </a:moveTo>
                  <a:lnTo>
                    <a:pt x="653415" y="0"/>
                  </a:lnTo>
                  <a:lnTo>
                    <a:pt x="65341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469773" y="63500"/>
              <a:ext cx="279781" cy="131064"/>
            </a:xfrm>
            <a:custGeom>
              <a:avLst/>
              <a:gdLst/>
              <a:ahLst/>
              <a:cxnLst/>
              <a:rect l="l" t="t" r="r" b="b"/>
              <a:pathLst>
                <a:path w="279781" h="131064">
                  <a:moveTo>
                    <a:pt x="8890" y="0"/>
                  </a:moveTo>
                  <a:cubicBezTo>
                    <a:pt x="8890" y="0"/>
                    <a:pt x="127508" y="118364"/>
                    <a:pt x="279781" y="118364"/>
                  </a:cubicBezTo>
                  <a:lnTo>
                    <a:pt x="279781" y="131064"/>
                  </a:lnTo>
                  <a:cubicBezTo>
                    <a:pt x="121920" y="131064"/>
                    <a:pt x="0" y="9017"/>
                    <a:pt x="0" y="8890"/>
                  </a:cubicBez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469773" y="188595"/>
              <a:ext cx="279781" cy="131064"/>
            </a:xfrm>
            <a:custGeom>
              <a:avLst/>
              <a:gdLst/>
              <a:ahLst/>
              <a:cxnLst/>
              <a:rect l="l" t="t" r="r" b="b"/>
              <a:pathLst>
                <a:path w="279781" h="131064">
                  <a:moveTo>
                    <a:pt x="0" y="122174"/>
                  </a:moveTo>
                  <a:cubicBezTo>
                    <a:pt x="0" y="122174"/>
                    <a:pt x="121920" y="0"/>
                    <a:pt x="279781" y="0"/>
                  </a:cubicBezTo>
                  <a:lnTo>
                    <a:pt x="279781" y="12700"/>
                  </a:lnTo>
                  <a:cubicBezTo>
                    <a:pt x="127508" y="12700"/>
                    <a:pt x="8890" y="131064"/>
                    <a:pt x="8890" y="131064"/>
                  </a:cubicBezTo>
                  <a:close/>
                </a:path>
              </a:pathLst>
            </a:custGeom>
            <a:solidFill>
              <a:srgbClr val="F07F51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707226" y="436419"/>
            <a:ext cx="13579139" cy="1159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70"/>
              </a:lnSpc>
            </a:pPr>
            <a:r>
              <a:rPr lang="en-US" sz="6835" spc="-109">
                <a:solidFill>
                  <a:srgbClr val="F07F51"/>
                </a:solidFill>
                <a:latin typeface="Montserrat Semi-Bold"/>
              </a:rPr>
              <a:t>#МЫВМЕСТЕ с Донбассом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5215" y="6553849"/>
            <a:ext cx="7714180" cy="37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8"/>
              </a:lnSpc>
            </a:pPr>
            <a:r>
              <a:rPr lang="en-US" sz="2940" spc="-47">
                <a:solidFill>
                  <a:srgbClr val="1D1D1B"/>
                </a:solidFill>
                <a:latin typeface="Montserrat Semi-Bold"/>
              </a:rPr>
              <a:t>волонтёров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83862" y="6459138"/>
            <a:ext cx="3811915" cy="128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740" spc="-43">
                <a:solidFill>
                  <a:srgbClr val="1D1D1B"/>
                </a:solidFill>
                <a:latin typeface="Montserrat Semi-Bold"/>
              </a:rPr>
              <a:t>собрано на счёт Российского Красного Креста и #МЫВМЕСТЕ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46505" y="2251565"/>
            <a:ext cx="15327729" cy="345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9"/>
              </a:lnSpc>
            </a:pPr>
            <a:r>
              <a:rPr lang="en-US" sz="3070" spc="-49">
                <a:solidFill>
                  <a:srgbClr val="1D1D1B"/>
                </a:solidFill>
                <a:latin typeface="Montserrat Semi-Bold"/>
              </a:rPr>
              <a:t>С февраля 2022 года на территории субъектов Российской Федерации организована работа проекта #МЫВМЕСТЕ, успешно функционируют 947 центров сбора гуманитарной помощи и 85 региональных </a:t>
            </a:r>
          </a:p>
          <a:p>
            <a:pPr algn="l">
              <a:lnSpc>
                <a:spcPts val="3009"/>
              </a:lnSpc>
            </a:pPr>
            <a:r>
              <a:rPr lang="en-US" sz="3070" spc="-49">
                <a:solidFill>
                  <a:srgbClr val="1D1D1B"/>
                </a:solidFill>
                <a:latin typeface="Montserrat Semi-Bold"/>
              </a:rPr>
              <a:t>штабов #МЫВМЕСТЕ по оказанию помощи эвакуированным гражданам</a:t>
            </a:r>
          </a:p>
          <a:p>
            <a:pPr algn="l">
              <a:lnSpc>
                <a:spcPts val="3009"/>
              </a:lnSpc>
            </a:pPr>
            <a:endParaRPr lang="en-US" sz="3070" spc="-49">
              <a:solidFill>
                <a:srgbClr val="1D1D1B"/>
              </a:solidFill>
              <a:latin typeface="Montserrat Semi-Bold"/>
            </a:endParaRPr>
          </a:p>
          <a:p>
            <a:pPr algn="l">
              <a:lnSpc>
                <a:spcPts val="3009"/>
              </a:lnSpc>
            </a:pPr>
            <a:r>
              <a:rPr lang="en-US" sz="3070" spc="-49">
                <a:solidFill>
                  <a:srgbClr val="1D1D1B"/>
                </a:solidFill>
                <a:latin typeface="Montserrat Semi-Bold"/>
              </a:rPr>
              <a:t>В мае 2022 года было запущено новое направление </a:t>
            </a:r>
          </a:p>
          <a:p>
            <a:pPr algn="l">
              <a:lnSpc>
                <a:spcPts val="3009"/>
              </a:lnSpc>
            </a:pPr>
            <a:r>
              <a:rPr lang="en-US" sz="3070" spc="-49">
                <a:solidFill>
                  <a:srgbClr val="1D1D1B"/>
                </a:solidFill>
                <a:latin typeface="Montserrat Semi-Bold"/>
              </a:rPr>
              <a:t>#МЫВМЕСТЕ с Донбассом, где штабы #МЫВМЕСТЕ также </a:t>
            </a:r>
          </a:p>
          <a:p>
            <a:pPr algn="l">
              <a:lnSpc>
                <a:spcPts val="3009"/>
              </a:lnSpc>
            </a:pPr>
            <a:r>
              <a:rPr lang="en-US" sz="3070" spc="-49">
                <a:solidFill>
                  <a:srgbClr val="1D1D1B"/>
                </a:solidFill>
                <a:latin typeface="Montserrat Semi-Bold"/>
              </a:rPr>
              <a:t>стали центром объединения возможностей государства, </a:t>
            </a:r>
          </a:p>
          <a:p>
            <a:pPr algn="l">
              <a:lnSpc>
                <a:spcPts val="3009"/>
              </a:lnSpc>
            </a:pPr>
            <a:r>
              <a:rPr lang="en-US" sz="3070" spc="-49">
                <a:solidFill>
                  <a:srgbClr val="1D1D1B"/>
                </a:solidFill>
                <a:latin typeface="Montserrat Semi-Bold"/>
              </a:rPr>
              <a:t>бизнеса и неравнодушных граждан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17266" y="8725795"/>
            <a:ext cx="4157022" cy="10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4"/>
              </a:lnSpc>
            </a:pPr>
            <a:r>
              <a:rPr lang="en-US" sz="2940" spc="-47">
                <a:solidFill>
                  <a:srgbClr val="1D1D1B"/>
                </a:solidFill>
                <a:latin typeface="Montserrat Semi-Bold"/>
              </a:rPr>
              <a:t>напрямую от партнеров и склада в Белгороде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5215" y="5542206"/>
            <a:ext cx="1783964" cy="1980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33"/>
              </a:lnSpc>
            </a:pPr>
            <a:r>
              <a:rPr lang="en-US" sz="4354" spc="-69">
                <a:solidFill>
                  <a:srgbClr val="F07F51"/>
                </a:solidFill>
                <a:latin typeface="Montserrat Semi-Bold Bold"/>
              </a:rPr>
              <a:t>&gt; 1000 &gt; 300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57871" y="5751756"/>
            <a:ext cx="5868962" cy="704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16"/>
              </a:lnSpc>
            </a:pPr>
            <a:r>
              <a:rPr lang="en-US" sz="4154" spc="-66">
                <a:solidFill>
                  <a:srgbClr val="F07F51"/>
                </a:solidFill>
                <a:latin typeface="Montserrat Semi-Bold Bold"/>
              </a:rPr>
              <a:t>320 000 граждан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17266" y="7893885"/>
            <a:ext cx="3743119" cy="73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95"/>
              </a:lnSpc>
            </a:pPr>
            <a:r>
              <a:rPr lang="en-US" sz="4354" spc="-69">
                <a:solidFill>
                  <a:srgbClr val="F07F51"/>
                </a:solidFill>
                <a:latin typeface="Montserrat Semi-Bold Bold"/>
              </a:rPr>
              <a:t>3,3 тонны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26833" y="5718736"/>
            <a:ext cx="5459533" cy="73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95"/>
              </a:lnSpc>
            </a:pPr>
            <a:r>
              <a:rPr lang="en-US" sz="4354" spc="-69">
                <a:solidFill>
                  <a:srgbClr val="F07F51"/>
                </a:solidFill>
                <a:latin typeface="Montserrat Semi-Bold Bold"/>
              </a:rPr>
              <a:t>260 млн рублей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6620" y="7598487"/>
            <a:ext cx="7714180" cy="37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8"/>
              </a:lnSpc>
            </a:pPr>
            <a:r>
              <a:rPr lang="en-US" sz="2940" spc="-47">
                <a:solidFill>
                  <a:srgbClr val="1D1D1B"/>
                </a:solidFill>
                <a:latin typeface="Montserrat Semi-Bold"/>
              </a:rPr>
              <a:t>партнёров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52305" y="6401165"/>
            <a:ext cx="5462202" cy="1319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0"/>
              </a:lnSpc>
            </a:pPr>
            <a:r>
              <a:rPr lang="en-US" sz="2740" spc="-43">
                <a:solidFill>
                  <a:srgbClr val="1D1D1B"/>
                </a:solidFill>
                <a:latin typeface="Montserrat Semi-Bold"/>
              </a:rPr>
              <a:t>получили помощь на территории ЛДНР, свыше 200 000 граждан на территории России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61766" y="8207102"/>
            <a:ext cx="4416976" cy="135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2840" spc="-45">
                <a:solidFill>
                  <a:srgbClr val="1D1D1B"/>
                </a:solidFill>
                <a:latin typeface="Montserrat Semi-Bold"/>
              </a:rPr>
              <a:t>Всего на территории было направлено 6,5 тонн гуманитарной помощи, из них: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69694" y="7912469"/>
            <a:ext cx="4092907" cy="73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95"/>
              </a:lnSpc>
            </a:pPr>
            <a:r>
              <a:rPr lang="en-US" sz="4354" spc="-69">
                <a:solidFill>
                  <a:srgbClr val="F07F51"/>
                </a:solidFill>
                <a:latin typeface="Montserrat Semi-Bold Bold"/>
              </a:rPr>
              <a:t>3,2 тонны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69694" y="8813680"/>
            <a:ext cx="4157022" cy="701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14"/>
              </a:lnSpc>
            </a:pPr>
            <a:r>
              <a:rPr lang="en-US" sz="2940" spc="-47">
                <a:solidFill>
                  <a:srgbClr val="1D1D1B"/>
                </a:solidFill>
                <a:latin typeface="Montserrat Semi-Bold"/>
              </a:rPr>
              <a:t>прошло через склад Ростова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788452" y="2346255"/>
            <a:ext cx="12066625" cy="5018682"/>
            <a:chOff x="0" y="0"/>
            <a:chExt cx="8867864" cy="36882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67902" cy="3688334"/>
            </a:xfrm>
            <a:custGeom>
              <a:avLst/>
              <a:gdLst/>
              <a:ahLst/>
              <a:cxnLst/>
              <a:rect l="l" t="t" r="r" b="b"/>
              <a:pathLst>
                <a:path w="8867902" h="3688334">
                  <a:moveTo>
                    <a:pt x="8571230" y="3688334"/>
                  </a:moveTo>
                  <a:lnTo>
                    <a:pt x="296672" y="3688334"/>
                  </a:lnTo>
                  <a:lnTo>
                    <a:pt x="296672" y="3681984"/>
                  </a:lnTo>
                  <a:lnTo>
                    <a:pt x="296672" y="3688334"/>
                  </a:lnTo>
                  <a:cubicBezTo>
                    <a:pt x="132842" y="3688334"/>
                    <a:pt x="0" y="3555492"/>
                    <a:pt x="0" y="3391535"/>
                  </a:cubicBezTo>
                  <a:lnTo>
                    <a:pt x="6350" y="3391535"/>
                  </a:lnTo>
                  <a:lnTo>
                    <a:pt x="0" y="3391535"/>
                  </a:lnTo>
                  <a:lnTo>
                    <a:pt x="0" y="296672"/>
                  </a:lnTo>
                  <a:lnTo>
                    <a:pt x="6350" y="296672"/>
                  </a:lnTo>
                  <a:lnTo>
                    <a:pt x="0" y="296672"/>
                  </a:lnTo>
                  <a:cubicBezTo>
                    <a:pt x="0" y="132842"/>
                    <a:pt x="132842" y="0"/>
                    <a:pt x="296672" y="0"/>
                  </a:cubicBezTo>
                  <a:lnTo>
                    <a:pt x="296672" y="6350"/>
                  </a:lnTo>
                  <a:lnTo>
                    <a:pt x="296672" y="0"/>
                  </a:lnTo>
                  <a:lnTo>
                    <a:pt x="8571230" y="0"/>
                  </a:lnTo>
                  <a:lnTo>
                    <a:pt x="8571230" y="6350"/>
                  </a:lnTo>
                  <a:lnTo>
                    <a:pt x="8571230" y="0"/>
                  </a:lnTo>
                  <a:cubicBezTo>
                    <a:pt x="8735061" y="0"/>
                    <a:pt x="8867902" y="132842"/>
                    <a:pt x="8867902" y="296672"/>
                  </a:cubicBezTo>
                  <a:lnTo>
                    <a:pt x="8861552" y="296672"/>
                  </a:lnTo>
                  <a:lnTo>
                    <a:pt x="8867902" y="296672"/>
                  </a:lnTo>
                  <a:lnTo>
                    <a:pt x="8867902" y="3391535"/>
                  </a:lnTo>
                  <a:lnTo>
                    <a:pt x="8861552" y="3391535"/>
                  </a:lnTo>
                  <a:lnTo>
                    <a:pt x="8867902" y="3391535"/>
                  </a:lnTo>
                  <a:cubicBezTo>
                    <a:pt x="8867902" y="3555365"/>
                    <a:pt x="8735060" y="3688207"/>
                    <a:pt x="8571230" y="3688207"/>
                  </a:cubicBezTo>
                  <a:lnTo>
                    <a:pt x="8571230" y="3681857"/>
                  </a:lnTo>
                  <a:lnTo>
                    <a:pt x="8571230" y="3688207"/>
                  </a:lnTo>
                  <a:moveTo>
                    <a:pt x="8571230" y="3675507"/>
                  </a:moveTo>
                  <a:cubicBezTo>
                    <a:pt x="8728075" y="3675507"/>
                    <a:pt x="8855202" y="3548380"/>
                    <a:pt x="8855202" y="3391535"/>
                  </a:cubicBezTo>
                  <a:lnTo>
                    <a:pt x="8855202" y="296672"/>
                  </a:lnTo>
                  <a:cubicBezTo>
                    <a:pt x="8855202" y="139827"/>
                    <a:pt x="8728075" y="12700"/>
                    <a:pt x="8571230" y="12700"/>
                  </a:cubicBezTo>
                  <a:lnTo>
                    <a:pt x="296672" y="12700"/>
                  </a:lnTo>
                  <a:cubicBezTo>
                    <a:pt x="139827" y="12700"/>
                    <a:pt x="12700" y="139827"/>
                    <a:pt x="12700" y="296672"/>
                  </a:cubicBezTo>
                  <a:lnTo>
                    <a:pt x="12700" y="3391535"/>
                  </a:lnTo>
                  <a:cubicBezTo>
                    <a:pt x="12700" y="3548380"/>
                    <a:pt x="139827" y="3675507"/>
                    <a:pt x="296672" y="3675507"/>
                  </a:cubicBezTo>
                  <a:lnTo>
                    <a:pt x="8571230" y="3675507"/>
                  </a:lnTo>
                  <a:close/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797084" y="8051886"/>
            <a:ext cx="10188313" cy="1678065"/>
            <a:chOff x="0" y="0"/>
            <a:chExt cx="6247105" cy="10289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47130" cy="1028954"/>
            </a:xfrm>
            <a:custGeom>
              <a:avLst/>
              <a:gdLst/>
              <a:ahLst/>
              <a:cxnLst/>
              <a:rect l="l" t="t" r="r" b="b"/>
              <a:pathLst>
                <a:path w="6247130" h="1028954">
                  <a:moveTo>
                    <a:pt x="6051042" y="1028954"/>
                  </a:moveTo>
                  <a:lnTo>
                    <a:pt x="196088" y="1028954"/>
                  </a:lnTo>
                  <a:cubicBezTo>
                    <a:pt x="87757" y="1028954"/>
                    <a:pt x="0" y="941197"/>
                    <a:pt x="0" y="832866"/>
                  </a:cubicBezTo>
                  <a:lnTo>
                    <a:pt x="0" y="196088"/>
                  </a:lnTo>
                  <a:cubicBezTo>
                    <a:pt x="0" y="87757"/>
                    <a:pt x="87757" y="0"/>
                    <a:pt x="196088" y="0"/>
                  </a:cubicBezTo>
                  <a:lnTo>
                    <a:pt x="6051042" y="0"/>
                  </a:lnTo>
                  <a:cubicBezTo>
                    <a:pt x="6159373" y="0"/>
                    <a:pt x="6247130" y="87757"/>
                    <a:pt x="6247130" y="196088"/>
                  </a:cubicBezTo>
                  <a:lnTo>
                    <a:pt x="6247130" y="832866"/>
                  </a:lnTo>
                  <a:cubicBezTo>
                    <a:pt x="6247130" y="941197"/>
                    <a:pt x="6159373" y="1028954"/>
                    <a:pt x="6051042" y="1028954"/>
                  </a:cubicBezTo>
                </a:path>
              </a:pathLst>
            </a:custGeom>
            <a:solidFill>
              <a:srgbClr val="F07F51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97084" y="167478"/>
            <a:ext cx="8920898" cy="1550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87"/>
              </a:lnSpc>
            </a:pPr>
            <a:r>
              <a:rPr lang="en-US" sz="9062" spc="-144">
                <a:solidFill>
                  <a:srgbClr val="F07F51"/>
                </a:solidFill>
                <a:latin typeface="Montserrat Semi-Bold"/>
              </a:rPr>
              <a:t>Актуальность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20952" y="2698313"/>
            <a:ext cx="10801624" cy="437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4626" spc="-74">
                <a:solidFill>
                  <a:srgbClr val="1D1D1B"/>
                </a:solidFill>
                <a:latin typeface="Montserrat Semi-Bold"/>
              </a:rPr>
              <a:t>В этот непростой для страны период, наша задача – консолидировать </a:t>
            </a:r>
          </a:p>
          <a:p>
            <a:pPr algn="l">
              <a:lnSpc>
                <a:spcPts val="4969"/>
              </a:lnSpc>
            </a:pPr>
            <a:r>
              <a:rPr lang="en-US" sz="4626" spc="-74">
                <a:solidFill>
                  <a:srgbClr val="1D1D1B"/>
                </a:solidFill>
                <a:latin typeface="Montserrat Semi-Bold"/>
              </a:rPr>
              <a:t>усилия и поддержать всех нуждающихся в этом граждан – действующих военнослужащих, мобилизованных ребят и их семьи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66026" y="8422213"/>
            <a:ext cx="9450494" cy="81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3"/>
              </a:lnSpc>
            </a:pPr>
            <a:r>
              <a:rPr lang="en-US" sz="4773" spc="-76">
                <a:solidFill>
                  <a:srgbClr val="FFFFFF"/>
                </a:solidFill>
                <a:latin typeface="Montserrat Semi-Bold"/>
              </a:rPr>
              <a:t>#МЫВМЕСТЕ можем больше!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739875" y="3981377"/>
            <a:ext cx="111087" cy="111087"/>
            <a:chOff x="0" y="0"/>
            <a:chExt cx="81636" cy="816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661" cy="81534"/>
            </a:xfrm>
            <a:custGeom>
              <a:avLst/>
              <a:gdLst/>
              <a:ahLst/>
              <a:cxnLst/>
              <a:rect l="l" t="t" r="r" b="b"/>
              <a:pathLst>
                <a:path w="81661" h="81534">
                  <a:moveTo>
                    <a:pt x="81661" y="40767"/>
                  </a:moveTo>
                  <a:cubicBezTo>
                    <a:pt x="81661" y="63246"/>
                    <a:pt x="63373" y="81534"/>
                    <a:pt x="40894" y="81534"/>
                  </a:cubicBezTo>
                  <a:cubicBezTo>
                    <a:pt x="18415" y="81534"/>
                    <a:pt x="0" y="63373"/>
                    <a:pt x="0" y="40767"/>
                  </a:cubicBezTo>
                  <a:cubicBezTo>
                    <a:pt x="0" y="18161"/>
                    <a:pt x="18288" y="0"/>
                    <a:pt x="40767" y="0"/>
                  </a:cubicBezTo>
                  <a:cubicBezTo>
                    <a:pt x="63246" y="0"/>
                    <a:pt x="81661" y="18288"/>
                    <a:pt x="81661" y="40767"/>
                  </a:cubicBezTo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739875" y="4846900"/>
            <a:ext cx="111087" cy="111087"/>
            <a:chOff x="0" y="0"/>
            <a:chExt cx="81636" cy="816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661" cy="81534"/>
            </a:xfrm>
            <a:custGeom>
              <a:avLst/>
              <a:gdLst/>
              <a:ahLst/>
              <a:cxnLst/>
              <a:rect l="l" t="t" r="r" b="b"/>
              <a:pathLst>
                <a:path w="81661" h="81534">
                  <a:moveTo>
                    <a:pt x="81661" y="40767"/>
                  </a:moveTo>
                  <a:cubicBezTo>
                    <a:pt x="81661" y="63246"/>
                    <a:pt x="63373" y="81534"/>
                    <a:pt x="40894" y="81534"/>
                  </a:cubicBezTo>
                  <a:cubicBezTo>
                    <a:pt x="18415" y="81534"/>
                    <a:pt x="0" y="63373"/>
                    <a:pt x="0" y="40767"/>
                  </a:cubicBezTo>
                  <a:cubicBezTo>
                    <a:pt x="0" y="18161"/>
                    <a:pt x="18288" y="0"/>
                    <a:pt x="40767" y="0"/>
                  </a:cubicBezTo>
                  <a:cubicBezTo>
                    <a:pt x="63246" y="0"/>
                    <a:pt x="81661" y="18288"/>
                    <a:pt x="81661" y="40767"/>
                  </a:cubicBezTo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783190" y="5355560"/>
            <a:ext cx="5980685" cy="4071766"/>
            <a:chOff x="0" y="0"/>
            <a:chExt cx="5860339" cy="39898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60288" cy="3989832"/>
            </a:xfrm>
            <a:custGeom>
              <a:avLst/>
              <a:gdLst/>
              <a:ahLst/>
              <a:cxnLst/>
              <a:rect l="l" t="t" r="r" b="b"/>
              <a:pathLst>
                <a:path w="5860288" h="3989832">
                  <a:moveTo>
                    <a:pt x="217297" y="0"/>
                  </a:moveTo>
                  <a:cubicBezTo>
                    <a:pt x="97282" y="0"/>
                    <a:pt x="0" y="97282"/>
                    <a:pt x="0" y="217297"/>
                  </a:cubicBezTo>
                  <a:lnTo>
                    <a:pt x="0" y="3772535"/>
                  </a:lnTo>
                  <a:cubicBezTo>
                    <a:pt x="0" y="3892550"/>
                    <a:pt x="97282" y="3989832"/>
                    <a:pt x="217297" y="3989832"/>
                  </a:cubicBezTo>
                  <a:lnTo>
                    <a:pt x="5642991" y="3989832"/>
                  </a:lnTo>
                  <a:cubicBezTo>
                    <a:pt x="5763006" y="3989832"/>
                    <a:pt x="5860288" y="3892550"/>
                    <a:pt x="5860288" y="3772535"/>
                  </a:cubicBezTo>
                  <a:lnTo>
                    <a:pt x="5860288" y="217297"/>
                  </a:lnTo>
                  <a:cubicBezTo>
                    <a:pt x="5860288" y="97282"/>
                    <a:pt x="5763006" y="0"/>
                    <a:pt x="5642991" y="0"/>
                  </a:cubicBezTo>
                  <a:close/>
                </a:path>
              </a:pathLst>
            </a:custGeom>
            <a:blipFill>
              <a:blip r:embed="rId2"/>
              <a:stretch>
                <a:fillRect l="-1553" t="-2344" r="-19657" b="-16383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192151" y="5355560"/>
            <a:ext cx="5980672" cy="4071766"/>
            <a:chOff x="0" y="0"/>
            <a:chExt cx="5860326" cy="39898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60288" cy="3989832"/>
            </a:xfrm>
            <a:custGeom>
              <a:avLst/>
              <a:gdLst/>
              <a:ahLst/>
              <a:cxnLst/>
              <a:rect l="l" t="t" r="r" b="b"/>
              <a:pathLst>
                <a:path w="5860288" h="3989832">
                  <a:moveTo>
                    <a:pt x="217297" y="0"/>
                  </a:moveTo>
                  <a:cubicBezTo>
                    <a:pt x="97282" y="0"/>
                    <a:pt x="0" y="97282"/>
                    <a:pt x="0" y="217297"/>
                  </a:cubicBezTo>
                  <a:lnTo>
                    <a:pt x="0" y="3772535"/>
                  </a:lnTo>
                  <a:cubicBezTo>
                    <a:pt x="0" y="3892550"/>
                    <a:pt x="97282" y="3989832"/>
                    <a:pt x="217297" y="3989832"/>
                  </a:cubicBezTo>
                  <a:lnTo>
                    <a:pt x="5642991" y="3989832"/>
                  </a:lnTo>
                  <a:cubicBezTo>
                    <a:pt x="5763006" y="3989832"/>
                    <a:pt x="5860288" y="3892550"/>
                    <a:pt x="5860288" y="3772535"/>
                  </a:cubicBezTo>
                  <a:lnTo>
                    <a:pt x="5860288" y="217297"/>
                  </a:lnTo>
                  <a:cubicBezTo>
                    <a:pt x="5860288" y="97282"/>
                    <a:pt x="5763006" y="0"/>
                    <a:pt x="5642991" y="0"/>
                  </a:cubicBezTo>
                  <a:close/>
                </a:path>
              </a:pathLst>
            </a:custGeom>
            <a:blipFill>
              <a:blip r:embed="rId3"/>
              <a:stretch>
                <a:fillRect l="-19046" t="-3092" r="-22482" b="-6044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707239" y="745489"/>
            <a:ext cx="12871405" cy="305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6981" spc="-111">
                <a:solidFill>
                  <a:srgbClr val="F07F51"/>
                </a:solidFill>
                <a:latin typeface="Montserrat Semi-Bold Bold"/>
              </a:rPr>
              <a:t>Приоритетные направления работы штабов #МЫВМЕСТЕ – это помощь: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32867" y="3819596"/>
            <a:ext cx="11078100" cy="1279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9"/>
              </a:lnSpc>
            </a:pPr>
            <a:r>
              <a:rPr lang="en-US" sz="3170" spc="-50">
                <a:solidFill>
                  <a:srgbClr val="1D1D1B"/>
                </a:solidFill>
                <a:latin typeface="IBM Plex Sans"/>
              </a:rPr>
              <a:t>военнослужащим и мобилизованным гражданам</a:t>
            </a:r>
          </a:p>
          <a:p>
            <a:pPr algn="l">
              <a:lnSpc>
                <a:spcPts val="3329"/>
              </a:lnSpc>
            </a:pPr>
            <a:r>
              <a:rPr lang="en-US" sz="3170" spc="-50">
                <a:solidFill>
                  <a:srgbClr val="1D1D1B"/>
                </a:solidFill>
                <a:latin typeface="IBM Plex Sans"/>
              </a:rPr>
              <a:t> также их семьям</a:t>
            </a:r>
          </a:p>
          <a:p>
            <a:pPr algn="l">
              <a:lnSpc>
                <a:spcPts val="3329"/>
              </a:lnSpc>
            </a:pPr>
            <a:r>
              <a:rPr lang="en-US" sz="3170" spc="-50">
                <a:solidFill>
                  <a:srgbClr val="1D1D1B"/>
                </a:solidFill>
                <a:latin typeface="IBM Plex Sans"/>
              </a:rPr>
              <a:t>гражданам, испытывающим тревогу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954367" y="1881274"/>
            <a:ext cx="5514096" cy="7813770"/>
            <a:chOff x="0" y="0"/>
            <a:chExt cx="5403139" cy="7656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14391" cy="7656322"/>
            </a:xfrm>
            <a:custGeom>
              <a:avLst/>
              <a:gdLst/>
              <a:ahLst/>
              <a:cxnLst/>
              <a:rect l="l" t="t" r="r" b="b"/>
              <a:pathLst>
                <a:path w="5414391" h="7656322">
                  <a:moveTo>
                    <a:pt x="2698750" y="0"/>
                  </a:moveTo>
                  <a:cubicBezTo>
                    <a:pt x="2666746" y="0"/>
                    <a:pt x="2631186" y="2413"/>
                    <a:pt x="2593213" y="7747"/>
                  </a:cubicBezTo>
                  <a:cubicBezTo>
                    <a:pt x="2500122" y="20955"/>
                    <a:pt x="2396744" y="67945"/>
                    <a:pt x="2336546" y="108331"/>
                  </a:cubicBezTo>
                  <a:cubicBezTo>
                    <a:pt x="2276348" y="148717"/>
                    <a:pt x="2197481" y="214630"/>
                    <a:pt x="2125980" y="297307"/>
                  </a:cubicBezTo>
                  <a:cubicBezTo>
                    <a:pt x="2054479" y="379984"/>
                    <a:pt x="2032000" y="477774"/>
                    <a:pt x="2018792" y="522859"/>
                  </a:cubicBezTo>
                  <a:cubicBezTo>
                    <a:pt x="2005584" y="567944"/>
                    <a:pt x="1994281" y="688340"/>
                    <a:pt x="1997202" y="734314"/>
                  </a:cubicBezTo>
                  <a:cubicBezTo>
                    <a:pt x="2000123" y="780288"/>
                    <a:pt x="2021713" y="875284"/>
                    <a:pt x="2021713" y="897001"/>
                  </a:cubicBezTo>
                  <a:cubicBezTo>
                    <a:pt x="2021713" y="918718"/>
                    <a:pt x="2024507" y="966597"/>
                    <a:pt x="2026412" y="980694"/>
                  </a:cubicBezTo>
                  <a:cubicBezTo>
                    <a:pt x="2028317" y="994791"/>
                    <a:pt x="2029206" y="1040892"/>
                    <a:pt x="2029206" y="1040892"/>
                  </a:cubicBezTo>
                  <a:lnTo>
                    <a:pt x="2029206" y="1040892"/>
                  </a:lnTo>
                  <a:cubicBezTo>
                    <a:pt x="2029206" y="1040892"/>
                    <a:pt x="2028825" y="1040765"/>
                    <a:pt x="2028063" y="1040765"/>
                  </a:cubicBezTo>
                  <a:cubicBezTo>
                    <a:pt x="2024634" y="1040765"/>
                    <a:pt x="2014347" y="1042035"/>
                    <a:pt x="1999234" y="1054989"/>
                  </a:cubicBezTo>
                  <a:cubicBezTo>
                    <a:pt x="1980438" y="1070991"/>
                    <a:pt x="1985137" y="1113282"/>
                    <a:pt x="1985137" y="1166876"/>
                  </a:cubicBezTo>
                  <a:cubicBezTo>
                    <a:pt x="1985137" y="1220470"/>
                    <a:pt x="2001139" y="1258951"/>
                    <a:pt x="2008632" y="1290066"/>
                  </a:cubicBezTo>
                  <a:cubicBezTo>
                    <a:pt x="2016125" y="1321181"/>
                    <a:pt x="2017141" y="1362456"/>
                    <a:pt x="2024634" y="1415161"/>
                  </a:cubicBezTo>
                  <a:cubicBezTo>
                    <a:pt x="2032127" y="1467866"/>
                    <a:pt x="2069719" y="1468755"/>
                    <a:pt x="2069719" y="1468755"/>
                  </a:cubicBezTo>
                  <a:cubicBezTo>
                    <a:pt x="2069719" y="1468755"/>
                    <a:pt x="2080006" y="1507236"/>
                    <a:pt x="2094103" y="1539240"/>
                  </a:cubicBezTo>
                  <a:cubicBezTo>
                    <a:pt x="2108200" y="1571244"/>
                    <a:pt x="2152396" y="1670812"/>
                    <a:pt x="2175891" y="1713103"/>
                  </a:cubicBezTo>
                  <a:cubicBezTo>
                    <a:pt x="2199386" y="1755394"/>
                    <a:pt x="2255901" y="1842135"/>
                    <a:pt x="2255901" y="1842135"/>
                  </a:cubicBezTo>
                  <a:cubicBezTo>
                    <a:pt x="2255901" y="1842135"/>
                    <a:pt x="2265172" y="1881378"/>
                    <a:pt x="2270125" y="1914906"/>
                  </a:cubicBezTo>
                  <a:cubicBezTo>
                    <a:pt x="2275078" y="1948434"/>
                    <a:pt x="2291842" y="2111375"/>
                    <a:pt x="2291842" y="2111375"/>
                  </a:cubicBezTo>
                  <a:lnTo>
                    <a:pt x="2277618" y="2133092"/>
                  </a:lnTo>
                  <a:cubicBezTo>
                    <a:pt x="2263394" y="2154809"/>
                    <a:pt x="2257806" y="2197481"/>
                    <a:pt x="2257806" y="2197481"/>
                  </a:cubicBezTo>
                  <a:cubicBezTo>
                    <a:pt x="2257806" y="2197481"/>
                    <a:pt x="2229993" y="2210308"/>
                    <a:pt x="2195576" y="2214626"/>
                  </a:cubicBezTo>
                  <a:cubicBezTo>
                    <a:pt x="2161159" y="2218944"/>
                    <a:pt x="2028317" y="2276856"/>
                    <a:pt x="1981200" y="2306828"/>
                  </a:cubicBezTo>
                  <a:cubicBezTo>
                    <a:pt x="1934083" y="2336800"/>
                    <a:pt x="1708912" y="2474087"/>
                    <a:pt x="1636014" y="2536317"/>
                  </a:cubicBezTo>
                  <a:cubicBezTo>
                    <a:pt x="1563116" y="2598547"/>
                    <a:pt x="1284351" y="2800096"/>
                    <a:pt x="1222248" y="2845054"/>
                  </a:cubicBezTo>
                  <a:cubicBezTo>
                    <a:pt x="1160145" y="2890012"/>
                    <a:pt x="1142873" y="2947924"/>
                    <a:pt x="1142873" y="2947924"/>
                  </a:cubicBezTo>
                  <a:cubicBezTo>
                    <a:pt x="1142873" y="2947924"/>
                    <a:pt x="1127887" y="2952242"/>
                    <a:pt x="1110742" y="2973705"/>
                  </a:cubicBezTo>
                  <a:cubicBezTo>
                    <a:pt x="1093597" y="2995168"/>
                    <a:pt x="1072134" y="3053080"/>
                    <a:pt x="1054989" y="3125978"/>
                  </a:cubicBezTo>
                  <a:cubicBezTo>
                    <a:pt x="1037844" y="3198876"/>
                    <a:pt x="977773" y="3451860"/>
                    <a:pt x="971423" y="3507613"/>
                  </a:cubicBezTo>
                  <a:cubicBezTo>
                    <a:pt x="965073" y="3563367"/>
                    <a:pt x="954278" y="3614801"/>
                    <a:pt x="922147" y="3685541"/>
                  </a:cubicBezTo>
                  <a:cubicBezTo>
                    <a:pt x="890016" y="3756280"/>
                    <a:pt x="767715" y="4148710"/>
                    <a:pt x="761365" y="4195826"/>
                  </a:cubicBezTo>
                  <a:cubicBezTo>
                    <a:pt x="755015" y="4242943"/>
                    <a:pt x="699135" y="4401693"/>
                    <a:pt x="673481" y="4476750"/>
                  </a:cubicBezTo>
                  <a:cubicBezTo>
                    <a:pt x="647827" y="4551807"/>
                    <a:pt x="637032" y="4824095"/>
                    <a:pt x="652272" y="4920616"/>
                  </a:cubicBezTo>
                  <a:cubicBezTo>
                    <a:pt x="667512" y="5017136"/>
                    <a:pt x="728980" y="5053330"/>
                    <a:pt x="728980" y="5053330"/>
                  </a:cubicBezTo>
                  <a:cubicBezTo>
                    <a:pt x="728980" y="5053330"/>
                    <a:pt x="728980" y="5066157"/>
                    <a:pt x="709676" y="5100447"/>
                  </a:cubicBezTo>
                  <a:cubicBezTo>
                    <a:pt x="690372" y="5134737"/>
                    <a:pt x="671068" y="5164836"/>
                    <a:pt x="628142" y="5229098"/>
                  </a:cubicBezTo>
                  <a:cubicBezTo>
                    <a:pt x="585216" y="5293360"/>
                    <a:pt x="544576" y="5443474"/>
                    <a:pt x="520954" y="5559298"/>
                  </a:cubicBezTo>
                  <a:cubicBezTo>
                    <a:pt x="503301" y="5646166"/>
                    <a:pt x="486791" y="5656961"/>
                    <a:pt x="479679" y="5656961"/>
                  </a:cubicBezTo>
                  <a:cubicBezTo>
                    <a:pt x="477266" y="5656961"/>
                    <a:pt x="475996" y="5655691"/>
                    <a:pt x="475996" y="5655691"/>
                  </a:cubicBezTo>
                  <a:cubicBezTo>
                    <a:pt x="475996" y="5655691"/>
                    <a:pt x="70739" y="5670677"/>
                    <a:pt x="40767" y="5683631"/>
                  </a:cubicBezTo>
                  <a:cubicBezTo>
                    <a:pt x="10795" y="5696585"/>
                    <a:pt x="0" y="5726557"/>
                    <a:pt x="0" y="5726557"/>
                  </a:cubicBezTo>
                  <a:lnTo>
                    <a:pt x="0" y="6013831"/>
                  </a:lnTo>
                  <a:cubicBezTo>
                    <a:pt x="0" y="6013831"/>
                    <a:pt x="23622" y="6815709"/>
                    <a:pt x="29972" y="6952996"/>
                  </a:cubicBezTo>
                  <a:cubicBezTo>
                    <a:pt x="36322" y="7090283"/>
                    <a:pt x="44958" y="7077328"/>
                    <a:pt x="57912" y="7090156"/>
                  </a:cubicBezTo>
                  <a:cubicBezTo>
                    <a:pt x="70866" y="7102983"/>
                    <a:pt x="90043" y="7117969"/>
                    <a:pt x="122174" y="7120127"/>
                  </a:cubicBezTo>
                  <a:cubicBezTo>
                    <a:pt x="124587" y="7120255"/>
                    <a:pt x="128270" y="7120382"/>
                    <a:pt x="132842" y="7120382"/>
                  </a:cubicBezTo>
                  <a:cubicBezTo>
                    <a:pt x="187833" y="7120382"/>
                    <a:pt x="381635" y="7109460"/>
                    <a:pt x="381635" y="7109460"/>
                  </a:cubicBezTo>
                  <a:lnTo>
                    <a:pt x="424561" y="7154926"/>
                  </a:lnTo>
                  <a:cubicBezTo>
                    <a:pt x="465709" y="7198614"/>
                    <a:pt x="502920" y="7199503"/>
                    <a:pt x="505841" y="7199503"/>
                  </a:cubicBezTo>
                  <a:cubicBezTo>
                    <a:pt x="505968" y="7199503"/>
                    <a:pt x="505968" y="7199503"/>
                    <a:pt x="505968" y="7199503"/>
                  </a:cubicBezTo>
                  <a:cubicBezTo>
                    <a:pt x="505968" y="7199503"/>
                    <a:pt x="520954" y="7212330"/>
                    <a:pt x="561721" y="7227316"/>
                  </a:cubicBezTo>
                  <a:cubicBezTo>
                    <a:pt x="580771" y="7234301"/>
                    <a:pt x="600710" y="7236206"/>
                    <a:pt x="620268" y="7236206"/>
                  </a:cubicBezTo>
                  <a:cubicBezTo>
                    <a:pt x="642620" y="7236206"/>
                    <a:pt x="664464" y="7233793"/>
                    <a:pt x="683895" y="7233793"/>
                  </a:cubicBezTo>
                  <a:cubicBezTo>
                    <a:pt x="720344" y="7233793"/>
                    <a:pt x="752475" y="7242302"/>
                    <a:pt x="812546" y="7242302"/>
                  </a:cubicBezTo>
                  <a:cubicBezTo>
                    <a:pt x="872617" y="7242302"/>
                    <a:pt x="966978" y="7214489"/>
                    <a:pt x="1033399" y="7197344"/>
                  </a:cubicBezTo>
                  <a:cubicBezTo>
                    <a:pt x="1099820" y="7180200"/>
                    <a:pt x="1177544" y="7154926"/>
                    <a:pt x="1177544" y="7154926"/>
                  </a:cubicBezTo>
                  <a:cubicBezTo>
                    <a:pt x="1177544" y="7154926"/>
                    <a:pt x="1244727" y="7188581"/>
                    <a:pt x="1258189" y="7252335"/>
                  </a:cubicBezTo>
                  <a:cubicBezTo>
                    <a:pt x="1271651" y="7316088"/>
                    <a:pt x="1274953" y="7373366"/>
                    <a:pt x="1295146" y="7474077"/>
                  </a:cubicBezTo>
                  <a:cubicBezTo>
                    <a:pt x="1315339" y="7574788"/>
                    <a:pt x="1295146" y="7642098"/>
                    <a:pt x="1295146" y="7642098"/>
                  </a:cubicBezTo>
                  <a:lnTo>
                    <a:pt x="1292860" y="7656322"/>
                  </a:lnTo>
                  <a:lnTo>
                    <a:pt x="4233291" y="7656322"/>
                  </a:lnTo>
                  <a:cubicBezTo>
                    <a:pt x="4233291" y="7656322"/>
                    <a:pt x="4228973" y="7379335"/>
                    <a:pt x="4228973" y="7349363"/>
                  </a:cubicBezTo>
                  <a:cubicBezTo>
                    <a:pt x="4228973" y="7319391"/>
                    <a:pt x="4252468" y="7298055"/>
                    <a:pt x="4282440" y="7255256"/>
                  </a:cubicBezTo>
                  <a:cubicBezTo>
                    <a:pt x="4312412" y="7212457"/>
                    <a:pt x="4342384" y="7227443"/>
                    <a:pt x="4402201" y="7188963"/>
                  </a:cubicBezTo>
                  <a:cubicBezTo>
                    <a:pt x="4462018" y="7150482"/>
                    <a:pt x="4519930" y="7090538"/>
                    <a:pt x="4547743" y="7037070"/>
                  </a:cubicBezTo>
                  <a:cubicBezTo>
                    <a:pt x="4575556" y="6983603"/>
                    <a:pt x="4573396" y="6855206"/>
                    <a:pt x="4571238" y="6771767"/>
                  </a:cubicBezTo>
                  <a:cubicBezTo>
                    <a:pt x="4569079" y="6688328"/>
                    <a:pt x="4575556" y="6523482"/>
                    <a:pt x="4575556" y="6523482"/>
                  </a:cubicBezTo>
                  <a:cubicBezTo>
                    <a:pt x="4575556" y="6523482"/>
                    <a:pt x="4654677" y="6444361"/>
                    <a:pt x="4736084" y="6375781"/>
                  </a:cubicBezTo>
                  <a:cubicBezTo>
                    <a:pt x="4817491" y="6307201"/>
                    <a:pt x="5010023" y="6084697"/>
                    <a:pt x="5076317" y="6001258"/>
                  </a:cubicBezTo>
                  <a:cubicBezTo>
                    <a:pt x="5142611" y="5917820"/>
                    <a:pt x="5172583" y="5834380"/>
                    <a:pt x="5172583" y="5834380"/>
                  </a:cubicBezTo>
                  <a:cubicBezTo>
                    <a:pt x="5172583" y="5834380"/>
                    <a:pt x="5243195" y="5746623"/>
                    <a:pt x="5275326" y="5695315"/>
                  </a:cubicBezTo>
                  <a:cubicBezTo>
                    <a:pt x="5307457" y="5644007"/>
                    <a:pt x="5350256" y="5509133"/>
                    <a:pt x="5369433" y="5423535"/>
                  </a:cubicBezTo>
                  <a:cubicBezTo>
                    <a:pt x="5388610" y="5337937"/>
                    <a:pt x="5414391" y="5091811"/>
                    <a:pt x="5397246" y="4997704"/>
                  </a:cubicBezTo>
                  <a:cubicBezTo>
                    <a:pt x="5380101" y="4903597"/>
                    <a:pt x="5279517" y="4779391"/>
                    <a:pt x="5262372" y="4758055"/>
                  </a:cubicBezTo>
                  <a:cubicBezTo>
                    <a:pt x="5245227" y="4736719"/>
                    <a:pt x="5243195" y="4717415"/>
                    <a:pt x="5243195" y="4665980"/>
                  </a:cubicBezTo>
                  <a:cubicBezTo>
                    <a:pt x="5243195" y="4614545"/>
                    <a:pt x="5211064" y="4387723"/>
                    <a:pt x="5185410" y="4295775"/>
                  </a:cubicBezTo>
                  <a:cubicBezTo>
                    <a:pt x="5159756" y="4203828"/>
                    <a:pt x="5168265" y="3987547"/>
                    <a:pt x="5146929" y="3869944"/>
                  </a:cubicBezTo>
                  <a:cubicBezTo>
                    <a:pt x="5125593" y="3752342"/>
                    <a:pt x="5061331" y="3591687"/>
                    <a:pt x="5044186" y="3474085"/>
                  </a:cubicBezTo>
                  <a:cubicBezTo>
                    <a:pt x="5027041" y="3356483"/>
                    <a:pt x="4999228" y="3238754"/>
                    <a:pt x="4930775" y="3076067"/>
                  </a:cubicBezTo>
                  <a:cubicBezTo>
                    <a:pt x="4862322" y="2913380"/>
                    <a:pt x="4760341" y="2782189"/>
                    <a:pt x="4717796" y="2711958"/>
                  </a:cubicBezTo>
                  <a:cubicBezTo>
                    <a:pt x="4675251" y="2641727"/>
                    <a:pt x="4634992" y="2636012"/>
                    <a:pt x="4634992" y="2636012"/>
                  </a:cubicBezTo>
                  <a:cubicBezTo>
                    <a:pt x="4634992" y="2636012"/>
                    <a:pt x="4615434" y="2617597"/>
                    <a:pt x="4591304" y="2598039"/>
                  </a:cubicBezTo>
                  <a:cubicBezTo>
                    <a:pt x="4567174" y="2578481"/>
                    <a:pt x="4440555" y="2503678"/>
                    <a:pt x="4344035" y="2422017"/>
                  </a:cubicBezTo>
                  <a:cubicBezTo>
                    <a:pt x="4247515" y="2340356"/>
                    <a:pt x="3967861" y="2201164"/>
                    <a:pt x="3913886" y="2172462"/>
                  </a:cubicBezTo>
                  <a:cubicBezTo>
                    <a:pt x="3859911" y="2143760"/>
                    <a:pt x="3739007" y="2117217"/>
                    <a:pt x="3701034" y="2105787"/>
                  </a:cubicBezTo>
                  <a:cubicBezTo>
                    <a:pt x="3663061" y="2094357"/>
                    <a:pt x="3574542" y="2095373"/>
                    <a:pt x="3554984" y="2093087"/>
                  </a:cubicBezTo>
                  <a:cubicBezTo>
                    <a:pt x="3535426" y="2090801"/>
                    <a:pt x="3487166" y="2057400"/>
                    <a:pt x="3464179" y="2042414"/>
                  </a:cubicBezTo>
                  <a:cubicBezTo>
                    <a:pt x="3441192" y="2027428"/>
                    <a:pt x="3430778" y="2003298"/>
                    <a:pt x="3422777" y="1965325"/>
                  </a:cubicBezTo>
                  <a:cubicBezTo>
                    <a:pt x="3414776" y="1927352"/>
                    <a:pt x="3352546" y="1897507"/>
                    <a:pt x="3352546" y="1897507"/>
                  </a:cubicBezTo>
                  <a:cubicBezTo>
                    <a:pt x="3352546" y="1897507"/>
                    <a:pt x="3345688" y="1856105"/>
                    <a:pt x="3345688" y="1815846"/>
                  </a:cubicBezTo>
                  <a:cubicBezTo>
                    <a:pt x="3345688" y="1775587"/>
                    <a:pt x="3351784" y="1598422"/>
                    <a:pt x="3358261" y="1557020"/>
                  </a:cubicBezTo>
                  <a:cubicBezTo>
                    <a:pt x="3364738" y="1515618"/>
                    <a:pt x="3385566" y="1398143"/>
                    <a:pt x="3393948" y="1396238"/>
                  </a:cubicBezTo>
                  <a:cubicBezTo>
                    <a:pt x="3402330" y="1394333"/>
                    <a:pt x="3438144" y="1378331"/>
                    <a:pt x="3487039" y="1351153"/>
                  </a:cubicBezTo>
                  <a:cubicBezTo>
                    <a:pt x="3535933" y="1323975"/>
                    <a:pt x="3551936" y="1279652"/>
                    <a:pt x="3566033" y="1243965"/>
                  </a:cubicBezTo>
                  <a:cubicBezTo>
                    <a:pt x="3580130" y="1208278"/>
                    <a:pt x="3608324" y="1116076"/>
                    <a:pt x="3609213" y="1049401"/>
                  </a:cubicBezTo>
                  <a:cubicBezTo>
                    <a:pt x="3610102" y="982726"/>
                    <a:pt x="3561334" y="933831"/>
                    <a:pt x="3543427" y="921512"/>
                  </a:cubicBezTo>
                  <a:cubicBezTo>
                    <a:pt x="3537458" y="917448"/>
                    <a:pt x="3527044" y="916051"/>
                    <a:pt x="3515741" y="916051"/>
                  </a:cubicBezTo>
                  <a:cubicBezTo>
                    <a:pt x="3493135" y="916051"/>
                    <a:pt x="3467227" y="921512"/>
                    <a:pt x="3467227" y="921512"/>
                  </a:cubicBezTo>
                  <a:cubicBezTo>
                    <a:pt x="3467227" y="921512"/>
                    <a:pt x="3451225" y="647954"/>
                    <a:pt x="3442843" y="595249"/>
                  </a:cubicBezTo>
                  <a:cubicBezTo>
                    <a:pt x="3434461" y="542544"/>
                    <a:pt x="3384550" y="406273"/>
                    <a:pt x="3331971" y="352679"/>
                  </a:cubicBezTo>
                  <a:cubicBezTo>
                    <a:pt x="3279393" y="299085"/>
                    <a:pt x="3225800" y="239014"/>
                    <a:pt x="3190113" y="207010"/>
                  </a:cubicBezTo>
                  <a:cubicBezTo>
                    <a:pt x="3154426" y="175006"/>
                    <a:pt x="3079242" y="140335"/>
                    <a:pt x="3034030" y="111125"/>
                  </a:cubicBezTo>
                  <a:cubicBezTo>
                    <a:pt x="2988818" y="81915"/>
                    <a:pt x="2857246" y="27432"/>
                    <a:pt x="2811272" y="13335"/>
                  </a:cubicBezTo>
                  <a:cubicBezTo>
                    <a:pt x="2783967" y="5080"/>
                    <a:pt x="2745105" y="0"/>
                    <a:pt x="2698750" y="0"/>
                  </a:cubicBezTo>
                  <a:close/>
                </a:path>
              </a:pathLst>
            </a:custGeom>
            <a:blipFill>
              <a:blip r:embed="rId2"/>
              <a:stretch>
                <a:fillRect l="-75764" t="-13423" r="-65338" b="-2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83212" y="8777277"/>
            <a:ext cx="14721568" cy="1596136"/>
            <a:chOff x="0" y="0"/>
            <a:chExt cx="10819003" cy="1173010"/>
          </a:xfrm>
        </p:grpSpPr>
        <p:sp>
          <p:nvSpPr>
            <p:cNvPr id="5" name="Freeform 5"/>
            <p:cNvSpPr/>
            <p:nvPr/>
          </p:nvSpPr>
          <p:spPr>
            <a:xfrm>
              <a:off x="63500" y="69850"/>
              <a:ext cx="10692003" cy="1039622"/>
            </a:xfrm>
            <a:custGeom>
              <a:avLst/>
              <a:gdLst/>
              <a:ahLst/>
              <a:cxnLst/>
              <a:rect l="l" t="t" r="r" b="b"/>
              <a:pathLst>
                <a:path w="10692003" h="1039622">
                  <a:moveTo>
                    <a:pt x="0" y="1039622"/>
                  </a:moveTo>
                  <a:lnTo>
                    <a:pt x="10692003" y="1039622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0692003" cy="1045972"/>
            </a:xfrm>
            <a:custGeom>
              <a:avLst/>
              <a:gdLst/>
              <a:ahLst/>
              <a:cxnLst/>
              <a:rect l="l" t="t" r="r" b="b"/>
              <a:pathLst>
                <a:path w="10692003" h="1045972">
                  <a:moveTo>
                    <a:pt x="0" y="0"/>
                  </a:moveTo>
                  <a:lnTo>
                    <a:pt x="0" y="1045972"/>
                  </a:lnTo>
                  <a:lnTo>
                    <a:pt x="6350" y="1045972"/>
                  </a:lnTo>
                  <a:lnTo>
                    <a:pt x="6350" y="12700"/>
                  </a:lnTo>
                  <a:lnTo>
                    <a:pt x="10692003" y="12700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1854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55576" y="9069076"/>
            <a:ext cx="1800774" cy="10791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r="1"/>
          <a:stretch>
            <a:fillRect/>
          </a:stretch>
        </p:blipFill>
        <p:spPr>
          <a:xfrm>
            <a:off x="6598889" y="9075194"/>
            <a:ext cx="1652736" cy="9904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88259" y="9029468"/>
            <a:ext cx="1866148" cy="11178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717958" y="9464044"/>
            <a:ext cx="1480214" cy="322646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885195" y="9161512"/>
            <a:ext cx="830010" cy="829997"/>
            <a:chOff x="0" y="0"/>
            <a:chExt cx="813308" cy="8132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3308" cy="813308"/>
            </a:xfrm>
            <a:custGeom>
              <a:avLst/>
              <a:gdLst/>
              <a:ahLst/>
              <a:cxnLst/>
              <a:rect l="l" t="t" r="r" b="b"/>
              <a:pathLst>
                <a:path w="813308" h="813308">
                  <a:moveTo>
                    <a:pt x="406654" y="0"/>
                  </a:moveTo>
                  <a:cubicBezTo>
                    <a:pt x="182118" y="0"/>
                    <a:pt x="0" y="182118"/>
                    <a:pt x="0" y="406654"/>
                  </a:cubicBezTo>
                  <a:cubicBezTo>
                    <a:pt x="0" y="631190"/>
                    <a:pt x="182118" y="813308"/>
                    <a:pt x="406654" y="813308"/>
                  </a:cubicBezTo>
                  <a:cubicBezTo>
                    <a:pt x="631190" y="813308"/>
                    <a:pt x="813308" y="631190"/>
                    <a:pt x="813308" y="406654"/>
                  </a:cubicBezTo>
                  <a:cubicBezTo>
                    <a:pt x="813308" y="182118"/>
                    <a:pt x="631190" y="0"/>
                    <a:pt x="406654" y="0"/>
                  </a:cubicBezTo>
                  <a:close/>
                </a:path>
              </a:pathLst>
            </a:custGeom>
            <a:blipFill>
              <a:blip r:embed="rId7"/>
              <a:stretch>
                <a:fillRect l="-743" t="-744" r="-743" b="-741"/>
              </a:stretch>
            </a:blip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0830" y="4268291"/>
            <a:ext cx="629182" cy="11753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666743" y="4268291"/>
            <a:ext cx="629208" cy="117532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939580" y="1881274"/>
            <a:ext cx="2600922" cy="572038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473879" y="9346035"/>
            <a:ext cx="2917671" cy="603727"/>
            <a:chOff x="0" y="0"/>
            <a:chExt cx="2144217" cy="443687"/>
          </a:xfrm>
        </p:grpSpPr>
        <p:sp>
          <p:nvSpPr>
            <p:cNvPr id="17" name="Freeform 17"/>
            <p:cNvSpPr/>
            <p:nvPr/>
          </p:nvSpPr>
          <p:spPr>
            <a:xfrm>
              <a:off x="63500" y="99187"/>
              <a:ext cx="502412" cy="261620"/>
            </a:xfrm>
            <a:custGeom>
              <a:avLst/>
              <a:gdLst/>
              <a:ahLst/>
              <a:cxnLst/>
              <a:rect l="l" t="t" r="r" b="b"/>
              <a:pathLst>
                <a:path w="502412" h="261620">
                  <a:moveTo>
                    <a:pt x="400812" y="0"/>
                  </a:moveTo>
                  <a:cubicBezTo>
                    <a:pt x="345694" y="0"/>
                    <a:pt x="299085" y="48006"/>
                    <a:pt x="299085" y="104902"/>
                  </a:cubicBezTo>
                  <a:lnTo>
                    <a:pt x="299085" y="105918"/>
                  </a:lnTo>
                  <a:lnTo>
                    <a:pt x="299085" y="156591"/>
                  </a:lnTo>
                  <a:cubicBezTo>
                    <a:pt x="299085" y="183769"/>
                    <a:pt x="276733" y="207518"/>
                    <a:pt x="251333" y="207518"/>
                  </a:cubicBezTo>
                  <a:cubicBezTo>
                    <a:pt x="225933" y="207518"/>
                    <a:pt x="203581" y="183769"/>
                    <a:pt x="203581" y="156591"/>
                  </a:cubicBezTo>
                  <a:lnTo>
                    <a:pt x="203581" y="105029"/>
                  </a:lnTo>
                  <a:cubicBezTo>
                    <a:pt x="203581" y="48133"/>
                    <a:pt x="156972" y="127"/>
                    <a:pt x="101854" y="127"/>
                  </a:cubicBezTo>
                  <a:cubicBezTo>
                    <a:pt x="46736" y="127"/>
                    <a:pt x="0" y="48133"/>
                    <a:pt x="0" y="105029"/>
                  </a:cubicBezTo>
                  <a:lnTo>
                    <a:pt x="0" y="259207"/>
                  </a:lnTo>
                  <a:lnTo>
                    <a:pt x="53975" y="259207"/>
                  </a:lnTo>
                  <a:lnTo>
                    <a:pt x="53975" y="105029"/>
                  </a:lnTo>
                  <a:cubicBezTo>
                    <a:pt x="53975" y="77851"/>
                    <a:pt x="76327" y="54102"/>
                    <a:pt x="101727" y="54102"/>
                  </a:cubicBezTo>
                  <a:cubicBezTo>
                    <a:pt x="127127" y="54102"/>
                    <a:pt x="149479" y="77851"/>
                    <a:pt x="149479" y="105029"/>
                  </a:cubicBezTo>
                  <a:lnTo>
                    <a:pt x="149479" y="156718"/>
                  </a:lnTo>
                  <a:cubicBezTo>
                    <a:pt x="149479" y="213614"/>
                    <a:pt x="196088" y="261620"/>
                    <a:pt x="251206" y="261620"/>
                  </a:cubicBezTo>
                  <a:cubicBezTo>
                    <a:pt x="306324" y="261620"/>
                    <a:pt x="352933" y="213614"/>
                    <a:pt x="352933" y="156718"/>
                  </a:cubicBezTo>
                  <a:lnTo>
                    <a:pt x="352933" y="105918"/>
                  </a:lnTo>
                  <a:lnTo>
                    <a:pt x="352933" y="104902"/>
                  </a:lnTo>
                  <a:cubicBezTo>
                    <a:pt x="352933" y="77724"/>
                    <a:pt x="375285" y="53975"/>
                    <a:pt x="400685" y="53975"/>
                  </a:cubicBezTo>
                  <a:cubicBezTo>
                    <a:pt x="426085" y="53975"/>
                    <a:pt x="448437" y="77724"/>
                    <a:pt x="448437" y="104902"/>
                  </a:cubicBezTo>
                  <a:lnTo>
                    <a:pt x="448437" y="259715"/>
                  </a:lnTo>
                  <a:lnTo>
                    <a:pt x="502412" y="259715"/>
                  </a:lnTo>
                  <a:lnTo>
                    <a:pt x="502412" y="105029"/>
                  </a:lnTo>
                  <a:cubicBezTo>
                    <a:pt x="502412" y="48133"/>
                    <a:pt x="455803" y="127"/>
                    <a:pt x="400685" y="127"/>
                  </a:cubicBezTo>
                </a:path>
              </a:pathLst>
            </a:custGeom>
            <a:solidFill>
              <a:srgbClr val="F18546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668909" y="304419"/>
              <a:ext cx="57150" cy="67818"/>
            </a:xfrm>
            <a:custGeom>
              <a:avLst/>
              <a:gdLst/>
              <a:ahLst/>
              <a:cxnLst/>
              <a:rect l="l" t="t" r="r" b="b"/>
              <a:pathLst>
                <a:path w="57150" h="67818">
                  <a:moveTo>
                    <a:pt x="15621" y="46228"/>
                  </a:moveTo>
                  <a:lnTo>
                    <a:pt x="42418" y="46228"/>
                  </a:lnTo>
                  <a:lnTo>
                    <a:pt x="42418" y="7620"/>
                  </a:lnTo>
                  <a:lnTo>
                    <a:pt x="19685" y="7620"/>
                  </a:lnTo>
                  <a:lnTo>
                    <a:pt x="19685" y="27559"/>
                  </a:lnTo>
                  <a:cubicBezTo>
                    <a:pt x="19685" y="36068"/>
                    <a:pt x="18034" y="41529"/>
                    <a:pt x="15621" y="46355"/>
                  </a:cubicBezTo>
                  <a:moveTo>
                    <a:pt x="57150" y="46355"/>
                  </a:moveTo>
                  <a:lnTo>
                    <a:pt x="57150" y="67818"/>
                  </a:lnTo>
                  <a:lnTo>
                    <a:pt x="49911" y="67818"/>
                  </a:lnTo>
                  <a:lnTo>
                    <a:pt x="49911" y="53975"/>
                  </a:lnTo>
                  <a:lnTo>
                    <a:pt x="7493" y="53975"/>
                  </a:lnTo>
                  <a:lnTo>
                    <a:pt x="7493" y="67818"/>
                  </a:lnTo>
                  <a:lnTo>
                    <a:pt x="0" y="67818"/>
                  </a:lnTo>
                  <a:lnTo>
                    <a:pt x="0" y="46228"/>
                  </a:lnTo>
                  <a:lnTo>
                    <a:pt x="6731" y="46228"/>
                  </a:lnTo>
                  <a:cubicBezTo>
                    <a:pt x="9525" y="41275"/>
                    <a:pt x="11303" y="35687"/>
                    <a:pt x="11303" y="27051"/>
                  </a:cubicBezTo>
                  <a:lnTo>
                    <a:pt x="11303" y="0"/>
                  </a:lnTo>
                  <a:lnTo>
                    <a:pt x="19558" y="0"/>
                  </a:lnTo>
                  <a:lnTo>
                    <a:pt x="47371" y="0"/>
                  </a:lnTo>
                  <a:lnTo>
                    <a:pt x="50673" y="0"/>
                  </a:lnTo>
                  <a:lnTo>
                    <a:pt x="50673" y="46228"/>
                  </a:lnTo>
                  <a:close/>
                </a:path>
              </a:pathLst>
            </a:custGeom>
            <a:solidFill>
              <a:srgbClr val="14181B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731139" y="302641"/>
              <a:ext cx="57150" cy="56388"/>
            </a:xfrm>
            <a:custGeom>
              <a:avLst/>
              <a:gdLst/>
              <a:ahLst/>
              <a:cxnLst/>
              <a:rect l="l" t="t" r="r" b="b"/>
              <a:pathLst>
                <a:path w="57150" h="56388">
                  <a:moveTo>
                    <a:pt x="8636" y="28194"/>
                  </a:moveTo>
                  <a:cubicBezTo>
                    <a:pt x="8636" y="40259"/>
                    <a:pt x="17145" y="48260"/>
                    <a:pt x="28575" y="48260"/>
                  </a:cubicBezTo>
                  <a:cubicBezTo>
                    <a:pt x="40005" y="48260"/>
                    <a:pt x="48514" y="40386"/>
                    <a:pt x="48514" y="28194"/>
                  </a:cubicBezTo>
                  <a:cubicBezTo>
                    <a:pt x="48514" y="16002"/>
                    <a:pt x="40005" y="8128"/>
                    <a:pt x="28575" y="8128"/>
                  </a:cubicBezTo>
                  <a:cubicBezTo>
                    <a:pt x="17145" y="8128"/>
                    <a:pt x="8636" y="16002"/>
                    <a:pt x="8636" y="28194"/>
                  </a:cubicBezTo>
                  <a:moveTo>
                    <a:pt x="57150" y="28194"/>
                  </a:moveTo>
                  <a:cubicBezTo>
                    <a:pt x="57150" y="44577"/>
                    <a:pt x="45212" y="56388"/>
                    <a:pt x="28575" y="56388"/>
                  </a:cubicBezTo>
                  <a:cubicBezTo>
                    <a:pt x="12065" y="56388"/>
                    <a:pt x="0" y="44577"/>
                    <a:pt x="0" y="28194"/>
                  </a:cubicBezTo>
                  <a:cubicBezTo>
                    <a:pt x="0" y="11811"/>
                    <a:pt x="12065" y="0"/>
                    <a:pt x="28575" y="0"/>
                  </a:cubicBezTo>
                  <a:cubicBezTo>
                    <a:pt x="45212" y="0"/>
                    <a:pt x="57150" y="11811"/>
                    <a:pt x="57150" y="28194"/>
                  </a:cubicBezTo>
                </a:path>
              </a:pathLst>
            </a:custGeom>
            <a:solidFill>
              <a:srgbClr val="14181B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795782" y="276733"/>
              <a:ext cx="58039" cy="82169"/>
            </a:xfrm>
            <a:custGeom>
              <a:avLst/>
              <a:gdLst/>
              <a:ahLst/>
              <a:cxnLst/>
              <a:rect l="l" t="t" r="r" b="b"/>
              <a:pathLst>
                <a:path w="58039" h="82169">
                  <a:moveTo>
                    <a:pt x="49403" y="54356"/>
                  </a:moveTo>
                  <a:cubicBezTo>
                    <a:pt x="49403" y="41910"/>
                    <a:pt x="40513" y="34417"/>
                    <a:pt x="29464" y="34417"/>
                  </a:cubicBezTo>
                  <a:cubicBezTo>
                    <a:pt x="18415" y="34417"/>
                    <a:pt x="9398" y="41783"/>
                    <a:pt x="9398" y="54229"/>
                  </a:cubicBezTo>
                  <a:cubicBezTo>
                    <a:pt x="9398" y="66675"/>
                    <a:pt x="18415" y="74168"/>
                    <a:pt x="29464" y="74168"/>
                  </a:cubicBezTo>
                  <a:cubicBezTo>
                    <a:pt x="40513" y="74168"/>
                    <a:pt x="49403" y="66675"/>
                    <a:pt x="49403" y="54356"/>
                  </a:cubicBezTo>
                  <a:moveTo>
                    <a:pt x="127" y="47498"/>
                  </a:moveTo>
                  <a:cubicBezTo>
                    <a:pt x="127" y="34798"/>
                    <a:pt x="3302" y="19812"/>
                    <a:pt x="14732" y="13208"/>
                  </a:cubicBezTo>
                  <a:cubicBezTo>
                    <a:pt x="21717" y="9271"/>
                    <a:pt x="32639" y="7366"/>
                    <a:pt x="38100" y="5842"/>
                  </a:cubicBezTo>
                  <a:cubicBezTo>
                    <a:pt x="41656" y="4826"/>
                    <a:pt x="44450" y="2794"/>
                    <a:pt x="44577" y="0"/>
                  </a:cubicBezTo>
                  <a:lnTo>
                    <a:pt x="52705" y="0"/>
                  </a:lnTo>
                  <a:cubicBezTo>
                    <a:pt x="52705" y="7366"/>
                    <a:pt x="48895" y="10795"/>
                    <a:pt x="42291" y="12573"/>
                  </a:cubicBezTo>
                  <a:cubicBezTo>
                    <a:pt x="37719" y="13843"/>
                    <a:pt x="25527" y="15875"/>
                    <a:pt x="19177" y="19177"/>
                  </a:cubicBezTo>
                  <a:cubicBezTo>
                    <a:pt x="12065" y="22987"/>
                    <a:pt x="8382" y="31242"/>
                    <a:pt x="7493" y="41656"/>
                  </a:cubicBezTo>
                  <a:lnTo>
                    <a:pt x="7874" y="41656"/>
                  </a:lnTo>
                  <a:cubicBezTo>
                    <a:pt x="11811" y="31877"/>
                    <a:pt x="20828" y="26670"/>
                    <a:pt x="31623" y="26670"/>
                  </a:cubicBezTo>
                  <a:cubicBezTo>
                    <a:pt x="47244" y="26670"/>
                    <a:pt x="58039" y="37592"/>
                    <a:pt x="58039" y="53848"/>
                  </a:cubicBezTo>
                  <a:cubicBezTo>
                    <a:pt x="58039" y="70485"/>
                    <a:pt x="46990" y="82169"/>
                    <a:pt x="29210" y="82169"/>
                  </a:cubicBezTo>
                  <a:cubicBezTo>
                    <a:pt x="12954" y="82169"/>
                    <a:pt x="0" y="72517"/>
                    <a:pt x="0" y="47371"/>
                  </a:cubicBezTo>
                </a:path>
              </a:pathLst>
            </a:custGeom>
            <a:solidFill>
              <a:srgbClr val="14181B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864362" y="302768"/>
              <a:ext cx="54737" cy="77597"/>
            </a:xfrm>
            <a:custGeom>
              <a:avLst/>
              <a:gdLst/>
              <a:ahLst/>
              <a:cxnLst/>
              <a:rect l="l" t="t" r="r" b="b"/>
              <a:pathLst>
                <a:path w="54737" h="77597">
                  <a:moveTo>
                    <a:pt x="45974" y="28067"/>
                  </a:moveTo>
                  <a:cubicBezTo>
                    <a:pt x="45974" y="16383"/>
                    <a:pt x="38481" y="8001"/>
                    <a:pt x="26924" y="8001"/>
                  </a:cubicBezTo>
                  <a:cubicBezTo>
                    <a:pt x="15367" y="8001"/>
                    <a:pt x="7874" y="16383"/>
                    <a:pt x="7874" y="28067"/>
                  </a:cubicBezTo>
                  <a:cubicBezTo>
                    <a:pt x="7874" y="39751"/>
                    <a:pt x="15367" y="48133"/>
                    <a:pt x="26924" y="48133"/>
                  </a:cubicBezTo>
                  <a:cubicBezTo>
                    <a:pt x="38481" y="48133"/>
                    <a:pt x="45974" y="39751"/>
                    <a:pt x="45974" y="28067"/>
                  </a:cubicBezTo>
                  <a:moveTo>
                    <a:pt x="0" y="1651"/>
                  </a:moveTo>
                  <a:lnTo>
                    <a:pt x="8255" y="1651"/>
                  </a:lnTo>
                  <a:lnTo>
                    <a:pt x="8255" y="11049"/>
                  </a:lnTo>
                  <a:lnTo>
                    <a:pt x="8509" y="11049"/>
                  </a:lnTo>
                  <a:cubicBezTo>
                    <a:pt x="12192" y="4445"/>
                    <a:pt x="18923" y="0"/>
                    <a:pt x="28575" y="0"/>
                  </a:cubicBezTo>
                  <a:cubicBezTo>
                    <a:pt x="43053" y="0"/>
                    <a:pt x="54737" y="10668"/>
                    <a:pt x="54737" y="28194"/>
                  </a:cubicBezTo>
                  <a:cubicBezTo>
                    <a:pt x="54737" y="45720"/>
                    <a:pt x="43053" y="56388"/>
                    <a:pt x="28575" y="56388"/>
                  </a:cubicBezTo>
                  <a:cubicBezTo>
                    <a:pt x="18923" y="56388"/>
                    <a:pt x="12192" y="51943"/>
                    <a:pt x="8509" y="45339"/>
                  </a:cubicBezTo>
                  <a:lnTo>
                    <a:pt x="8255" y="45339"/>
                  </a:lnTo>
                  <a:lnTo>
                    <a:pt x="8255" y="77597"/>
                  </a:lnTo>
                  <a:lnTo>
                    <a:pt x="0" y="77597"/>
                  </a:lnTo>
                  <a:close/>
                </a:path>
              </a:pathLst>
            </a:custGeom>
            <a:solidFill>
              <a:srgbClr val="14181B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926719" y="302641"/>
              <a:ext cx="57150" cy="56388"/>
            </a:xfrm>
            <a:custGeom>
              <a:avLst/>
              <a:gdLst/>
              <a:ahLst/>
              <a:cxnLst/>
              <a:rect l="l" t="t" r="r" b="b"/>
              <a:pathLst>
                <a:path w="57150" h="56388">
                  <a:moveTo>
                    <a:pt x="8636" y="28194"/>
                  </a:moveTo>
                  <a:cubicBezTo>
                    <a:pt x="8636" y="40259"/>
                    <a:pt x="17145" y="48260"/>
                    <a:pt x="28575" y="48260"/>
                  </a:cubicBezTo>
                  <a:cubicBezTo>
                    <a:pt x="40005" y="48260"/>
                    <a:pt x="48514" y="40386"/>
                    <a:pt x="48514" y="28194"/>
                  </a:cubicBezTo>
                  <a:cubicBezTo>
                    <a:pt x="48514" y="16002"/>
                    <a:pt x="40005" y="8128"/>
                    <a:pt x="28575" y="8128"/>
                  </a:cubicBezTo>
                  <a:cubicBezTo>
                    <a:pt x="17145" y="8128"/>
                    <a:pt x="8636" y="16002"/>
                    <a:pt x="8636" y="28194"/>
                  </a:cubicBezTo>
                  <a:moveTo>
                    <a:pt x="57150" y="28194"/>
                  </a:moveTo>
                  <a:cubicBezTo>
                    <a:pt x="57150" y="44577"/>
                    <a:pt x="45085" y="56388"/>
                    <a:pt x="28575" y="56388"/>
                  </a:cubicBezTo>
                  <a:cubicBezTo>
                    <a:pt x="12065" y="56388"/>
                    <a:pt x="0" y="44577"/>
                    <a:pt x="0" y="28194"/>
                  </a:cubicBezTo>
                  <a:cubicBezTo>
                    <a:pt x="0" y="11811"/>
                    <a:pt x="12192" y="0"/>
                    <a:pt x="28575" y="0"/>
                  </a:cubicBezTo>
                  <a:cubicBezTo>
                    <a:pt x="44958" y="0"/>
                    <a:pt x="57150" y="11811"/>
                    <a:pt x="57150" y="28194"/>
                  </a:cubicBezTo>
                </a:path>
              </a:pathLst>
            </a:custGeom>
            <a:solidFill>
              <a:srgbClr val="14181B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668528" y="98298"/>
              <a:ext cx="110490" cy="167132"/>
            </a:xfrm>
            <a:custGeom>
              <a:avLst/>
              <a:gdLst/>
              <a:ahLst/>
              <a:cxnLst/>
              <a:rect l="l" t="t" r="r" b="b"/>
              <a:pathLst>
                <a:path w="110490" h="167132">
                  <a:moveTo>
                    <a:pt x="55372" y="87630"/>
                  </a:moveTo>
                  <a:cubicBezTo>
                    <a:pt x="75438" y="87630"/>
                    <a:pt x="89154" y="71755"/>
                    <a:pt x="89154" y="52578"/>
                  </a:cubicBezTo>
                  <a:cubicBezTo>
                    <a:pt x="89154" y="33528"/>
                    <a:pt x="75692" y="17780"/>
                    <a:pt x="55372" y="17780"/>
                  </a:cubicBezTo>
                  <a:cubicBezTo>
                    <a:pt x="34925" y="17780"/>
                    <a:pt x="20955" y="33401"/>
                    <a:pt x="20955" y="52451"/>
                  </a:cubicBezTo>
                  <a:cubicBezTo>
                    <a:pt x="20955" y="71755"/>
                    <a:pt x="35052" y="87630"/>
                    <a:pt x="55372" y="87630"/>
                  </a:cubicBezTo>
                  <a:moveTo>
                    <a:pt x="55626" y="0"/>
                  </a:moveTo>
                  <a:cubicBezTo>
                    <a:pt x="85979" y="0"/>
                    <a:pt x="110490" y="22225"/>
                    <a:pt x="110490" y="52578"/>
                  </a:cubicBezTo>
                  <a:cubicBezTo>
                    <a:pt x="110490" y="82550"/>
                    <a:pt x="85471" y="105410"/>
                    <a:pt x="57277" y="105410"/>
                  </a:cubicBezTo>
                  <a:cubicBezTo>
                    <a:pt x="43942" y="105410"/>
                    <a:pt x="31115" y="101727"/>
                    <a:pt x="21463" y="90678"/>
                  </a:cubicBezTo>
                  <a:lnTo>
                    <a:pt x="20320" y="90678"/>
                  </a:lnTo>
                  <a:lnTo>
                    <a:pt x="20320" y="167132"/>
                  </a:lnTo>
                  <a:lnTo>
                    <a:pt x="0" y="167132"/>
                  </a:lnTo>
                  <a:lnTo>
                    <a:pt x="0" y="60960"/>
                  </a:lnTo>
                  <a:cubicBezTo>
                    <a:pt x="0" y="23876"/>
                    <a:pt x="21336" y="0"/>
                    <a:pt x="55626" y="0"/>
                  </a:cubicBezTo>
                </a:path>
              </a:pathLst>
            </a:custGeom>
            <a:solidFill>
              <a:srgbClr val="010101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797814" y="98298"/>
              <a:ext cx="110490" cy="105410"/>
            </a:xfrm>
            <a:custGeom>
              <a:avLst/>
              <a:gdLst/>
              <a:ahLst/>
              <a:cxnLst/>
              <a:rect l="l" t="t" r="r" b="b"/>
              <a:pathLst>
                <a:path w="110490" h="105410">
                  <a:moveTo>
                    <a:pt x="55245" y="87630"/>
                  </a:moveTo>
                  <a:cubicBezTo>
                    <a:pt x="75438" y="87630"/>
                    <a:pt x="89154" y="72009"/>
                    <a:pt x="89154" y="52705"/>
                  </a:cubicBezTo>
                  <a:cubicBezTo>
                    <a:pt x="89154" y="33401"/>
                    <a:pt x="75438" y="17780"/>
                    <a:pt x="55245" y="17780"/>
                  </a:cubicBezTo>
                  <a:cubicBezTo>
                    <a:pt x="35052" y="17780"/>
                    <a:pt x="21336" y="33274"/>
                    <a:pt x="21336" y="52705"/>
                  </a:cubicBezTo>
                  <a:cubicBezTo>
                    <a:pt x="21336" y="72009"/>
                    <a:pt x="35052" y="87630"/>
                    <a:pt x="55245" y="87630"/>
                  </a:cubicBezTo>
                  <a:moveTo>
                    <a:pt x="0" y="52705"/>
                  </a:moveTo>
                  <a:cubicBezTo>
                    <a:pt x="0" y="22352"/>
                    <a:pt x="25400" y="0"/>
                    <a:pt x="55245" y="0"/>
                  </a:cubicBezTo>
                  <a:cubicBezTo>
                    <a:pt x="85090" y="0"/>
                    <a:pt x="110490" y="22352"/>
                    <a:pt x="110490" y="52705"/>
                  </a:cubicBezTo>
                  <a:cubicBezTo>
                    <a:pt x="110490" y="83058"/>
                    <a:pt x="85090" y="105410"/>
                    <a:pt x="55245" y="105410"/>
                  </a:cubicBezTo>
                  <a:cubicBezTo>
                    <a:pt x="25400" y="105410"/>
                    <a:pt x="0" y="83058"/>
                    <a:pt x="0" y="52705"/>
                  </a:cubicBezTo>
                </a:path>
              </a:pathLst>
            </a:custGeom>
            <a:solidFill>
              <a:srgbClr val="010101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927100" y="98298"/>
              <a:ext cx="108331" cy="105410"/>
            </a:xfrm>
            <a:custGeom>
              <a:avLst/>
              <a:gdLst/>
              <a:ahLst/>
              <a:cxnLst/>
              <a:rect l="l" t="t" r="r" b="b"/>
              <a:pathLst>
                <a:path w="108331" h="105410">
                  <a:moveTo>
                    <a:pt x="55880" y="105410"/>
                  </a:moveTo>
                  <a:cubicBezTo>
                    <a:pt x="24130" y="105410"/>
                    <a:pt x="0" y="83185"/>
                    <a:pt x="0" y="52705"/>
                  </a:cubicBezTo>
                  <a:cubicBezTo>
                    <a:pt x="0" y="22352"/>
                    <a:pt x="23495" y="0"/>
                    <a:pt x="55118" y="0"/>
                  </a:cubicBezTo>
                  <a:cubicBezTo>
                    <a:pt x="79375" y="0"/>
                    <a:pt x="102108" y="13081"/>
                    <a:pt x="107823" y="38100"/>
                  </a:cubicBezTo>
                  <a:lnTo>
                    <a:pt x="86995" y="38100"/>
                  </a:lnTo>
                  <a:cubicBezTo>
                    <a:pt x="81915" y="24638"/>
                    <a:pt x="69850" y="17780"/>
                    <a:pt x="55626" y="17780"/>
                  </a:cubicBezTo>
                  <a:cubicBezTo>
                    <a:pt x="34290" y="17780"/>
                    <a:pt x="21209" y="33655"/>
                    <a:pt x="21209" y="52959"/>
                  </a:cubicBezTo>
                  <a:cubicBezTo>
                    <a:pt x="21209" y="72644"/>
                    <a:pt x="34671" y="87630"/>
                    <a:pt x="56007" y="87630"/>
                  </a:cubicBezTo>
                  <a:cubicBezTo>
                    <a:pt x="69850" y="87630"/>
                    <a:pt x="82423" y="81280"/>
                    <a:pt x="87376" y="66675"/>
                  </a:cubicBezTo>
                  <a:lnTo>
                    <a:pt x="108331" y="66675"/>
                  </a:lnTo>
                  <a:cubicBezTo>
                    <a:pt x="100838" y="93218"/>
                    <a:pt x="79121" y="105410"/>
                    <a:pt x="55753" y="105410"/>
                  </a:cubicBezTo>
                </a:path>
              </a:pathLst>
            </a:custGeom>
            <a:solidFill>
              <a:srgbClr val="010101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1057148" y="100457"/>
              <a:ext cx="128397" cy="101092"/>
            </a:xfrm>
            <a:custGeom>
              <a:avLst/>
              <a:gdLst/>
              <a:ahLst/>
              <a:cxnLst/>
              <a:rect l="l" t="t" r="r" b="b"/>
              <a:pathLst>
                <a:path w="128397" h="101092">
                  <a:moveTo>
                    <a:pt x="53340" y="88646"/>
                  </a:moveTo>
                  <a:lnTo>
                    <a:pt x="20066" y="19177"/>
                  </a:lnTo>
                  <a:lnTo>
                    <a:pt x="19558" y="19177"/>
                  </a:lnTo>
                  <a:lnTo>
                    <a:pt x="19558" y="101092"/>
                  </a:lnTo>
                  <a:lnTo>
                    <a:pt x="0" y="101092"/>
                  </a:lnTo>
                  <a:lnTo>
                    <a:pt x="0" y="0"/>
                  </a:lnTo>
                  <a:lnTo>
                    <a:pt x="30988" y="0"/>
                  </a:lnTo>
                  <a:lnTo>
                    <a:pt x="63881" y="69088"/>
                  </a:lnTo>
                  <a:lnTo>
                    <a:pt x="64516" y="69088"/>
                  </a:lnTo>
                  <a:lnTo>
                    <a:pt x="97409" y="0"/>
                  </a:lnTo>
                  <a:lnTo>
                    <a:pt x="128397" y="0"/>
                  </a:lnTo>
                  <a:lnTo>
                    <a:pt x="128397" y="101092"/>
                  </a:lnTo>
                  <a:lnTo>
                    <a:pt x="109093" y="101092"/>
                  </a:lnTo>
                  <a:lnTo>
                    <a:pt x="109093" y="19177"/>
                  </a:lnTo>
                  <a:lnTo>
                    <a:pt x="108458" y="19177"/>
                  </a:lnTo>
                  <a:lnTo>
                    <a:pt x="75311" y="88646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1207389" y="98298"/>
              <a:ext cx="110490" cy="105410"/>
            </a:xfrm>
            <a:custGeom>
              <a:avLst/>
              <a:gdLst/>
              <a:ahLst/>
              <a:cxnLst/>
              <a:rect l="l" t="t" r="r" b="b"/>
              <a:pathLst>
                <a:path w="110490" h="105410">
                  <a:moveTo>
                    <a:pt x="55245" y="87630"/>
                  </a:moveTo>
                  <a:cubicBezTo>
                    <a:pt x="75438" y="87630"/>
                    <a:pt x="89154" y="72009"/>
                    <a:pt x="89154" y="52705"/>
                  </a:cubicBezTo>
                  <a:cubicBezTo>
                    <a:pt x="89154" y="33401"/>
                    <a:pt x="75438" y="17780"/>
                    <a:pt x="55245" y="17780"/>
                  </a:cubicBezTo>
                  <a:cubicBezTo>
                    <a:pt x="35052" y="17780"/>
                    <a:pt x="21336" y="33274"/>
                    <a:pt x="21336" y="52705"/>
                  </a:cubicBezTo>
                  <a:cubicBezTo>
                    <a:pt x="21336" y="72009"/>
                    <a:pt x="35052" y="87630"/>
                    <a:pt x="55245" y="87630"/>
                  </a:cubicBezTo>
                  <a:moveTo>
                    <a:pt x="0" y="52705"/>
                  </a:moveTo>
                  <a:cubicBezTo>
                    <a:pt x="0" y="22352"/>
                    <a:pt x="25400" y="0"/>
                    <a:pt x="55245" y="0"/>
                  </a:cubicBezTo>
                  <a:cubicBezTo>
                    <a:pt x="85090" y="0"/>
                    <a:pt x="110490" y="22352"/>
                    <a:pt x="110490" y="52705"/>
                  </a:cubicBezTo>
                  <a:cubicBezTo>
                    <a:pt x="110490" y="83058"/>
                    <a:pt x="85090" y="105410"/>
                    <a:pt x="55245" y="105410"/>
                  </a:cubicBezTo>
                  <a:cubicBezTo>
                    <a:pt x="25400" y="105410"/>
                    <a:pt x="0" y="83058"/>
                    <a:pt x="0" y="52705"/>
                  </a:cubicBezTo>
                </a:path>
              </a:pathLst>
            </a:custGeom>
            <a:solidFill>
              <a:srgbClr val="010101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1328166" y="100203"/>
              <a:ext cx="99822" cy="102235"/>
            </a:xfrm>
            <a:custGeom>
              <a:avLst/>
              <a:gdLst/>
              <a:ahLst/>
              <a:cxnLst/>
              <a:rect l="l" t="t" r="r" b="b"/>
              <a:pathLst>
                <a:path w="99822" h="102235">
                  <a:moveTo>
                    <a:pt x="0" y="102235"/>
                  </a:moveTo>
                  <a:lnTo>
                    <a:pt x="0" y="81280"/>
                  </a:lnTo>
                  <a:lnTo>
                    <a:pt x="381" y="81280"/>
                  </a:lnTo>
                  <a:cubicBezTo>
                    <a:pt x="4318" y="81280"/>
                    <a:pt x="9017" y="79502"/>
                    <a:pt x="11938" y="76200"/>
                  </a:cubicBezTo>
                  <a:cubicBezTo>
                    <a:pt x="15748" y="72009"/>
                    <a:pt x="17526" y="64516"/>
                    <a:pt x="19558" y="53594"/>
                  </a:cubicBezTo>
                  <a:lnTo>
                    <a:pt x="22479" y="37465"/>
                  </a:lnTo>
                  <a:cubicBezTo>
                    <a:pt x="25781" y="18796"/>
                    <a:pt x="32385" y="0"/>
                    <a:pt x="60452" y="0"/>
                  </a:cubicBezTo>
                  <a:lnTo>
                    <a:pt x="99822" y="0"/>
                  </a:lnTo>
                  <a:lnTo>
                    <a:pt x="99822" y="101473"/>
                  </a:lnTo>
                  <a:lnTo>
                    <a:pt x="79629" y="101473"/>
                  </a:lnTo>
                  <a:lnTo>
                    <a:pt x="79629" y="18542"/>
                  </a:lnTo>
                  <a:lnTo>
                    <a:pt x="63881" y="18542"/>
                  </a:lnTo>
                  <a:cubicBezTo>
                    <a:pt x="48133" y="18542"/>
                    <a:pt x="44831" y="22860"/>
                    <a:pt x="41021" y="44323"/>
                  </a:cubicBezTo>
                  <a:lnTo>
                    <a:pt x="38354" y="59436"/>
                  </a:lnTo>
                  <a:cubicBezTo>
                    <a:pt x="36068" y="73279"/>
                    <a:pt x="32639" y="85217"/>
                    <a:pt x="25400" y="92964"/>
                  </a:cubicBezTo>
                  <a:cubicBezTo>
                    <a:pt x="19939" y="98679"/>
                    <a:pt x="12319" y="102108"/>
                    <a:pt x="2032" y="102108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1450467" y="98298"/>
              <a:ext cx="110490" cy="105410"/>
            </a:xfrm>
            <a:custGeom>
              <a:avLst/>
              <a:gdLst/>
              <a:ahLst/>
              <a:cxnLst/>
              <a:rect l="l" t="t" r="r" b="b"/>
              <a:pathLst>
                <a:path w="110490" h="105410">
                  <a:moveTo>
                    <a:pt x="55245" y="87630"/>
                  </a:moveTo>
                  <a:cubicBezTo>
                    <a:pt x="75438" y="87630"/>
                    <a:pt x="89154" y="72009"/>
                    <a:pt x="89154" y="52705"/>
                  </a:cubicBezTo>
                  <a:cubicBezTo>
                    <a:pt x="89154" y="33401"/>
                    <a:pt x="75438" y="17780"/>
                    <a:pt x="55245" y="17780"/>
                  </a:cubicBezTo>
                  <a:cubicBezTo>
                    <a:pt x="35052" y="17780"/>
                    <a:pt x="21336" y="33274"/>
                    <a:pt x="21336" y="52705"/>
                  </a:cubicBezTo>
                  <a:cubicBezTo>
                    <a:pt x="21336" y="72009"/>
                    <a:pt x="35052" y="87630"/>
                    <a:pt x="55245" y="87630"/>
                  </a:cubicBezTo>
                  <a:moveTo>
                    <a:pt x="0" y="52705"/>
                  </a:moveTo>
                  <a:cubicBezTo>
                    <a:pt x="0" y="22352"/>
                    <a:pt x="25400" y="0"/>
                    <a:pt x="55245" y="0"/>
                  </a:cubicBezTo>
                  <a:cubicBezTo>
                    <a:pt x="85090" y="0"/>
                    <a:pt x="110490" y="22352"/>
                    <a:pt x="110490" y="52705"/>
                  </a:cubicBezTo>
                  <a:cubicBezTo>
                    <a:pt x="110490" y="83058"/>
                    <a:pt x="85090" y="105410"/>
                    <a:pt x="55245" y="105410"/>
                  </a:cubicBezTo>
                  <a:cubicBezTo>
                    <a:pt x="25400" y="105410"/>
                    <a:pt x="0" y="83058"/>
                    <a:pt x="0" y="52705"/>
                  </a:cubicBezTo>
                </a:path>
              </a:pathLst>
            </a:custGeom>
            <a:solidFill>
              <a:srgbClr val="010101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1565021" y="100076"/>
              <a:ext cx="119761" cy="125984"/>
            </a:xfrm>
            <a:custGeom>
              <a:avLst/>
              <a:gdLst/>
              <a:ahLst/>
              <a:cxnLst/>
              <a:rect l="l" t="t" r="r" b="b"/>
              <a:pathLst>
                <a:path w="119761" h="125984">
                  <a:moveTo>
                    <a:pt x="85217" y="83058"/>
                  </a:moveTo>
                  <a:lnTo>
                    <a:pt x="85217" y="18415"/>
                  </a:lnTo>
                  <a:lnTo>
                    <a:pt x="66294" y="18415"/>
                  </a:lnTo>
                  <a:cubicBezTo>
                    <a:pt x="53975" y="18415"/>
                    <a:pt x="49784" y="28194"/>
                    <a:pt x="47371" y="38608"/>
                  </a:cubicBezTo>
                  <a:lnTo>
                    <a:pt x="42926" y="58039"/>
                  </a:lnTo>
                  <a:cubicBezTo>
                    <a:pt x="40513" y="68834"/>
                    <a:pt x="36703" y="77851"/>
                    <a:pt x="33020" y="81534"/>
                  </a:cubicBezTo>
                  <a:lnTo>
                    <a:pt x="33020" y="82931"/>
                  </a:lnTo>
                  <a:close/>
                  <a:moveTo>
                    <a:pt x="19431" y="125984"/>
                  </a:moveTo>
                  <a:lnTo>
                    <a:pt x="0" y="125984"/>
                  </a:lnTo>
                  <a:lnTo>
                    <a:pt x="0" y="82677"/>
                  </a:lnTo>
                  <a:lnTo>
                    <a:pt x="13081" y="82677"/>
                  </a:lnTo>
                  <a:cubicBezTo>
                    <a:pt x="18923" y="76200"/>
                    <a:pt x="21844" y="66548"/>
                    <a:pt x="24638" y="54864"/>
                  </a:cubicBezTo>
                  <a:lnTo>
                    <a:pt x="28956" y="36068"/>
                  </a:lnTo>
                  <a:cubicBezTo>
                    <a:pt x="33147" y="18034"/>
                    <a:pt x="40894" y="0"/>
                    <a:pt x="65913" y="0"/>
                  </a:cubicBezTo>
                  <a:lnTo>
                    <a:pt x="105156" y="0"/>
                  </a:lnTo>
                  <a:lnTo>
                    <a:pt x="105156" y="82677"/>
                  </a:lnTo>
                  <a:lnTo>
                    <a:pt x="119761" y="82677"/>
                  </a:lnTo>
                  <a:lnTo>
                    <a:pt x="119761" y="125984"/>
                  </a:lnTo>
                  <a:lnTo>
                    <a:pt x="100330" y="125984"/>
                  </a:lnTo>
                  <a:lnTo>
                    <a:pt x="100330" y="101473"/>
                  </a:lnTo>
                  <a:lnTo>
                    <a:pt x="19431" y="101473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1699641" y="63500"/>
              <a:ext cx="108331" cy="140335"/>
            </a:xfrm>
            <a:custGeom>
              <a:avLst/>
              <a:gdLst/>
              <a:ahLst/>
              <a:cxnLst/>
              <a:rect l="l" t="t" r="r" b="b"/>
              <a:pathLst>
                <a:path w="108331" h="140335">
                  <a:moveTo>
                    <a:pt x="66040" y="0"/>
                  </a:moveTo>
                  <a:lnTo>
                    <a:pt x="86995" y="0"/>
                  </a:lnTo>
                  <a:lnTo>
                    <a:pt x="86995" y="20955"/>
                  </a:lnTo>
                  <a:lnTo>
                    <a:pt x="66040" y="20955"/>
                  </a:lnTo>
                  <a:close/>
                  <a:moveTo>
                    <a:pt x="87249" y="77851"/>
                  </a:moveTo>
                  <a:cubicBezTo>
                    <a:pt x="84074" y="62611"/>
                    <a:pt x="72263" y="52324"/>
                    <a:pt x="54610" y="52324"/>
                  </a:cubicBezTo>
                  <a:cubicBezTo>
                    <a:pt x="36957" y="52324"/>
                    <a:pt x="24892" y="63246"/>
                    <a:pt x="21082" y="77851"/>
                  </a:cubicBezTo>
                  <a:close/>
                  <a:moveTo>
                    <a:pt x="20574" y="0"/>
                  </a:moveTo>
                  <a:lnTo>
                    <a:pt x="41529" y="0"/>
                  </a:lnTo>
                  <a:lnTo>
                    <a:pt x="41529" y="20955"/>
                  </a:lnTo>
                  <a:lnTo>
                    <a:pt x="20574" y="20955"/>
                  </a:lnTo>
                  <a:close/>
                  <a:moveTo>
                    <a:pt x="55626" y="140208"/>
                  </a:moveTo>
                  <a:cubicBezTo>
                    <a:pt x="23495" y="140208"/>
                    <a:pt x="0" y="117983"/>
                    <a:pt x="0" y="87503"/>
                  </a:cubicBezTo>
                  <a:cubicBezTo>
                    <a:pt x="0" y="57150"/>
                    <a:pt x="23495" y="34798"/>
                    <a:pt x="54864" y="34798"/>
                  </a:cubicBezTo>
                  <a:cubicBezTo>
                    <a:pt x="79121" y="34798"/>
                    <a:pt x="108331" y="50673"/>
                    <a:pt x="108331" y="89154"/>
                  </a:cubicBezTo>
                  <a:lnTo>
                    <a:pt x="108331" y="93345"/>
                  </a:lnTo>
                  <a:lnTo>
                    <a:pt x="20320" y="93345"/>
                  </a:lnTo>
                  <a:cubicBezTo>
                    <a:pt x="22479" y="110236"/>
                    <a:pt x="35560" y="122555"/>
                    <a:pt x="55499" y="122555"/>
                  </a:cubicBezTo>
                  <a:cubicBezTo>
                    <a:pt x="67310" y="122555"/>
                    <a:pt x="81534" y="118237"/>
                    <a:pt x="85344" y="107950"/>
                  </a:cubicBezTo>
                  <a:lnTo>
                    <a:pt x="106172" y="107950"/>
                  </a:lnTo>
                  <a:cubicBezTo>
                    <a:pt x="99822" y="130175"/>
                    <a:pt x="76327" y="140335"/>
                    <a:pt x="55626" y="140335"/>
                  </a:cubicBezTo>
                </a:path>
              </a:pathLst>
            </a:custGeom>
            <a:solidFill>
              <a:srgbClr val="010101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1818767" y="100457"/>
              <a:ext cx="149987" cy="101092"/>
            </a:xfrm>
            <a:custGeom>
              <a:avLst/>
              <a:gdLst/>
              <a:ahLst/>
              <a:cxnLst/>
              <a:rect l="l" t="t" r="r" b="b"/>
              <a:pathLst>
                <a:path w="149987" h="101092">
                  <a:moveTo>
                    <a:pt x="84582" y="0"/>
                  </a:moveTo>
                  <a:lnTo>
                    <a:pt x="84582" y="40132"/>
                  </a:lnTo>
                  <a:lnTo>
                    <a:pt x="101473" y="40132"/>
                  </a:lnTo>
                  <a:lnTo>
                    <a:pt x="125349" y="0"/>
                  </a:lnTo>
                  <a:lnTo>
                    <a:pt x="147574" y="0"/>
                  </a:lnTo>
                  <a:lnTo>
                    <a:pt x="117983" y="48260"/>
                  </a:lnTo>
                  <a:lnTo>
                    <a:pt x="149987" y="101092"/>
                  </a:lnTo>
                  <a:lnTo>
                    <a:pt x="127381" y="101092"/>
                  </a:lnTo>
                  <a:lnTo>
                    <a:pt x="101854" y="58547"/>
                  </a:lnTo>
                  <a:lnTo>
                    <a:pt x="84709" y="58547"/>
                  </a:lnTo>
                  <a:lnTo>
                    <a:pt x="84709" y="101092"/>
                  </a:lnTo>
                  <a:lnTo>
                    <a:pt x="65659" y="101092"/>
                  </a:lnTo>
                  <a:lnTo>
                    <a:pt x="65659" y="58420"/>
                  </a:lnTo>
                  <a:lnTo>
                    <a:pt x="48514" y="58420"/>
                  </a:lnTo>
                  <a:lnTo>
                    <a:pt x="22733" y="101092"/>
                  </a:lnTo>
                  <a:lnTo>
                    <a:pt x="0" y="101092"/>
                  </a:lnTo>
                  <a:lnTo>
                    <a:pt x="32004" y="48260"/>
                  </a:lnTo>
                  <a:lnTo>
                    <a:pt x="2413" y="0"/>
                  </a:lnTo>
                  <a:lnTo>
                    <a:pt x="24638" y="0"/>
                  </a:lnTo>
                  <a:lnTo>
                    <a:pt x="48514" y="40132"/>
                  </a:lnTo>
                  <a:lnTo>
                    <a:pt x="65405" y="40132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1982597" y="100457"/>
              <a:ext cx="98171" cy="103124"/>
            </a:xfrm>
            <a:custGeom>
              <a:avLst/>
              <a:gdLst/>
              <a:ahLst/>
              <a:cxnLst/>
              <a:rect l="l" t="t" r="r" b="b"/>
              <a:pathLst>
                <a:path w="98171" h="103124">
                  <a:moveTo>
                    <a:pt x="49022" y="85471"/>
                  </a:moveTo>
                  <a:cubicBezTo>
                    <a:pt x="65024" y="85471"/>
                    <a:pt x="76708" y="74168"/>
                    <a:pt x="76708" y="58420"/>
                  </a:cubicBezTo>
                  <a:cubicBezTo>
                    <a:pt x="76708" y="42672"/>
                    <a:pt x="65024" y="31115"/>
                    <a:pt x="49022" y="31115"/>
                  </a:cubicBezTo>
                  <a:cubicBezTo>
                    <a:pt x="33147" y="31115"/>
                    <a:pt x="21463" y="42672"/>
                    <a:pt x="21463" y="58420"/>
                  </a:cubicBezTo>
                  <a:cubicBezTo>
                    <a:pt x="21463" y="74168"/>
                    <a:pt x="33147" y="85471"/>
                    <a:pt x="49022" y="85471"/>
                  </a:cubicBezTo>
                  <a:moveTo>
                    <a:pt x="254" y="55626"/>
                  </a:moveTo>
                  <a:lnTo>
                    <a:pt x="0" y="0"/>
                  </a:lnTo>
                  <a:lnTo>
                    <a:pt x="20193" y="0"/>
                  </a:lnTo>
                  <a:lnTo>
                    <a:pt x="20320" y="28702"/>
                  </a:lnTo>
                  <a:lnTo>
                    <a:pt x="20955" y="28702"/>
                  </a:lnTo>
                  <a:cubicBezTo>
                    <a:pt x="29464" y="18288"/>
                    <a:pt x="40259" y="13208"/>
                    <a:pt x="53340" y="13208"/>
                  </a:cubicBezTo>
                  <a:cubicBezTo>
                    <a:pt x="78105" y="13208"/>
                    <a:pt x="98171" y="31623"/>
                    <a:pt x="98171" y="57531"/>
                  </a:cubicBezTo>
                  <a:cubicBezTo>
                    <a:pt x="98171" y="83693"/>
                    <a:pt x="77724" y="103124"/>
                    <a:pt x="49530" y="103124"/>
                  </a:cubicBezTo>
                  <a:cubicBezTo>
                    <a:pt x="21209" y="103124"/>
                    <a:pt x="508" y="83058"/>
                    <a:pt x="254" y="55499"/>
                  </a:cubicBezTo>
                </a:path>
              </a:pathLst>
            </a:custGeom>
            <a:solidFill>
              <a:srgbClr val="010101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2145171" y="415961"/>
            <a:ext cx="14421583" cy="1194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73"/>
              </a:lnSpc>
            </a:pPr>
            <a:r>
              <a:rPr lang="en-US" sz="6981" spc="-111">
                <a:solidFill>
                  <a:srgbClr val="F07F51"/>
                </a:solidFill>
                <a:latin typeface="Montserrat Semi-Bold"/>
              </a:rPr>
              <a:t>Горячая линия #МЫВМЕСТЕ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707252" y="2509153"/>
            <a:ext cx="9008990" cy="1065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01"/>
              </a:lnSpc>
            </a:pPr>
            <a:r>
              <a:rPr lang="en-US" sz="3978" spc="-63">
                <a:solidFill>
                  <a:srgbClr val="1D1D1B"/>
                </a:solidFill>
                <a:latin typeface="IBM Plex Sans"/>
              </a:rPr>
              <a:t>Помощь семьям военнослужащих и мобилизованным гражданам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707239" y="3752523"/>
            <a:ext cx="4368478" cy="480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805" spc="11">
                <a:solidFill>
                  <a:srgbClr val="EB5D0B"/>
                </a:solidFill>
                <a:latin typeface="Open Sans Bold"/>
              </a:rPr>
              <a:t>ВАМ НУЖНА ПОМОЩЬ?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707239" y="5430802"/>
            <a:ext cx="5888923" cy="182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2"/>
              </a:lnSpc>
            </a:pPr>
            <a:r>
              <a:rPr lang="en-US" sz="2805" spc="11">
                <a:solidFill>
                  <a:srgbClr val="F18546"/>
                </a:solidFill>
                <a:latin typeface="Open Sans Bold"/>
              </a:rPr>
              <a:t>КОМУ ОКАЗЫВАЕТСЯ ПОМОЩЬ?</a:t>
            </a:r>
          </a:p>
          <a:p>
            <a:pPr algn="l">
              <a:lnSpc>
                <a:spcPts val="7012"/>
              </a:lnSpc>
            </a:pPr>
            <a:r>
              <a:rPr lang="en-US" sz="2805" spc="11">
                <a:solidFill>
                  <a:srgbClr val="F18546"/>
                </a:solidFill>
                <a:latin typeface="Open Sans Bold"/>
              </a:rPr>
              <a:t>ГОРЯЧАЯ ЛИНИЯ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354942" y="4242660"/>
            <a:ext cx="4072142" cy="105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2315" spc="-37">
                <a:solidFill>
                  <a:srgbClr val="1D1D1B"/>
                </a:solidFill>
                <a:latin typeface="IBM Plex Sans"/>
              </a:rPr>
              <a:t>Адресная бытовая помощь Психологические консультации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425999" y="4221082"/>
            <a:ext cx="4047879" cy="106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43"/>
              </a:lnSpc>
            </a:pPr>
            <a:r>
              <a:rPr lang="en-US" sz="2315" spc="-37">
                <a:solidFill>
                  <a:srgbClr val="1D1D1B"/>
                </a:solidFill>
                <a:latin typeface="IBM Plex Sans"/>
              </a:rPr>
              <a:t>Юридическая поддержка Помощь животным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707239" y="1772166"/>
            <a:ext cx="4091505" cy="703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 spc="16">
                <a:solidFill>
                  <a:srgbClr val="EB5D0B"/>
                </a:solidFill>
                <a:latin typeface="Open Sans Bold"/>
              </a:rPr>
              <a:t>МЫВМЕСТЕ.РФ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707239" y="6129415"/>
            <a:ext cx="6412823" cy="497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8"/>
              </a:lnSpc>
            </a:pPr>
            <a:r>
              <a:rPr lang="en-US" sz="2315" spc="-37">
                <a:solidFill>
                  <a:srgbClr val="1D1D1B"/>
                </a:solidFill>
                <a:latin typeface="IBM Plex Sans"/>
              </a:rPr>
              <a:t>Семьям военнослужащих и мобилизованных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717958" y="7179362"/>
            <a:ext cx="5888923" cy="703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 spc="16">
                <a:solidFill>
                  <a:srgbClr val="EB5D0B"/>
                </a:solidFill>
                <a:latin typeface="Montserrat Semi-Bold Bold"/>
              </a:rPr>
              <a:t>8-800-200-34-11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100374"/>
            <a:ext cx="18288000" cy="10654074"/>
            <a:chOff x="0" y="0"/>
            <a:chExt cx="10691990" cy="6228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003" cy="6228842"/>
            </a:xfrm>
            <a:custGeom>
              <a:avLst/>
              <a:gdLst/>
              <a:ahLst/>
              <a:cxnLst/>
              <a:rect l="l" t="t" r="r" b="b"/>
              <a:pathLst>
                <a:path w="10692003" h="6228842">
                  <a:moveTo>
                    <a:pt x="0" y="0"/>
                  </a:moveTo>
                  <a:lnTo>
                    <a:pt x="10692003" y="0"/>
                  </a:lnTo>
                  <a:lnTo>
                    <a:pt x="10692003" y="6228842"/>
                  </a:lnTo>
                  <a:lnTo>
                    <a:pt x="0" y="622884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61786" y="2084740"/>
            <a:ext cx="9048006" cy="403612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87198" y="2095085"/>
            <a:ext cx="6474587" cy="1726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4"/>
              </a:lnSpc>
            </a:pPr>
            <a:r>
              <a:rPr lang="en-US" sz="2227">
                <a:solidFill>
                  <a:srgbClr val="000000"/>
                </a:solidFill>
                <a:latin typeface="Montserrat"/>
              </a:rPr>
              <a:t>Удобная платформа, где каждый неравнодушный гражданин, организация или компания может предложить свою помощь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61054" y="3874470"/>
            <a:ext cx="4092795" cy="379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4"/>
              </a:lnSpc>
            </a:pPr>
            <a:r>
              <a:rPr lang="en-US" sz="2224" spc="86">
                <a:solidFill>
                  <a:srgbClr val="F07F51"/>
                </a:solidFill>
                <a:latin typeface="Montserrat"/>
              </a:rPr>
              <a:t>На сайте можно: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78008" y="4254414"/>
            <a:ext cx="165808" cy="1153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5"/>
              </a:lnSpc>
            </a:pPr>
            <a:r>
              <a:rPr lang="en-US" sz="1720" spc="402">
                <a:solidFill>
                  <a:srgbClr val="F07F51"/>
                </a:solidFill>
                <a:sym typeface="IBM Plex Sans"/>
              </a:rPr>
              <a:t>  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12784" y="4305320"/>
            <a:ext cx="6331216" cy="541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5"/>
              </a:lnSpc>
            </a:pPr>
            <a:r>
              <a:rPr lang="en-US" sz="1720">
                <a:solidFill>
                  <a:srgbClr val="000000"/>
                </a:solidFill>
                <a:latin typeface="Montserrat"/>
              </a:rPr>
              <a:t>Внести пожертвования для оказания помощи</a:t>
            </a:r>
          </a:p>
          <a:p>
            <a:pPr algn="l">
              <a:lnSpc>
                <a:spcPts val="3115"/>
              </a:lnSpc>
            </a:pPr>
            <a:r>
              <a:rPr lang="en-US" sz="1720" spc="1">
                <a:solidFill>
                  <a:srgbClr val="000000"/>
                </a:solidFill>
                <a:latin typeface="Montserrat"/>
              </a:rPr>
              <a:t>Предложить свою помощь, заполнив анкету</a:t>
            </a:r>
          </a:p>
          <a:p>
            <a:pPr algn="just">
              <a:lnSpc>
                <a:spcPts val="3115"/>
              </a:lnSpc>
            </a:pPr>
            <a:r>
              <a:rPr lang="en-US" sz="1720" spc="3">
                <a:solidFill>
                  <a:srgbClr val="000000"/>
                </a:solidFill>
                <a:latin typeface="Montserrat"/>
              </a:rPr>
              <a:t>Рассказать о своем проекте, который направлен на оказание помощи семьям военнослужащих. Например: поздравить детей с Новым Годом в рамках акции «Елки Желаний», отправить письмо солдату в рамках проекта «Добрые письма»и т.д.</a:t>
            </a:r>
          </a:p>
          <a:p>
            <a:pPr algn="just">
              <a:lnSpc>
                <a:spcPts val="3115"/>
              </a:lnSpc>
            </a:pPr>
            <a:r>
              <a:rPr lang="en-US" sz="1720" spc="3">
                <a:solidFill>
                  <a:srgbClr val="000000"/>
                </a:solidFill>
                <a:latin typeface="Montserrat"/>
              </a:rPr>
              <a:t>Узнать, куда можно принести гуманитарную помощь или какие продукты можно приносить в пункты сбора гуманитарной помощи </a:t>
            </a:r>
          </a:p>
          <a:p>
            <a:pPr algn="just">
              <a:lnSpc>
                <a:spcPts val="3115"/>
              </a:lnSpc>
            </a:pPr>
            <a:r>
              <a:rPr lang="en-US" sz="1720" spc="3">
                <a:solidFill>
                  <a:srgbClr val="000000"/>
                </a:solidFill>
                <a:latin typeface="Montserrat"/>
              </a:rPr>
              <a:t>Получить консультационную или психологическую помощь, позвонив на одну из горячих линий, указанных на сайте</a:t>
            </a:r>
          </a:p>
          <a:p>
            <a:pPr algn="just">
              <a:lnSpc>
                <a:spcPts val="3115"/>
              </a:lnSpc>
            </a:pPr>
            <a:r>
              <a:rPr lang="en-US" sz="1720" spc="3">
                <a:solidFill>
                  <a:srgbClr val="000000"/>
                </a:solidFill>
                <a:latin typeface="Montserrat"/>
              </a:rPr>
              <a:t>Узнать, кому нужна помощь и как её оказать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78008" y="7101087"/>
            <a:ext cx="166093" cy="29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2"/>
              </a:lnSpc>
            </a:pPr>
            <a:r>
              <a:rPr lang="en-US" sz="1723" spc="403">
                <a:solidFill>
                  <a:srgbClr val="F07F51"/>
                </a:solidFill>
                <a:sym typeface="IBM Plex Sans"/>
              </a:rPr>
              <a:t>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78008" y="8263661"/>
            <a:ext cx="166093" cy="29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2"/>
              </a:lnSpc>
            </a:pPr>
            <a:r>
              <a:rPr lang="en-US" sz="1723" spc="403">
                <a:solidFill>
                  <a:srgbClr val="F07F51"/>
                </a:solidFill>
                <a:sym typeface="IBM Plex Sans"/>
              </a:rPr>
              <a:t>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78008" y="9072893"/>
            <a:ext cx="166093" cy="29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12"/>
              </a:lnSpc>
            </a:pPr>
            <a:r>
              <a:rPr lang="en-US" sz="1723" spc="403" dirty="0">
                <a:solidFill>
                  <a:srgbClr val="F07F51"/>
                </a:solidFill>
                <a:sym typeface="IBM Plex Sans"/>
              </a:rPr>
              <a:t>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74784" y="590037"/>
            <a:ext cx="13374004" cy="75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3"/>
              </a:lnSpc>
            </a:pPr>
            <a:r>
              <a:rPr lang="en-US" sz="4452" spc="173">
                <a:solidFill>
                  <a:srgbClr val="F07F51"/>
                </a:solidFill>
                <a:latin typeface="Montserrat Semi-Bold"/>
              </a:rPr>
              <a:t>Обновление сайта #МЫВМЕСТЕ,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74784" y="1200945"/>
            <a:ext cx="12083399" cy="75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28"/>
              </a:lnSpc>
            </a:pPr>
            <a:r>
              <a:rPr lang="en-US" sz="4449" spc="173">
                <a:solidFill>
                  <a:srgbClr val="F07F51"/>
                </a:solidFill>
                <a:latin typeface="Montserrat Semi-Bold"/>
              </a:rPr>
              <a:t>интегрированного с ДОБРО.РФ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19811" y="2163599"/>
            <a:ext cx="1481614" cy="6055106"/>
            <a:chOff x="0" y="0"/>
            <a:chExt cx="1088847" cy="4449940"/>
          </a:xfrm>
        </p:grpSpPr>
        <p:sp>
          <p:nvSpPr>
            <p:cNvPr id="3" name="Freeform 3"/>
            <p:cNvSpPr/>
            <p:nvPr/>
          </p:nvSpPr>
          <p:spPr>
            <a:xfrm>
              <a:off x="918464" y="489966"/>
              <a:ext cx="106807" cy="564134"/>
            </a:xfrm>
            <a:custGeom>
              <a:avLst/>
              <a:gdLst/>
              <a:ahLst/>
              <a:cxnLst/>
              <a:rect l="l" t="t" r="r" b="b"/>
              <a:pathLst>
                <a:path w="106807" h="564134">
                  <a:moveTo>
                    <a:pt x="0" y="0"/>
                  </a:moveTo>
                  <a:lnTo>
                    <a:pt x="0" y="7366"/>
                  </a:lnTo>
                  <a:lnTo>
                    <a:pt x="106807" y="89408"/>
                  </a:lnTo>
                  <a:lnTo>
                    <a:pt x="106807" y="82042"/>
                  </a:lnTo>
                  <a:lnTo>
                    <a:pt x="0" y="0"/>
                  </a:lnTo>
                  <a:close/>
                  <a:moveTo>
                    <a:pt x="106807" y="535178"/>
                  </a:moveTo>
                  <a:lnTo>
                    <a:pt x="0" y="558165"/>
                  </a:lnTo>
                  <a:lnTo>
                    <a:pt x="0" y="564134"/>
                  </a:lnTo>
                  <a:lnTo>
                    <a:pt x="106807" y="541147"/>
                  </a:lnTo>
                  <a:lnTo>
                    <a:pt x="106807" y="535178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918464" y="1525397"/>
              <a:ext cx="106807" cy="728726"/>
            </a:xfrm>
            <a:custGeom>
              <a:avLst/>
              <a:gdLst/>
              <a:ahLst/>
              <a:cxnLst/>
              <a:rect l="l" t="t" r="r" b="b"/>
              <a:pathLst>
                <a:path w="106807" h="728726">
                  <a:moveTo>
                    <a:pt x="0" y="0"/>
                  </a:moveTo>
                  <a:lnTo>
                    <a:pt x="0" y="6223"/>
                  </a:lnTo>
                  <a:lnTo>
                    <a:pt x="106807" y="44450"/>
                  </a:lnTo>
                  <a:lnTo>
                    <a:pt x="106807" y="38227"/>
                  </a:lnTo>
                  <a:lnTo>
                    <a:pt x="0" y="0"/>
                  </a:lnTo>
                  <a:close/>
                  <a:moveTo>
                    <a:pt x="0" y="604266"/>
                  </a:moveTo>
                  <a:lnTo>
                    <a:pt x="0" y="612902"/>
                  </a:lnTo>
                  <a:lnTo>
                    <a:pt x="106807" y="728726"/>
                  </a:lnTo>
                  <a:lnTo>
                    <a:pt x="106807" y="720090"/>
                  </a:lnTo>
                  <a:lnTo>
                    <a:pt x="0" y="604266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918464" y="2472436"/>
              <a:ext cx="106807" cy="587248"/>
            </a:xfrm>
            <a:custGeom>
              <a:avLst/>
              <a:gdLst/>
              <a:ahLst/>
              <a:cxnLst/>
              <a:rect l="l" t="t" r="r" b="b"/>
              <a:pathLst>
                <a:path w="106807" h="587248">
                  <a:moveTo>
                    <a:pt x="0" y="0"/>
                  </a:moveTo>
                  <a:lnTo>
                    <a:pt x="0" y="6604"/>
                  </a:lnTo>
                  <a:lnTo>
                    <a:pt x="106807" y="61595"/>
                  </a:lnTo>
                  <a:lnTo>
                    <a:pt x="106807" y="54991"/>
                  </a:lnTo>
                  <a:lnTo>
                    <a:pt x="0" y="0"/>
                  </a:lnTo>
                  <a:close/>
                  <a:moveTo>
                    <a:pt x="106807" y="532511"/>
                  </a:moveTo>
                  <a:lnTo>
                    <a:pt x="0" y="580771"/>
                  </a:lnTo>
                  <a:lnTo>
                    <a:pt x="0" y="587248"/>
                  </a:lnTo>
                  <a:lnTo>
                    <a:pt x="106807" y="538988"/>
                  </a:lnTo>
                  <a:lnTo>
                    <a:pt x="106807" y="532511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18591" y="3005074"/>
              <a:ext cx="106807" cy="687197"/>
            </a:xfrm>
            <a:custGeom>
              <a:avLst/>
              <a:gdLst/>
              <a:ahLst/>
              <a:cxnLst/>
              <a:rect l="l" t="t" r="r" b="b"/>
              <a:pathLst>
                <a:path w="106807" h="687197">
                  <a:moveTo>
                    <a:pt x="106807" y="0"/>
                  </a:moveTo>
                  <a:lnTo>
                    <a:pt x="0" y="48260"/>
                  </a:lnTo>
                  <a:lnTo>
                    <a:pt x="0" y="54737"/>
                  </a:lnTo>
                  <a:lnTo>
                    <a:pt x="106807" y="6477"/>
                  </a:lnTo>
                  <a:lnTo>
                    <a:pt x="106807" y="0"/>
                  </a:lnTo>
                  <a:close/>
                  <a:moveTo>
                    <a:pt x="0" y="638048"/>
                  </a:moveTo>
                  <a:lnTo>
                    <a:pt x="0" y="644398"/>
                  </a:lnTo>
                  <a:lnTo>
                    <a:pt x="106807" y="687197"/>
                  </a:lnTo>
                  <a:lnTo>
                    <a:pt x="106807" y="680847"/>
                  </a:lnTo>
                  <a:lnTo>
                    <a:pt x="0" y="638048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918464" y="2129663"/>
              <a:ext cx="106807" cy="404495"/>
            </a:xfrm>
            <a:custGeom>
              <a:avLst/>
              <a:gdLst/>
              <a:ahLst/>
              <a:cxnLst/>
              <a:rect l="l" t="t" r="r" b="b"/>
              <a:pathLst>
                <a:path w="106807" h="404495">
                  <a:moveTo>
                    <a:pt x="0" y="0"/>
                  </a:moveTo>
                  <a:lnTo>
                    <a:pt x="0" y="8636"/>
                  </a:lnTo>
                  <a:lnTo>
                    <a:pt x="106807" y="124460"/>
                  </a:lnTo>
                  <a:lnTo>
                    <a:pt x="106807" y="115824"/>
                  </a:lnTo>
                  <a:lnTo>
                    <a:pt x="0" y="0"/>
                  </a:lnTo>
                  <a:close/>
                  <a:moveTo>
                    <a:pt x="0" y="342900"/>
                  </a:moveTo>
                  <a:lnTo>
                    <a:pt x="0" y="349504"/>
                  </a:lnTo>
                  <a:lnTo>
                    <a:pt x="106807" y="404495"/>
                  </a:lnTo>
                  <a:lnTo>
                    <a:pt x="106807" y="39789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918464" y="1022223"/>
              <a:ext cx="106934" cy="550672"/>
            </a:xfrm>
            <a:custGeom>
              <a:avLst/>
              <a:gdLst/>
              <a:ahLst/>
              <a:cxnLst/>
              <a:rect l="l" t="t" r="r" b="b"/>
              <a:pathLst>
                <a:path w="106934" h="550672">
                  <a:moveTo>
                    <a:pt x="106934" y="0"/>
                  </a:moveTo>
                  <a:lnTo>
                    <a:pt x="0" y="22987"/>
                  </a:lnTo>
                  <a:lnTo>
                    <a:pt x="0" y="35052"/>
                  </a:lnTo>
                  <a:lnTo>
                    <a:pt x="106807" y="12065"/>
                  </a:lnTo>
                  <a:lnTo>
                    <a:pt x="106807" y="0"/>
                  </a:lnTo>
                  <a:close/>
                  <a:moveTo>
                    <a:pt x="127" y="499999"/>
                  </a:moveTo>
                  <a:lnTo>
                    <a:pt x="127" y="512445"/>
                  </a:lnTo>
                  <a:lnTo>
                    <a:pt x="106934" y="550672"/>
                  </a:lnTo>
                  <a:lnTo>
                    <a:pt x="106934" y="538226"/>
                  </a:lnTo>
                  <a:lnTo>
                    <a:pt x="127" y="499999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918464" y="3642995"/>
              <a:ext cx="106807" cy="510921"/>
            </a:xfrm>
            <a:custGeom>
              <a:avLst/>
              <a:gdLst/>
              <a:ahLst/>
              <a:cxnLst/>
              <a:rect l="l" t="t" r="r" b="b"/>
              <a:pathLst>
                <a:path w="106807" h="510921">
                  <a:moveTo>
                    <a:pt x="0" y="0"/>
                  </a:moveTo>
                  <a:lnTo>
                    <a:pt x="0" y="6350"/>
                  </a:lnTo>
                  <a:lnTo>
                    <a:pt x="106807" y="49149"/>
                  </a:lnTo>
                  <a:lnTo>
                    <a:pt x="106807" y="42799"/>
                  </a:lnTo>
                  <a:lnTo>
                    <a:pt x="0" y="0"/>
                  </a:lnTo>
                  <a:close/>
                  <a:moveTo>
                    <a:pt x="0" y="398145"/>
                  </a:moveTo>
                  <a:lnTo>
                    <a:pt x="0" y="406400"/>
                  </a:lnTo>
                  <a:lnTo>
                    <a:pt x="106807" y="510921"/>
                  </a:lnTo>
                  <a:lnTo>
                    <a:pt x="106807" y="502666"/>
                  </a:lnTo>
                  <a:lnTo>
                    <a:pt x="0" y="398145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918464" y="4041140"/>
              <a:ext cx="106807" cy="336296"/>
            </a:xfrm>
            <a:custGeom>
              <a:avLst/>
              <a:gdLst/>
              <a:ahLst/>
              <a:cxnLst/>
              <a:rect l="l" t="t" r="r" b="b"/>
              <a:pathLst>
                <a:path w="106807" h="336296">
                  <a:moveTo>
                    <a:pt x="0" y="0"/>
                  </a:moveTo>
                  <a:lnTo>
                    <a:pt x="0" y="8255"/>
                  </a:lnTo>
                  <a:lnTo>
                    <a:pt x="106807" y="112776"/>
                  </a:lnTo>
                  <a:lnTo>
                    <a:pt x="106807" y="104521"/>
                  </a:lnTo>
                  <a:lnTo>
                    <a:pt x="0" y="0"/>
                  </a:lnTo>
                  <a:close/>
                  <a:moveTo>
                    <a:pt x="106807" y="276606"/>
                  </a:moveTo>
                  <a:lnTo>
                    <a:pt x="0" y="329692"/>
                  </a:lnTo>
                  <a:lnTo>
                    <a:pt x="0" y="336296"/>
                  </a:lnTo>
                  <a:lnTo>
                    <a:pt x="106807" y="283210"/>
                  </a:lnTo>
                  <a:lnTo>
                    <a:pt x="106807" y="276606"/>
                  </a:lnTo>
                  <a:close/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520634" y="4346950"/>
            <a:ext cx="5155147" cy="2436851"/>
            <a:chOff x="0" y="0"/>
            <a:chExt cx="5051412" cy="23878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51425" cy="2387854"/>
            </a:xfrm>
            <a:custGeom>
              <a:avLst/>
              <a:gdLst/>
              <a:ahLst/>
              <a:cxnLst/>
              <a:rect l="l" t="t" r="r" b="b"/>
              <a:pathLst>
                <a:path w="5051425" h="2387854">
                  <a:moveTo>
                    <a:pt x="217297" y="0"/>
                  </a:moveTo>
                  <a:cubicBezTo>
                    <a:pt x="97282" y="0"/>
                    <a:pt x="0" y="97282"/>
                    <a:pt x="0" y="217297"/>
                  </a:cubicBezTo>
                  <a:lnTo>
                    <a:pt x="0" y="2170557"/>
                  </a:lnTo>
                  <a:cubicBezTo>
                    <a:pt x="0" y="2290572"/>
                    <a:pt x="97282" y="2387854"/>
                    <a:pt x="217297" y="2387854"/>
                  </a:cubicBezTo>
                  <a:lnTo>
                    <a:pt x="4834128" y="2387854"/>
                  </a:lnTo>
                  <a:cubicBezTo>
                    <a:pt x="4954143" y="2387854"/>
                    <a:pt x="5051425" y="2290572"/>
                    <a:pt x="5051425" y="2170557"/>
                  </a:cubicBezTo>
                  <a:lnTo>
                    <a:pt x="5051425" y="217297"/>
                  </a:lnTo>
                  <a:cubicBezTo>
                    <a:pt x="5051425" y="97282"/>
                    <a:pt x="4954143" y="0"/>
                    <a:pt x="4834128" y="0"/>
                  </a:cubicBezTo>
                  <a:close/>
                </a:path>
              </a:pathLst>
            </a:custGeom>
            <a:blipFill>
              <a:blip r:embed="rId2"/>
              <a:stretch>
                <a:fillRect l="-6062" t="-38659" r="-11976" b="-27942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520634" y="6952071"/>
            <a:ext cx="5155147" cy="2651249"/>
            <a:chOff x="0" y="0"/>
            <a:chExt cx="5051412" cy="25978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51425" cy="2597912"/>
            </a:xfrm>
            <a:custGeom>
              <a:avLst/>
              <a:gdLst/>
              <a:ahLst/>
              <a:cxnLst/>
              <a:rect l="l" t="t" r="r" b="b"/>
              <a:pathLst>
                <a:path w="5051425" h="2597912">
                  <a:moveTo>
                    <a:pt x="217297" y="0"/>
                  </a:moveTo>
                  <a:cubicBezTo>
                    <a:pt x="97282" y="0"/>
                    <a:pt x="0" y="97282"/>
                    <a:pt x="0" y="217297"/>
                  </a:cubicBezTo>
                  <a:lnTo>
                    <a:pt x="0" y="2380615"/>
                  </a:lnTo>
                  <a:cubicBezTo>
                    <a:pt x="0" y="2500630"/>
                    <a:pt x="97282" y="2597912"/>
                    <a:pt x="217297" y="2597912"/>
                  </a:cubicBezTo>
                  <a:lnTo>
                    <a:pt x="4834128" y="2597912"/>
                  </a:lnTo>
                  <a:cubicBezTo>
                    <a:pt x="4954143" y="2597912"/>
                    <a:pt x="5051425" y="2500630"/>
                    <a:pt x="5051425" y="2380615"/>
                  </a:cubicBezTo>
                  <a:lnTo>
                    <a:pt x="5051425" y="217297"/>
                  </a:lnTo>
                  <a:cubicBezTo>
                    <a:pt x="5051425" y="97282"/>
                    <a:pt x="4954143" y="0"/>
                    <a:pt x="4834128" y="0"/>
                  </a:cubicBezTo>
                  <a:close/>
                </a:path>
              </a:pathLst>
            </a:custGeom>
            <a:blipFill>
              <a:blip r:embed="rId3"/>
              <a:stretch>
                <a:fillRect l="-10649" t="-15796" r="-6755" b="-36156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769983" y="4264402"/>
            <a:ext cx="5917242" cy="723576"/>
            <a:chOff x="0" y="0"/>
            <a:chExt cx="4348632" cy="5317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348607" cy="531749"/>
            </a:xfrm>
            <a:custGeom>
              <a:avLst/>
              <a:gdLst/>
              <a:ahLst/>
              <a:cxnLst/>
              <a:rect l="l" t="t" r="r" b="b"/>
              <a:pathLst>
                <a:path w="4348607" h="531749">
                  <a:moveTo>
                    <a:pt x="4185666" y="531749"/>
                  </a:moveTo>
                  <a:lnTo>
                    <a:pt x="162941" y="531749"/>
                  </a:lnTo>
                  <a:cubicBezTo>
                    <a:pt x="73025" y="531749"/>
                    <a:pt x="0" y="458724"/>
                    <a:pt x="0" y="368808"/>
                  </a:cubicBezTo>
                  <a:lnTo>
                    <a:pt x="0" y="162941"/>
                  </a:lnTo>
                  <a:cubicBezTo>
                    <a:pt x="0" y="73025"/>
                    <a:pt x="73025" y="0"/>
                    <a:pt x="162941" y="0"/>
                  </a:cubicBezTo>
                  <a:lnTo>
                    <a:pt x="4185666" y="0"/>
                  </a:lnTo>
                  <a:cubicBezTo>
                    <a:pt x="4275709" y="0"/>
                    <a:pt x="4348607" y="73025"/>
                    <a:pt x="4348607" y="162941"/>
                  </a:cubicBezTo>
                  <a:lnTo>
                    <a:pt x="4348607" y="368681"/>
                  </a:lnTo>
                  <a:cubicBezTo>
                    <a:pt x="4348607" y="458724"/>
                    <a:pt x="4275709" y="531622"/>
                    <a:pt x="4185666" y="531622"/>
                  </a:cubicBezTo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2769995" y="5311130"/>
            <a:ext cx="144798" cy="144785"/>
            <a:chOff x="0" y="0"/>
            <a:chExt cx="106413" cy="1064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6426" cy="106426"/>
            </a:xfrm>
            <a:custGeom>
              <a:avLst/>
              <a:gdLst/>
              <a:ahLst/>
              <a:cxnLst/>
              <a:rect l="l" t="t" r="r" b="b"/>
              <a:pathLst>
                <a:path w="106426" h="106426">
                  <a:moveTo>
                    <a:pt x="106426" y="53213"/>
                  </a:moveTo>
                  <a:cubicBezTo>
                    <a:pt x="106426" y="82550"/>
                    <a:pt x="82550" y="106426"/>
                    <a:pt x="53213" y="106426"/>
                  </a:cubicBezTo>
                  <a:cubicBezTo>
                    <a:pt x="23876" y="106426"/>
                    <a:pt x="0" y="82550"/>
                    <a:pt x="0" y="53213"/>
                  </a:cubicBezTo>
                  <a:cubicBezTo>
                    <a:pt x="0" y="23876"/>
                    <a:pt x="23876" y="0"/>
                    <a:pt x="53213" y="0"/>
                  </a:cubicBezTo>
                  <a:cubicBezTo>
                    <a:pt x="82550" y="0"/>
                    <a:pt x="106426" y="23876"/>
                    <a:pt x="106426" y="53213"/>
                  </a:cubicBezTo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2769995" y="6417697"/>
            <a:ext cx="144798" cy="144785"/>
            <a:chOff x="0" y="0"/>
            <a:chExt cx="106413" cy="10640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6426" cy="106426"/>
            </a:xfrm>
            <a:custGeom>
              <a:avLst/>
              <a:gdLst/>
              <a:ahLst/>
              <a:cxnLst/>
              <a:rect l="l" t="t" r="r" b="b"/>
              <a:pathLst>
                <a:path w="106426" h="106426">
                  <a:moveTo>
                    <a:pt x="106426" y="53213"/>
                  </a:moveTo>
                  <a:cubicBezTo>
                    <a:pt x="106426" y="82550"/>
                    <a:pt x="82550" y="106426"/>
                    <a:pt x="53213" y="106426"/>
                  </a:cubicBezTo>
                  <a:cubicBezTo>
                    <a:pt x="23876" y="106426"/>
                    <a:pt x="0" y="82550"/>
                    <a:pt x="0" y="53213"/>
                  </a:cubicBezTo>
                  <a:cubicBezTo>
                    <a:pt x="0" y="23876"/>
                    <a:pt x="23876" y="0"/>
                    <a:pt x="53213" y="0"/>
                  </a:cubicBezTo>
                  <a:cubicBezTo>
                    <a:pt x="82550" y="0"/>
                    <a:pt x="106426" y="23876"/>
                    <a:pt x="106426" y="53213"/>
                  </a:cubicBezTo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2769995" y="7108755"/>
            <a:ext cx="144798" cy="144785"/>
            <a:chOff x="0" y="0"/>
            <a:chExt cx="106413" cy="10640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6426" cy="106426"/>
            </a:xfrm>
            <a:custGeom>
              <a:avLst/>
              <a:gdLst/>
              <a:ahLst/>
              <a:cxnLst/>
              <a:rect l="l" t="t" r="r" b="b"/>
              <a:pathLst>
                <a:path w="106426" h="106426">
                  <a:moveTo>
                    <a:pt x="106426" y="53213"/>
                  </a:moveTo>
                  <a:cubicBezTo>
                    <a:pt x="106426" y="82550"/>
                    <a:pt x="82550" y="106426"/>
                    <a:pt x="53213" y="106426"/>
                  </a:cubicBezTo>
                  <a:cubicBezTo>
                    <a:pt x="23876" y="106426"/>
                    <a:pt x="0" y="82550"/>
                    <a:pt x="0" y="53213"/>
                  </a:cubicBezTo>
                  <a:cubicBezTo>
                    <a:pt x="0" y="23876"/>
                    <a:pt x="23876" y="0"/>
                    <a:pt x="53213" y="0"/>
                  </a:cubicBezTo>
                  <a:cubicBezTo>
                    <a:pt x="82550" y="0"/>
                    <a:pt x="106426" y="23876"/>
                    <a:pt x="106426" y="53213"/>
                  </a:cubicBezTo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2769995" y="7521025"/>
            <a:ext cx="144798" cy="144785"/>
            <a:chOff x="0" y="0"/>
            <a:chExt cx="106413" cy="10640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6426" cy="106426"/>
            </a:xfrm>
            <a:custGeom>
              <a:avLst/>
              <a:gdLst/>
              <a:ahLst/>
              <a:cxnLst/>
              <a:rect l="l" t="t" r="r" b="b"/>
              <a:pathLst>
                <a:path w="106426" h="106426">
                  <a:moveTo>
                    <a:pt x="106426" y="53213"/>
                  </a:moveTo>
                  <a:cubicBezTo>
                    <a:pt x="106426" y="82550"/>
                    <a:pt x="82550" y="106426"/>
                    <a:pt x="53213" y="106426"/>
                  </a:cubicBezTo>
                  <a:cubicBezTo>
                    <a:pt x="23876" y="106426"/>
                    <a:pt x="0" y="82550"/>
                    <a:pt x="0" y="53213"/>
                  </a:cubicBezTo>
                  <a:cubicBezTo>
                    <a:pt x="0" y="23876"/>
                    <a:pt x="23876" y="0"/>
                    <a:pt x="53213" y="0"/>
                  </a:cubicBezTo>
                  <a:cubicBezTo>
                    <a:pt x="82550" y="0"/>
                    <a:pt x="106426" y="23876"/>
                    <a:pt x="106426" y="53213"/>
                  </a:cubicBezTo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2769995" y="8212082"/>
            <a:ext cx="144798" cy="144785"/>
            <a:chOff x="0" y="0"/>
            <a:chExt cx="106413" cy="10640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6426" cy="106426"/>
            </a:xfrm>
            <a:custGeom>
              <a:avLst/>
              <a:gdLst/>
              <a:ahLst/>
              <a:cxnLst/>
              <a:rect l="l" t="t" r="r" b="b"/>
              <a:pathLst>
                <a:path w="106426" h="106426">
                  <a:moveTo>
                    <a:pt x="106426" y="53213"/>
                  </a:moveTo>
                  <a:cubicBezTo>
                    <a:pt x="106426" y="82550"/>
                    <a:pt x="82550" y="106426"/>
                    <a:pt x="53213" y="106426"/>
                  </a:cubicBezTo>
                  <a:cubicBezTo>
                    <a:pt x="23876" y="106426"/>
                    <a:pt x="0" y="82550"/>
                    <a:pt x="0" y="53213"/>
                  </a:cubicBezTo>
                  <a:cubicBezTo>
                    <a:pt x="0" y="23876"/>
                    <a:pt x="23876" y="0"/>
                    <a:pt x="53213" y="0"/>
                  </a:cubicBezTo>
                  <a:cubicBezTo>
                    <a:pt x="82550" y="0"/>
                    <a:pt x="106426" y="23876"/>
                    <a:pt x="106426" y="53213"/>
                  </a:cubicBezTo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2769995" y="8955177"/>
            <a:ext cx="144798" cy="144785"/>
            <a:chOff x="0" y="0"/>
            <a:chExt cx="106413" cy="10640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6426" cy="106426"/>
            </a:xfrm>
            <a:custGeom>
              <a:avLst/>
              <a:gdLst/>
              <a:ahLst/>
              <a:cxnLst/>
              <a:rect l="l" t="t" r="r" b="b"/>
              <a:pathLst>
                <a:path w="106426" h="106426">
                  <a:moveTo>
                    <a:pt x="106426" y="53213"/>
                  </a:moveTo>
                  <a:cubicBezTo>
                    <a:pt x="106426" y="82550"/>
                    <a:pt x="82550" y="106426"/>
                    <a:pt x="53213" y="106426"/>
                  </a:cubicBezTo>
                  <a:cubicBezTo>
                    <a:pt x="23876" y="106426"/>
                    <a:pt x="0" y="82550"/>
                    <a:pt x="0" y="53213"/>
                  </a:cubicBezTo>
                  <a:cubicBezTo>
                    <a:pt x="0" y="23876"/>
                    <a:pt x="23876" y="0"/>
                    <a:pt x="53213" y="0"/>
                  </a:cubicBezTo>
                  <a:cubicBezTo>
                    <a:pt x="82550" y="0"/>
                    <a:pt x="106426" y="23876"/>
                    <a:pt x="106426" y="53213"/>
                  </a:cubicBezTo>
                </a:path>
              </a:pathLst>
            </a:custGeom>
            <a:solidFill>
              <a:srgbClr val="F07F51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813436" y="247032"/>
            <a:ext cx="14674375" cy="1159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70"/>
              </a:lnSpc>
            </a:pPr>
            <a:r>
              <a:rPr lang="en-US" sz="6835" spc="-109">
                <a:solidFill>
                  <a:srgbClr val="F07F51"/>
                </a:solidFill>
                <a:latin typeface="Montserrat Semi-Bold"/>
              </a:rPr>
              <a:t>Открытие штабов #МЫВМЕСТЕ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049858" y="4311679"/>
            <a:ext cx="5212939" cy="542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3168" spc="-50">
                <a:solidFill>
                  <a:srgbClr val="FFFFFF"/>
                </a:solidFill>
                <a:latin typeface="IBM Plex Sans"/>
              </a:rPr>
              <a:t>Основные функции штабов: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732396" y="1840071"/>
            <a:ext cx="11766388" cy="2235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7"/>
              </a:lnSpc>
            </a:pPr>
            <a:r>
              <a:rPr lang="en-US" sz="3778" spc="-60">
                <a:solidFill>
                  <a:srgbClr val="1D1D1B"/>
                </a:solidFill>
                <a:latin typeface="IBM Plex Sans"/>
              </a:rPr>
              <a:t>Штабы #МЫВМЕСТЕ будут вновь открыты на базе ресурсных центров добровольчества, Добро.Центров, клубов #МЫВМЕСТЕ, вузов и на других объектах инфраструктуры, в т. ч. на базе федеральных молодёжных центров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072591" y="5186680"/>
            <a:ext cx="7289726" cy="470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3"/>
              </a:lnSpc>
            </a:pPr>
            <a:r>
              <a:rPr lang="en-US" sz="2377" spc="-38">
                <a:solidFill>
                  <a:srgbClr val="1D1D1B"/>
                </a:solidFill>
                <a:latin typeface="IBM Plex Sans"/>
              </a:rPr>
              <a:t>принимать и обрабатывать заявки </a:t>
            </a:r>
          </a:p>
          <a:p>
            <a:pPr algn="l">
              <a:lnSpc>
                <a:spcPts val="2853"/>
              </a:lnSpc>
            </a:pPr>
            <a:r>
              <a:rPr lang="en-US" sz="2377" spc="-38">
                <a:solidFill>
                  <a:srgbClr val="1D1D1B"/>
                </a:solidFill>
                <a:latin typeface="IBM Plex Sans"/>
              </a:rPr>
              <a:t>для выполнения адресной (бытовой) помощи </a:t>
            </a:r>
          </a:p>
          <a:p>
            <a:pPr algn="just">
              <a:lnSpc>
                <a:spcPts val="2853"/>
              </a:lnSpc>
            </a:pPr>
            <a:r>
              <a:rPr lang="en-US" sz="2377" spc="-38">
                <a:solidFill>
                  <a:srgbClr val="1D1D1B"/>
                </a:solidFill>
                <a:latin typeface="IBM Plex Sans"/>
              </a:rPr>
              <a:t>семьям военнослужащих и мобилизованных граждан оказывать психологические</a:t>
            </a:r>
          </a:p>
          <a:p>
            <a:pPr algn="l">
              <a:lnSpc>
                <a:spcPts val="2853"/>
              </a:lnSpc>
            </a:pPr>
            <a:r>
              <a:rPr lang="en-US" sz="2377" spc="-38">
                <a:solidFill>
                  <a:srgbClr val="1D1D1B"/>
                </a:solidFill>
                <a:latin typeface="IBM Plex Sans"/>
              </a:rPr>
              <a:t>и юридические консультации</a:t>
            </a:r>
          </a:p>
          <a:p>
            <a:pPr algn="l">
              <a:lnSpc>
                <a:spcPts val="2853"/>
              </a:lnSpc>
            </a:pPr>
            <a:r>
              <a:rPr lang="en-US" sz="2377" spc="-38">
                <a:solidFill>
                  <a:srgbClr val="1D1D1B"/>
                </a:solidFill>
                <a:latin typeface="IBM Plex Sans"/>
              </a:rPr>
              <a:t>обеспечивать сбор гуманитарной помощи</a:t>
            </a:r>
          </a:p>
          <a:p>
            <a:pPr algn="l">
              <a:lnSpc>
                <a:spcPts val="2853"/>
              </a:lnSpc>
            </a:pPr>
            <a:r>
              <a:rPr lang="en-US" sz="2377" spc="-38">
                <a:solidFill>
                  <a:srgbClr val="1D1D1B"/>
                </a:solidFill>
                <a:latin typeface="IBM Plex Sans"/>
              </a:rPr>
              <a:t>помогать в решении вопросов социальной адаптации и получения государственной поддержки организовывать связь семей с военнослужащими</a:t>
            </a:r>
          </a:p>
          <a:p>
            <a:pPr algn="l">
              <a:lnSpc>
                <a:spcPts val="2853"/>
              </a:lnSpc>
            </a:pPr>
            <a:r>
              <a:rPr lang="en-US" sz="2377" spc="-38">
                <a:solidFill>
                  <a:srgbClr val="1D1D1B"/>
                </a:solidFill>
                <a:latin typeface="IBM Plex Sans"/>
              </a:rPr>
              <a:t>(в т.ч. доставка письме от детей и молодёжи) проведение мероприятий по отправке мобилизованных граждан совместно с военно- патриотическими организациями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733809" y="6503226"/>
            <a:ext cx="4205949" cy="3256220"/>
            <a:chOff x="0" y="0"/>
            <a:chExt cx="4121315" cy="3190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21277" cy="3190748"/>
            </a:xfrm>
            <a:custGeom>
              <a:avLst/>
              <a:gdLst/>
              <a:ahLst/>
              <a:cxnLst/>
              <a:rect l="l" t="t" r="r" b="b"/>
              <a:pathLst>
                <a:path w="4121277" h="3190748">
                  <a:moveTo>
                    <a:pt x="217297" y="0"/>
                  </a:moveTo>
                  <a:cubicBezTo>
                    <a:pt x="97282" y="0"/>
                    <a:pt x="0" y="97282"/>
                    <a:pt x="0" y="217297"/>
                  </a:cubicBezTo>
                  <a:lnTo>
                    <a:pt x="0" y="2973451"/>
                  </a:lnTo>
                  <a:cubicBezTo>
                    <a:pt x="0" y="3093466"/>
                    <a:pt x="97282" y="3190748"/>
                    <a:pt x="217297" y="3190748"/>
                  </a:cubicBezTo>
                  <a:lnTo>
                    <a:pt x="3903980" y="3190748"/>
                  </a:lnTo>
                  <a:cubicBezTo>
                    <a:pt x="4023995" y="3190748"/>
                    <a:pt x="4121277" y="3093466"/>
                    <a:pt x="4121277" y="2973451"/>
                  </a:cubicBezTo>
                  <a:lnTo>
                    <a:pt x="4121277" y="217297"/>
                  </a:lnTo>
                  <a:cubicBezTo>
                    <a:pt x="4121277" y="97282"/>
                    <a:pt x="4023995" y="0"/>
                    <a:pt x="3903980" y="0"/>
                  </a:cubicBezTo>
                  <a:close/>
                </a:path>
              </a:pathLst>
            </a:custGeom>
            <a:blipFill>
              <a:blip r:embed="rId2"/>
              <a:stretch>
                <a:fillRect l="-7721" t="-2708" r="-11175" b="-1551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041034" y="6503226"/>
            <a:ext cx="4205936" cy="3256220"/>
            <a:chOff x="0" y="0"/>
            <a:chExt cx="4121302" cy="31906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21277" cy="3190748"/>
            </a:xfrm>
            <a:custGeom>
              <a:avLst/>
              <a:gdLst/>
              <a:ahLst/>
              <a:cxnLst/>
              <a:rect l="l" t="t" r="r" b="b"/>
              <a:pathLst>
                <a:path w="4121277" h="3190748">
                  <a:moveTo>
                    <a:pt x="217297" y="0"/>
                  </a:moveTo>
                  <a:cubicBezTo>
                    <a:pt x="97282" y="0"/>
                    <a:pt x="0" y="97282"/>
                    <a:pt x="0" y="217297"/>
                  </a:cubicBezTo>
                  <a:lnTo>
                    <a:pt x="0" y="2973451"/>
                  </a:lnTo>
                  <a:cubicBezTo>
                    <a:pt x="0" y="3093466"/>
                    <a:pt x="97282" y="3190748"/>
                    <a:pt x="217297" y="3190748"/>
                  </a:cubicBezTo>
                  <a:lnTo>
                    <a:pt x="3903980" y="3190748"/>
                  </a:lnTo>
                  <a:cubicBezTo>
                    <a:pt x="4023995" y="3190748"/>
                    <a:pt x="4121277" y="3093466"/>
                    <a:pt x="4121277" y="2973451"/>
                  </a:cubicBezTo>
                  <a:lnTo>
                    <a:pt x="4121277" y="217297"/>
                  </a:lnTo>
                  <a:cubicBezTo>
                    <a:pt x="4121277" y="97282"/>
                    <a:pt x="4023995" y="0"/>
                    <a:pt x="3903980" y="0"/>
                  </a:cubicBezTo>
                  <a:close/>
                </a:path>
              </a:pathLst>
            </a:custGeom>
            <a:blipFill>
              <a:blip r:embed="rId3"/>
              <a:stretch>
                <a:fillRect l="-2818" t="-1186" r="-21587" b="-5938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348233" y="6503226"/>
            <a:ext cx="4205936" cy="3256220"/>
            <a:chOff x="0" y="0"/>
            <a:chExt cx="4121302" cy="31906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21277" cy="3190748"/>
            </a:xfrm>
            <a:custGeom>
              <a:avLst/>
              <a:gdLst/>
              <a:ahLst/>
              <a:cxnLst/>
              <a:rect l="l" t="t" r="r" b="b"/>
              <a:pathLst>
                <a:path w="4121277" h="3190748">
                  <a:moveTo>
                    <a:pt x="217297" y="0"/>
                  </a:moveTo>
                  <a:cubicBezTo>
                    <a:pt x="97282" y="0"/>
                    <a:pt x="0" y="97282"/>
                    <a:pt x="0" y="217297"/>
                  </a:cubicBezTo>
                  <a:lnTo>
                    <a:pt x="0" y="2973451"/>
                  </a:lnTo>
                  <a:cubicBezTo>
                    <a:pt x="0" y="3093466"/>
                    <a:pt x="97282" y="3190748"/>
                    <a:pt x="217297" y="3190748"/>
                  </a:cubicBezTo>
                  <a:lnTo>
                    <a:pt x="3903980" y="3190748"/>
                  </a:lnTo>
                  <a:cubicBezTo>
                    <a:pt x="4023995" y="3190748"/>
                    <a:pt x="4121277" y="3093466"/>
                    <a:pt x="4121277" y="2973451"/>
                  </a:cubicBezTo>
                  <a:lnTo>
                    <a:pt x="4121277" y="217297"/>
                  </a:lnTo>
                  <a:cubicBezTo>
                    <a:pt x="4121277" y="97282"/>
                    <a:pt x="4023995" y="0"/>
                    <a:pt x="3903980" y="0"/>
                  </a:cubicBezTo>
                  <a:close/>
                </a:path>
              </a:pathLst>
            </a:custGeom>
            <a:blipFill>
              <a:blip r:embed="rId4"/>
              <a:stretch>
                <a:fillRect l="-19737" t="-1070" r="-820" b="-2740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729960" y="3171612"/>
            <a:ext cx="127288" cy="127288"/>
            <a:chOff x="0" y="0"/>
            <a:chExt cx="93548" cy="935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599" cy="93472"/>
            </a:xfrm>
            <a:custGeom>
              <a:avLst/>
              <a:gdLst/>
              <a:ahLst/>
              <a:cxnLst/>
              <a:rect l="l" t="t" r="r" b="b"/>
              <a:pathLst>
                <a:path w="93599" h="93472">
                  <a:moveTo>
                    <a:pt x="93599" y="46736"/>
                  </a:moveTo>
                  <a:cubicBezTo>
                    <a:pt x="93599" y="72517"/>
                    <a:pt x="72644" y="93472"/>
                    <a:pt x="46863" y="93472"/>
                  </a:cubicBezTo>
                  <a:cubicBezTo>
                    <a:pt x="21082" y="93472"/>
                    <a:pt x="0" y="72644"/>
                    <a:pt x="0" y="46736"/>
                  </a:cubicBezTo>
                  <a:cubicBezTo>
                    <a:pt x="0" y="20828"/>
                    <a:pt x="20955" y="0"/>
                    <a:pt x="46736" y="0"/>
                  </a:cubicBezTo>
                  <a:cubicBezTo>
                    <a:pt x="72517" y="0"/>
                    <a:pt x="93599" y="20955"/>
                    <a:pt x="93599" y="46736"/>
                  </a:cubicBezTo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707265" y="5251199"/>
            <a:ext cx="127288" cy="127288"/>
            <a:chOff x="0" y="0"/>
            <a:chExt cx="93548" cy="935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3599" cy="93472"/>
            </a:xfrm>
            <a:custGeom>
              <a:avLst/>
              <a:gdLst/>
              <a:ahLst/>
              <a:cxnLst/>
              <a:rect l="l" t="t" r="r" b="b"/>
              <a:pathLst>
                <a:path w="93599" h="93472">
                  <a:moveTo>
                    <a:pt x="93599" y="46736"/>
                  </a:moveTo>
                  <a:cubicBezTo>
                    <a:pt x="93599" y="72517"/>
                    <a:pt x="72644" y="93472"/>
                    <a:pt x="46863" y="93472"/>
                  </a:cubicBezTo>
                  <a:cubicBezTo>
                    <a:pt x="21082" y="93472"/>
                    <a:pt x="0" y="72644"/>
                    <a:pt x="0" y="46736"/>
                  </a:cubicBezTo>
                  <a:cubicBezTo>
                    <a:pt x="0" y="20828"/>
                    <a:pt x="20955" y="0"/>
                    <a:pt x="46736" y="0"/>
                  </a:cubicBezTo>
                  <a:cubicBezTo>
                    <a:pt x="72517" y="0"/>
                    <a:pt x="93599" y="20955"/>
                    <a:pt x="93599" y="46736"/>
                  </a:cubicBezTo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715106" y="2033615"/>
            <a:ext cx="12685257" cy="775354"/>
            <a:chOff x="0" y="0"/>
            <a:chExt cx="9322498" cy="5698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322435" cy="569849"/>
            </a:xfrm>
            <a:custGeom>
              <a:avLst/>
              <a:gdLst/>
              <a:ahLst/>
              <a:cxnLst/>
              <a:rect l="l" t="t" r="r" b="b"/>
              <a:pathLst>
                <a:path w="9322435" h="569849">
                  <a:moveTo>
                    <a:pt x="9159494" y="569849"/>
                  </a:moveTo>
                  <a:lnTo>
                    <a:pt x="162941" y="569849"/>
                  </a:lnTo>
                  <a:cubicBezTo>
                    <a:pt x="73025" y="569849"/>
                    <a:pt x="0" y="496824"/>
                    <a:pt x="0" y="406781"/>
                  </a:cubicBezTo>
                  <a:lnTo>
                    <a:pt x="0" y="162941"/>
                  </a:lnTo>
                  <a:cubicBezTo>
                    <a:pt x="0" y="72898"/>
                    <a:pt x="73025" y="0"/>
                    <a:pt x="162941" y="0"/>
                  </a:cubicBezTo>
                  <a:lnTo>
                    <a:pt x="9159494" y="0"/>
                  </a:lnTo>
                  <a:cubicBezTo>
                    <a:pt x="9249537" y="0"/>
                    <a:pt x="9322435" y="72898"/>
                    <a:pt x="9322435" y="162941"/>
                  </a:cubicBezTo>
                  <a:lnTo>
                    <a:pt x="9322435" y="406781"/>
                  </a:lnTo>
                  <a:cubicBezTo>
                    <a:pt x="9322435" y="496824"/>
                    <a:pt x="9249537" y="569722"/>
                    <a:pt x="9159494" y="569722"/>
                  </a:cubicBezTo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486556" y="3141491"/>
            <a:ext cx="127288" cy="127288"/>
            <a:chOff x="0" y="0"/>
            <a:chExt cx="93548" cy="935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3599" cy="93472"/>
            </a:xfrm>
            <a:custGeom>
              <a:avLst/>
              <a:gdLst/>
              <a:ahLst/>
              <a:cxnLst/>
              <a:rect l="l" t="t" r="r" b="b"/>
              <a:pathLst>
                <a:path w="93599" h="93472">
                  <a:moveTo>
                    <a:pt x="93599" y="46736"/>
                  </a:moveTo>
                  <a:cubicBezTo>
                    <a:pt x="93599" y="72517"/>
                    <a:pt x="72644" y="93472"/>
                    <a:pt x="46863" y="93472"/>
                  </a:cubicBezTo>
                  <a:cubicBezTo>
                    <a:pt x="21082" y="93472"/>
                    <a:pt x="0" y="72644"/>
                    <a:pt x="0" y="46736"/>
                  </a:cubicBezTo>
                  <a:cubicBezTo>
                    <a:pt x="0" y="20828"/>
                    <a:pt x="20955" y="0"/>
                    <a:pt x="46736" y="0"/>
                  </a:cubicBezTo>
                  <a:cubicBezTo>
                    <a:pt x="72517" y="0"/>
                    <a:pt x="93599" y="20955"/>
                    <a:pt x="93599" y="46736"/>
                  </a:cubicBezTo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9486556" y="4106825"/>
            <a:ext cx="127288" cy="127288"/>
            <a:chOff x="0" y="0"/>
            <a:chExt cx="93548" cy="935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3599" cy="93472"/>
            </a:xfrm>
            <a:custGeom>
              <a:avLst/>
              <a:gdLst/>
              <a:ahLst/>
              <a:cxnLst/>
              <a:rect l="l" t="t" r="r" b="b"/>
              <a:pathLst>
                <a:path w="93599" h="93472">
                  <a:moveTo>
                    <a:pt x="93599" y="46736"/>
                  </a:moveTo>
                  <a:cubicBezTo>
                    <a:pt x="93599" y="72517"/>
                    <a:pt x="72644" y="93472"/>
                    <a:pt x="46863" y="93472"/>
                  </a:cubicBezTo>
                  <a:cubicBezTo>
                    <a:pt x="21082" y="93472"/>
                    <a:pt x="0" y="72644"/>
                    <a:pt x="0" y="46736"/>
                  </a:cubicBezTo>
                  <a:cubicBezTo>
                    <a:pt x="0" y="20828"/>
                    <a:pt x="20955" y="0"/>
                    <a:pt x="46736" y="0"/>
                  </a:cubicBezTo>
                  <a:cubicBezTo>
                    <a:pt x="72517" y="0"/>
                    <a:pt x="93599" y="20955"/>
                    <a:pt x="93599" y="46736"/>
                  </a:cubicBezTo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9486556" y="5378487"/>
            <a:ext cx="127288" cy="127288"/>
            <a:chOff x="0" y="0"/>
            <a:chExt cx="93548" cy="9354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3599" cy="93472"/>
            </a:xfrm>
            <a:custGeom>
              <a:avLst/>
              <a:gdLst/>
              <a:ahLst/>
              <a:cxnLst/>
              <a:rect l="l" t="t" r="r" b="b"/>
              <a:pathLst>
                <a:path w="93599" h="93472">
                  <a:moveTo>
                    <a:pt x="93599" y="46736"/>
                  </a:moveTo>
                  <a:cubicBezTo>
                    <a:pt x="93599" y="72517"/>
                    <a:pt x="72644" y="93472"/>
                    <a:pt x="46863" y="93472"/>
                  </a:cubicBezTo>
                  <a:cubicBezTo>
                    <a:pt x="21082" y="93472"/>
                    <a:pt x="0" y="72644"/>
                    <a:pt x="0" y="46736"/>
                  </a:cubicBezTo>
                  <a:cubicBezTo>
                    <a:pt x="0" y="20828"/>
                    <a:pt x="20955" y="0"/>
                    <a:pt x="46736" y="0"/>
                  </a:cubicBezTo>
                  <a:cubicBezTo>
                    <a:pt x="72517" y="0"/>
                    <a:pt x="93599" y="20955"/>
                    <a:pt x="93599" y="46736"/>
                  </a:cubicBezTo>
                </a:path>
              </a:pathLst>
            </a:custGeom>
            <a:solidFill>
              <a:srgbClr val="F07F51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448604" y="2189637"/>
            <a:ext cx="225959" cy="2546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167022" y="2606534"/>
            <a:ext cx="606643" cy="36409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362548" y="2103240"/>
            <a:ext cx="727684" cy="42748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888485" y="2605147"/>
            <a:ext cx="558831" cy="36662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1447977" y="2103240"/>
            <a:ext cx="1687821" cy="93352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3272028" y="2691557"/>
            <a:ext cx="161492" cy="193803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2707265" y="342720"/>
            <a:ext cx="13595257" cy="149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1"/>
              </a:lnSpc>
            </a:pPr>
            <a:r>
              <a:rPr lang="en-US" sz="3479" spc="-55">
                <a:solidFill>
                  <a:srgbClr val="1D1D1B"/>
                </a:solidFill>
                <a:latin typeface="Montserrat Semi-Bold"/>
              </a:rPr>
              <a:t>Направления работы</a:t>
            </a:r>
          </a:p>
          <a:p>
            <a:pPr algn="l">
              <a:lnSpc>
                <a:spcPts val="7703"/>
              </a:lnSpc>
            </a:pPr>
            <a:r>
              <a:rPr lang="en-US" sz="6835" spc="-109">
                <a:solidFill>
                  <a:srgbClr val="F07F51"/>
                </a:solidFill>
                <a:latin typeface="Montserrat Semi-Bold"/>
              </a:rPr>
              <a:t>Адресная помощь семьям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77329" y="3057634"/>
            <a:ext cx="5321823" cy="2455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2114" spc="-33">
                <a:solidFill>
                  <a:srgbClr val="1D1D1B"/>
                </a:solidFill>
                <a:latin typeface="IBM Plex Sans"/>
              </a:rPr>
              <a:t>Адресная помощь пожилым родителям военнослужащего,который являлся единственным ребёнком в семье: </a:t>
            </a:r>
          </a:p>
          <a:p>
            <a:pPr algn="l">
              <a:lnSpc>
                <a:spcPts val="2309"/>
              </a:lnSpc>
            </a:pPr>
            <a:r>
              <a:rPr lang="en-US" sz="2114" spc="-33">
                <a:solidFill>
                  <a:srgbClr val="1D1D1B"/>
                </a:solidFill>
                <a:latin typeface="IBM Plex Sans"/>
              </a:rPr>
              <a:t>доставка продуктов питания, </a:t>
            </a:r>
          </a:p>
          <a:p>
            <a:pPr algn="just">
              <a:lnSpc>
                <a:spcPts val="2309"/>
              </a:lnSpc>
            </a:pPr>
            <a:r>
              <a:rPr lang="en-US" sz="2114" spc="-33">
                <a:solidFill>
                  <a:srgbClr val="1D1D1B"/>
                </a:solidFill>
                <a:latin typeface="IBM Plex Sans"/>
              </a:rPr>
              <a:t>одежды, решение коммунальных вопросов (закупка дров и угля) и другие типы помощи</a:t>
            </a:r>
          </a:p>
          <a:p>
            <a:pPr algn="l">
              <a:lnSpc>
                <a:spcPts val="3780"/>
              </a:lnSpc>
            </a:pPr>
            <a:r>
              <a:rPr lang="en-US" sz="2114" spc="-33">
                <a:solidFill>
                  <a:srgbClr val="1D1D1B"/>
                </a:solidFill>
                <a:latin typeface="IBM Plex Sans"/>
              </a:rPr>
              <a:t>Адресная помощь женам </a:t>
            </a:r>
          </a:p>
          <a:p>
            <a:pPr algn="l">
              <a:lnSpc>
                <a:spcPts val="1057"/>
              </a:lnSpc>
            </a:pPr>
            <a:r>
              <a:rPr lang="en-US" sz="2114" spc="-33">
                <a:solidFill>
                  <a:srgbClr val="1D1D1B"/>
                </a:solidFill>
                <a:latin typeface="IBM Plex Sans"/>
              </a:rPr>
              <a:t>и детям военнослужащих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756089" y="3049183"/>
            <a:ext cx="6546433" cy="3180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2114" spc="-33">
                <a:solidFill>
                  <a:srgbClr val="1D1D1B"/>
                </a:solidFill>
                <a:latin typeface="IBM Plex Sans"/>
              </a:rPr>
              <a:t>Помощь с логистикой детей, семьям разделяющим трансфер посещения ребёнка различных секций и кружков</a:t>
            </a:r>
          </a:p>
          <a:p>
            <a:pPr algn="l">
              <a:lnSpc>
                <a:spcPts val="3793"/>
              </a:lnSpc>
            </a:pPr>
            <a:r>
              <a:rPr lang="en-US" sz="2114" spc="-33">
                <a:solidFill>
                  <a:srgbClr val="1D1D1B"/>
                </a:solidFill>
                <a:latin typeface="IBM Plex Sans"/>
              </a:rPr>
              <a:t>Помощь матерям в вопросах экипирования </a:t>
            </a:r>
          </a:p>
          <a:p>
            <a:pPr algn="l">
              <a:lnSpc>
                <a:spcPts val="1057"/>
              </a:lnSpc>
            </a:pPr>
            <a:r>
              <a:rPr lang="en-US" sz="2114" spc="-33">
                <a:solidFill>
                  <a:srgbClr val="1D1D1B"/>
                </a:solidFill>
                <a:latin typeface="IBM Plex Sans"/>
              </a:rPr>
              <a:t>летней и зимней детской одеждой и обувью, </a:t>
            </a:r>
          </a:p>
          <a:p>
            <a:pPr algn="l">
              <a:lnSpc>
                <a:spcPts val="3560"/>
              </a:lnSpc>
            </a:pPr>
            <a:r>
              <a:rPr lang="en-US" sz="2114" spc="-33">
                <a:solidFill>
                  <a:srgbClr val="1D1D1B"/>
                </a:solidFill>
                <a:latin typeface="IBM Plex Sans"/>
              </a:rPr>
              <a:t>предоставления аксессуаров для творческого </a:t>
            </a:r>
          </a:p>
          <a:p>
            <a:pPr algn="l">
              <a:lnSpc>
                <a:spcPts val="1057"/>
              </a:lnSpc>
            </a:pPr>
            <a:r>
              <a:rPr lang="en-US" sz="2114" spc="-33">
                <a:solidFill>
                  <a:srgbClr val="1D1D1B"/>
                </a:solidFill>
                <a:latin typeface="IBM Plex Sans"/>
              </a:rPr>
              <a:t>и спортивного развития детей</a:t>
            </a:r>
          </a:p>
          <a:p>
            <a:pPr algn="l">
              <a:lnSpc>
                <a:spcPts val="5045"/>
              </a:lnSpc>
            </a:pPr>
            <a:r>
              <a:rPr lang="en-US" sz="2114" spc="-33">
                <a:solidFill>
                  <a:srgbClr val="1D1D1B"/>
                </a:solidFill>
                <a:latin typeface="IBM Plex Sans"/>
              </a:rPr>
              <a:t>Помощь в поиске и предоставлении </a:t>
            </a:r>
          </a:p>
          <a:p>
            <a:pPr algn="l">
              <a:lnSpc>
                <a:spcPts val="1057"/>
              </a:lnSpc>
            </a:pPr>
            <a:r>
              <a:rPr lang="en-US" sz="2114" spc="-33">
                <a:solidFill>
                  <a:srgbClr val="1D1D1B"/>
                </a:solidFill>
                <a:latin typeface="IBM Plex Sans"/>
              </a:rPr>
              <a:t>доступных репетиторов на льготных </a:t>
            </a:r>
          </a:p>
          <a:p>
            <a:pPr algn="l">
              <a:lnSpc>
                <a:spcPts val="3560"/>
              </a:lnSpc>
            </a:pPr>
            <a:r>
              <a:rPr lang="en-US" sz="2114" spc="-33">
                <a:solidFill>
                  <a:srgbClr val="1D1D1B"/>
                </a:solidFill>
                <a:latin typeface="IBM Plex Sans"/>
              </a:rPr>
              <a:t>условиях по школьным предметам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994956" y="2102017"/>
            <a:ext cx="12022143" cy="542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5"/>
              </a:lnSpc>
            </a:pPr>
            <a:r>
              <a:rPr lang="en-US" sz="3168" spc="-50">
                <a:solidFill>
                  <a:srgbClr val="FFFFFF"/>
                </a:solidFill>
                <a:latin typeface="IBM Plex Sans"/>
              </a:rPr>
              <a:t>Оказание адресной (бытовой) помощи семьям военнослужащих: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385231" y="4076700"/>
            <a:ext cx="12821384" cy="5717153"/>
            <a:chOff x="0" y="0"/>
            <a:chExt cx="12563386" cy="5602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63348" cy="5602097"/>
            </a:xfrm>
            <a:custGeom>
              <a:avLst/>
              <a:gdLst/>
              <a:ahLst/>
              <a:cxnLst/>
              <a:rect l="l" t="t" r="r" b="b"/>
              <a:pathLst>
                <a:path w="12563348" h="5602097">
                  <a:moveTo>
                    <a:pt x="217297" y="0"/>
                  </a:moveTo>
                  <a:cubicBezTo>
                    <a:pt x="97282" y="0"/>
                    <a:pt x="0" y="97282"/>
                    <a:pt x="0" y="217297"/>
                  </a:cubicBezTo>
                  <a:lnTo>
                    <a:pt x="0" y="5384800"/>
                  </a:lnTo>
                  <a:cubicBezTo>
                    <a:pt x="0" y="5504815"/>
                    <a:pt x="97282" y="5602097"/>
                    <a:pt x="217297" y="5602097"/>
                  </a:cubicBezTo>
                  <a:lnTo>
                    <a:pt x="12346051" y="5602097"/>
                  </a:lnTo>
                  <a:cubicBezTo>
                    <a:pt x="12466066" y="5602097"/>
                    <a:pt x="12563348" y="5504815"/>
                    <a:pt x="12563348" y="5384800"/>
                  </a:cubicBezTo>
                  <a:lnTo>
                    <a:pt x="12563348" y="217297"/>
                  </a:lnTo>
                  <a:cubicBezTo>
                    <a:pt x="12563348" y="97282"/>
                    <a:pt x="12466066" y="0"/>
                    <a:pt x="12346051" y="0"/>
                  </a:cubicBezTo>
                  <a:close/>
                </a:path>
              </a:pathLst>
            </a:custGeom>
            <a:blipFill>
              <a:blip r:embed="rId2"/>
              <a:stretch>
                <a:fillRect l="-196" t="-17054" r="-936" b="-34147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2361678" y="342720"/>
            <a:ext cx="14897622" cy="359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1"/>
              </a:lnSpc>
            </a:pPr>
            <a:r>
              <a:rPr lang="en-US" sz="3479" spc="-55" dirty="0" err="1">
                <a:solidFill>
                  <a:srgbClr val="1D1D1B"/>
                </a:solidFill>
                <a:latin typeface="Montserrat Semi-Bold"/>
              </a:rPr>
              <a:t>Направления</a:t>
            </a:r>
            <a:r>
              <a:rPr lang="en-US" sz="3479" spc="-55" dirty="0">
                <a:solidFill>
                  <a:srgbClr val="1D1D1B"/>
                </a:solidFill>
                <a:latin typeface="Montserrat Semi-Bold"/>
              </a:rPr>
              <a:t> </a:t>
            </a:r>
            <a:r>
              <a:rPr lang="en-US" sz="3479" spc="-55" dirty="0" err="1">
                <a:solidFill>
                  <a:srgbClr val="1D1D1B"/>
                </a:solidFill>
                <a:latin typeface="Montserrat Semi-Bold"/>
              </a:rPr>
              <a:t>работы</a:t>
            </a:r>
            <a:endParaRPr lang="en-US" sz="3479" spc="-55" dirty="0">
              <a:solidFill>
                <a:srgbClr val="1D1D1B"/>
              </a:solidFill>
              <a:latin typeface="Montserrat Semi-Bold"/>
            </a:endParaRPr>
          </a:p>
          <a:p>
            <a:pPr algn="l">
              <a:lnSpc>
                <a:spcPts val="7703"/>
              </a:lnSpc>
            </a:pPr>
            <a:r>
              <a:rPr lang="en-US" sz="6835" spc="-109" dirty="0" err="1">
                <a:solidFill>
                  <a:srgbClr val="F07F51"/>
                </a:solidFill>
                <a:latin typeface="Montserrat Semi-Bold"/>
              </a:rPr>
              <a:t>Забота</a:t>
            </a:r>
            <a:r>
              <a:rPr lang="en-US" sz="6835" spc="-109" dirty="0">
                <a:solidFill>
                  <a:srgbClr val="F07F51"/>
                </a:solidFill>
                <a:latin typeface="Montserrat Semi-Bold"/>
              </a:rPr>
              <a:t> о </a:t>
            </a:r>
            <a:r>
              <a:rPr lang="en-US" sz="6835" spc="-109" dirty="0" err="1">
                <a:solidFill>
                  <a:srgbClr val="F07F51"/>
                </a:solidFill>
                <a:latin typeface="Montserrat Semi-Bold"/>
              </a:rPr>
              <a:t>животных</a:t>
            </a:r>
            <a:r>
              <a:rPr lang="en-US" sz="6835" spc="-109" dirty="0">
                <a:solidFill>
                  <a:srgbClr val="F07F51"/>
                </a:solidFill>
                <a:latin typeface="Montserrat Semi-Bold"/>
              </a:rPr>
              <a:t> </a:t>
            </a:r>
          </a:p>
          <a:p>
            <a:pPr algn="l"/>
            <a:r>
              <a:rPr lang="en-US" sz="6835" spc="-109" dirty="0">
                <a:solidFill>
                  <a:srgbClr val="F07F51"/>
                </a:solidFill>
                <a:latin typeface="Montserrat Semi-Bold"/>
              </a:rPr>
              <a:t>в </a:t>
            </a:r>
            <a:r>
              <a:rPr lang="en-US" sz="6835" spc="-109" dirty="0" err="1">
                <a:solidFill>
                  <a:srgbClr val="F07F51"/>
                </a:solidFill>
                <a:latin typeface="Montserrat Semi-Bold"/>
              </a:rPr>
              <a:t>семьях</a:t>
            </a:r>
            <a:r>
              <a:rPr lang="en-US" sz="6835" spc="-109" dirty="0">
                <a:solidFill>
                  <a:srgbClr val="F07F51"/>
                </a:solidFill>
                <a:latin typeface="Montserrat Semi-Bold"/>
              </a:rPr>
              <a:t> </a:t>
            </a:r>
            <a:r>
              <a:rPr lang="en-US" sz="6835" spc="-109" dirty="0" err="1">
                <a:solidFill>
                  <a:srgbClr val="F07F51"/>
                </a:solidFill>
                <a:latin typeface="Montserrat Semi-Bold"/>
              </a:rPr>
              <a:t>военнослужащих</a:t>
            </a:r>
            <a:r>
              <a:rPr lang="en-US" sz="6835" spc="-109" dirty="0">
                <a:solidFill>
                  <a:srgbClr val="F07F51"/>
                </a:solidFill>
                <a:latin typeface="Montserrat Semi-Bold"/>
              </a:rPr>
              <a:t> и </a:t>
            </a:r>
            <a:r>
              <a:rPr lang="en-US" sz="6835" spc="-109" dirty="0" err="1">
                <a:solidFill>
                  <a:srgbClr val="F07F51"/>
                </a:solidFill>
                <a:latin typeface="Montserrat Semi-Bold"/>
              </a:rPr>
              <a:t>мобилизованных</a:t>
            </a:r>
            <a:r>
              <a:rPr lang="en-US" sz="6835" spc="-109" dirty="0">
                <a:solidFill>
                  <a:srgbClr val="F07F51"/>
                </a:solidFill>
                <a:latin typeface="Montserrat Semi-Bold"/>
              </a:rPr>
              <a:t> </a:t>
            </a:r>
            <a:r>
              <a:rPr lang="en-US" sz="6835" spc="-109" dirty="0" err="1">
                <a:solidFill>
                  <a:srgbClr val="F07F51"/>
                </a:solidFill>
                <a:latin typeface="Montserrat Semi-Bold"/>
              </a:rPr>
              <a:t>граждан</a:t>
            </a:r>
            <a:endParaRPr lang="en-US" sz="6835" spc="-109" dirty="0">
              <a:solidFill>
                <a:srgbClr val="F07F51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445298" y="9574716"/>
            <a:ext cx="7513844" cy="2630771"/>
            <a:chOff x="0" y="0"/>
            <a:chExt cx="5521985" cy="1933372"/>
          </a:xfrm>
        </p:grpSpPr>
        <p:sp>
          <p:nvSpPr>
            <p:cNvPr id="3" name="Freeform 3"/>
            <p:cNvSpPr/>
            <p:nvPr/>
          </p:nvSpPr>
          <p:spPr>
            <a:xfrm>
              <a:off x="395224" y="63500"/>
              <a:ext cx="1184910" cy="459994"/>
            </a:xfrm>
            <a:custGeom>
              <a:avLst/>
              <a:gdLst/>
              <a:ahLst/>
              <a:cxnLst/>
              <a:rect l="l" t="t" r="r" b="b"/>
              <a:pathLst>
                <a:path w="1184910" h="459994">
                  <a:moveTo>
                    <a:pt x="0" y="0"/>
                  </a:moveTo>
                  <a:lnTo>
                    <a:pt x="201930" y="459994"/>
                  </a:lnTo>
                  <a:lnTo>
                    <a:pt x="208407" y="459994"/>
                  </a:lnTo>
                  <a:lnTo>
                    <a:pt x="6477" y="0"/>
                  </a:lnTo>
                  <a:close/>
                  <a:moveTo>
                    <a:pt x="198755" y="0"/>
                  </a:moveTo>
                  <a:lnTo>
                    <a:pt x="1168019" y="330581"/>
                  </a:lnTo>
                  <a:lnTo>
                    <a:pt x="842899" y="459994"/>
                  </a:lnTo>
                  <a:lnTo>
                    <a:pt x="858774" y="459994"/>
                  </a:lnTo>
                  <a:lnTo>
                    <a:pt x="1177544" y="333121"/>
                  </a:lnTo>
                  <a:lnTo>
                    <a:pt x="1184910" y="330200"/>
                  </a:lnTo>
                  <a:lnTo>
                    <a:pt x="216916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567942" y="385572"/>
              <a:ext cx="124206" cy="137922"/>
            </a:xfrm>
            <a:custGeom>
              <a:avLst/>
              <a:gdLst/>
              <a:ahLst/>
              <a:cxnLst/>
              <a:rect l="l" t="t" r="r" b="b"/>
              <a:pathLst>
                <a:path w="124206" h="137922">
                  <a:moveTo>
                    <a:pt x="254" y="127"/>
                  </a:moveTo>
                  <a:lnTo>
                    <a:pt x="9017" y="137922"/>
                  </a:lnTo>
                  <a:lnTo>
                    <a:pt x="14859" y="137922"/>
                  </a:lnTo>
                  <a:lnTo>
                    <a:pt x="7112" y="16637"/>
                  </a:lnTo>
                  <a:lnTo>
                    <a:pt x="116332" y="137922"/>
                  </a:lnTo>
                  <a:lnTo>
                    <a:pt x="124206" y="137922"/>
                  </a:lnTo>
                  <a:lnTo>
                    <a:pt x="5715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38123" y="389636"/>
              <a:ext cx="344678" cy="133858"/>
            </a:xfrm>
            <a:custGeom>
              <a:avLst/>
              <a:gdLst/>
              <a:ahLst/>
              <a:cxnLst/>
              <a:rect l="l" t="t" r="r" b="b"/>
              <a:pathLst>
                <a:path w="344678" h="133858">
                  <a:moveTo>
                    <a:pt x="336169" y="0"/>
                  </a:moveTo>
                  <a:lnTo>
                    <a:pt x="0" y="133858"/>
                  </a:lnTo>
                  <a:lnTo>
                    <a:pt x="15875" y="133858"/>
                  </a:lnTo>
                  <a:lnTo>
                    <a:pt x="330835" y="8509"/>
                  </a:lnTo>
                  <a:lnTo>
                    <a:pt x="338836" y="133858"/>
                  </a:lnTo>
                  <a:lnTo>
                    <a:pt x="344678" y="133858"/>
                  </a:lnTo>
                  <a:lnTo>
                    <a:pt x="336169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559814" y="385191"/>
              <a:ext cx="298196" cy="138303"/>
            </a:xfrm>
            <a:custGeom>
              <a:avLst/>
              <a:gdLst/>
              <a:ahLst/>
              <a:cxnLst/>
              <a:rect l="l" t="t" r="r" b="b"/>
              <a:pathLst>
                <a:path w="298196" h="138303">
                  <a:moveTo>
                    <a:pt x="0" y="0"/>
                  </a:moveTo>
                  <a:lnTo>
                    <a:pt x="124460" y="138303"/>
                  </a:lnTo>
                  <a:lnTo>
                    <a:pt x="132334" y="138303"/>
                  </a:lnTo>
                  <a:lnTo>
                    <a:pt x="23495" y="17399"/>
                  </a:lnTo>
                  <a:lnTo>
                    <a:pt x="284226" y="138303"/>
                  </a:lnTo>
                  <a:lnTo>
                    <a:pt x="298196" y="138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543306" cy="459994"/>
            </a:xfrm>
            <a:custGeom>
              <a:avLst/>
              <a:gdLst/>
              <a:ahLst/>
              <a:cxnLst/>
              <a:rect l="l" t="t" r="r" b="b"/>
              <a:pathLst>
                <a:path w="543306" h="459994">
                  <a:moveTo>
                    <a:pt x="0" y="0"/>
                  </a:moveTo>
                  <a:lnTo>
                    <a:pt x="423545" y="459994"/>
                  </a:lnTo>
                  <a:lnTo>
                    <a:pt x="439547" y="459994"/>
                  </a:lnTo>
                  <a:lnTo>
                    <a:pt x="16002" y="0"/>
                  </a:lnTo>
                  <a:close/>
                  <a:moveTo>
                    <a:pt x="328549" y="0"/>
                  </a:moveTo>
                  <a:lnTo>
                    <a:pt x="530479" y="459994"/>
                  </a:lnTo>
                  <a:lnTo>
                    <a:pt x="543306" y="459994"/>
                  </a:lnTo>
                  <a:lnTo>
                    <a:pt x="341376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593852" y="63500"/>
              <a:ext cx="986155" cy="336296"/>
            </a:xfrm>
            <a:custGeom>
              <a:avLst/>
              <a:gdLst/>
              <a:ahLst/>
              <a:cxnLst/>
              <a:rect l="l" t="t" r="r" b="b"/>
              <a:pathLst>
                <a:path w="986155" h="336296">
                  <a:moveTo>
                    <a:pt x="718693" y="0"/>
                  </a:moveTo>
                  <a:lnTo>
                    <a:pt x="969518" y="324485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986155" y="336296"/>
                  </a:lnTo>
                  <a:lnTo>
                    <a:pt x="726186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568704" y="63500"/>
              <a:ext cx="1392174" cy="333502"/>
            </a:xfrm>
            <a:custGeom>
              <a:avLst/>
              <a:gdLst/>
              <a:ahLst/>
              <a:cxnLst/>
              <a:rect l="l" t="t" r="r" b="b"/>
              <a:pathLst>
                <a:path w="1392174" h="333502">
                  <a:moveTo>
                    <a:pt x="1003046" y="0"/>
                  </a:moveTo>
                  <a:lnTo>
                    <a:pt x="1373378" y="221996"/>
                  </a:lnTo>
                  <a:lnTo>
                    <a:pt x="5969" y="327279"/>
                  </a:lnTo>
                  <a:lnTo>
                    <a:pt x="10160" y="0"/>
                  </a:lnTo>
                  <a:lnTo>
                    <a:pt x="4318" y="0"/>
                  </a:lnTo>
                  <a:lnTo>
                    <a:pt x="0" y="330327"/>
                  </a:lnTo>
                  <a:lnTo>
                    <a:pt x="0" y="333502"/>
                  </a:lnTo>
                  <a:lnTo>
                    <a:pt x="1383030" y="226949"/>
                  </a:lnTo>
                  <a:lnTo>
                    <a:pt x="1392174" y="226187"/>
                  </a:lnTo>
                  <a:lnTo>
                    <a:pt x="1014476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312545" y="63500"/>
              <a:ext cx="266319" cy="338836"/>
            </a:xfrm>
            <a:custGeom>
              <a:avLst/>
              <a:gdLst/>
              <a:ahLst/>
              <a:cxnLst/>
              <a:rect l="l" t="t" r="r" b="b"/>
              <a:pathLst>
                <a:path w="266319" h="338836">
                  <a:moveTo>
                    <a:pt x="260477" y="0"/>
                  </a:moveTo>
                  <a:lnTo>
                    <a:pt x="256286" y="321945"/>
                  </a:lnTo>
                  <a:lnTo>
                    <a:pt x="7366" y="0"/>
                  </a:lnTo>
                  <a:lnTo>
                    <a:pt x="0" y="0"/>
                  </a:lnTo>
                  <a:lnTo>
                    <a:pt x="256794" y="332232"/>
                  </a:lnTo>
                  <a:lnTo>
                    <a:pt x="262001" y="338836"/>
                  </a:lnTo>
                  <a:lnTo>
                    <a:pt x="266319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560195" y="283972"/>
              <a:ext cx="1400302" cy="239522"/>
            </a:xfrm>
            <a:custGeom>
              <a:avLst/>
              <a:gdLst/>
              <a:ahLst/>
              <a:cxnLst/>
              <a:rect l="l" t="t" r="r" b="b"/>
              <a:pathLst>
                <a:path w="1400302" h="239522">
                  <a:moveTo>
                    <a:pt x="1400302" y="0"/>
                  </a:moveTo>
                  <a:lnTo>
                    <a:pt x="0" y="107823"/>
                  </a:lnTo>
                  <a:lnTo>
                    <a:pt x="283972" y="239522"/>
                  </a:lnTo>
                  <a:lnTo>
                    <a:pt x="297942" y="239522"/>
                  </a:lnTo>
                  <a:lnTo>
                    <a:pt x="22987" y="112014"/>
                  </a:lnTo>
                  <a:lnTo>
                    <a:pt x="1382395" y="7366"/>
                  </a:lnTo>
                  <a:lnTo>
                    <a:pt x="1103884" y="239522"/>
                  </a:lnTo>
                  <a:lnTo>
                    <a:pt x="1113028" y="239522"/>
                  </a:lnTo>
                  <a:lnTo>
                    <a:pt x="1400302" y="127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2664079" y="283083"/>
              <a:ext cx="415925" cy="240411"/>
            </a:xfrm>
            <a:custGeom>
              <a:avLst/>
              <a:gdLst/>
              <a:ahLst/>
              <a:cxnLst/>
              <a:rect l="l" t="t" r="r" b="b"/>
              <a:pathLst>
                <a:path w="415925" h="240411">
                  <a:moveTo>
                    <a:pt x="288290" y="0"/>
                  </a:moveTo>
                  <a:lnTo>
                    <a:pt x="0" y="240411"/>
                  </a:lnTo>
                  <a:lnTo>
                    <a:pt x="9271" y="240411"/>
                  </a:lnTo>
                  <a:lnTo>
                    <a:pt x="286639" y="9144"/>
                  </a:lnTo>
                  <a:lnTo>
                    <a:pt x="409321" y="240411"/>
                  </a:lnTo>
                  <a:lnTo>
                    <a:pt x="415925" y="240411"/>
                  </a:lnTo>
                  <a:lnTo>
                    <a:pt x="288290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312287" y="66294"/>
              <a:ext cx="516255" cy="457200"/>
            </a:xfrm>
            <a:custGeom>
              <a:avLst/>
              <a:gdLst/>
              <a:ahLst/>
              <a:cxnLst/>
              <a:rect l="l" t="t" r="r" b="b"/>
              <a:pathLst>
                <a:path w="516255" h="457200">
                  <a:moveTo>
                    <a:pt x="0" y="0"/>
                  </a:moveTo>
                  <a:lnTo>
                    <a:pt x="37719" y="457200"/>
                  </a:lnTo>
                  <a:lnTo>
                    <a:pt x="43688" y="457200"/>
                  </a:lnTo>
                  <a:lnTo>
                    <a:pt x="7112" y="14097"/>
                  </a:lnTo>
                  <a:lnTo>
                    <a:pt x="507365" y="457200"/>
                  </a:lnTo>
                  <a:lnTo>
                    <a:pt x="516255" y="457200"/>
                  </a:lnTo>
                  <a:lnTo>
                    <a:pt x="5461" y="4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947924" y="63500"/>
              <a:ext cx="371221" cy="229743"/>
            </a:xfrm>
            <a:custGeom>
              <a:avLst/>
              <a:gdLst/>
              <a:ahLst/>
              <a:cxnLst/>
              <a:rect l="l" t="t" r="r" b="b"/>
              <a:pathLst>
                <a:path w="371221" h="229743">
                  <a:moveTo>
                    <a:pt x="362966" y="0"/>
                  </a:moveTo>
                  <a:lnTo>
                    <a:pt x="364617" y="8382"/>
                  </a:lnTo>
                  <a:lnTo>
                    <a:pt x="7112" y="218694"/>
                  </a:lnTo>
                  <a:lnTo>
                    <a:pt x="30607" y="0"/>
                  </a:lnTo>
                  <a:lnTo>
                    <a:pt x="24638" y="0"/>
                  </a:lnTo>
                  <a:lnTo>
                    <a:pt x="635" y="223901"/>
                  </a:lnTo>
                  <a:lnTo>
                    <a:pt x="0" y="229743"/>
                  </a:lnTo>
                  <a:lnTo>
                    <a:pt x="369443" y="12319"/>
                  </a:lnTo>
                  <a:lnTo>
                    <a:pt x="371221" y="11303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566162" y="63500"/>
              <a:ext cx="413258" cy="247650"/>
            </a:xfrm>
            <a:custGeom>
              <a:avLst/>
              <a:gdLst/>
              <a:ahLst/>
              <a:cxnLst/>
              <a:rect l="l" t="t" r="r" b="b"/>
              <a:pathLst>
                <a:path w="413258" h="247650">
                  <a:moveTo>
                    <a:pt x="186309" y="0"/>
                  </a:moveTo>
                  <a:lnTo>
                    <a:pt x="357505" y="200660"/>
                  </a:lnTo>
                  <a:lnTo>
                    <a:pt x="22860" y="0"/>
                  </a:lnTo>
                  <a:lnTo>
                    <a:pt x="0" y="0"/>
                  </a:lnTo>
                  <a:lnTo>
                    <a:pt x="413258" y="247650"/>
                  </a:lnTo>
                  <a:lnTo>
                    <a:pt x="201803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840863" y="63500"/>
              <a:ext cx="137668" cy="234696"/>
            </a:xfrm>
            <a:custGeom>
              <a:avLst/>
              <a:gdLst/>
              <a:ahLst/>
              <a:cxnLst/>
              <a:rect l="l" t="t" r="r" b="b"/>
              <a:pathLst>
                <a:path w="137668" h="234696">
                  <a:moveTo>
                    <a:pt x="131699" y="0"/>
                  </a:moveTo>
                  <a:lnTo>
                    <a:pt x="108839" y="213614"/>
                  </a:lnTo>
                  <a:lnTo>
                    <a:pt x="6477" y="0"/>
                  </a:lnTo>
                  <a:lnTo>
                    <a:pt x="0" y="0"/>
                  </a:lnTo>
                  <a:lnTo>
                    <a:pt x="108077" y="225425"/>
                  </a:lnTo>
                  <a:lnTo>
                    <a:pt x="112522" y="234696"/>
                  </a:lnTo>
                  <a:lnTo>
                    <a:pt x="137668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56281" y="63500"/>
              <a:ext cx="207645" cy="243205"/>
            </a:xfrm>
            <a:custGeom>
              <a:avLst/>
              <a:gdLst/>
              <a:ahLst/>
              <a:cxnLst/>
              <a:rect l="l" t="t" r="r" b="b"/>
              <a:pathLst>
                <a:path w="207645" h="243205">
                  <a:moveTo>
                    <a:pt x="84455" y="0"/>
                  </a:moveTo>
                  <a:lnTo>
                    <a:pt x="182753" y="205105"/>
                  </a:lnTo>
                  <a:lnTo>
                    <a:pt x="7747" y="0"/>
                  </a:lnTo>
                  <a:lnTo>
                    <a:pt x="0" y="0"/>
                  </a:lnTo>
                  <a:lnTo>
                    <a:pt x="207645" y="243205"/>
                  </a:lnTo>
                  <a:lnTo>
                    <a:pt x="91059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823970" y="63500"/>
              <a:ext cx="632206" cy="459994"/>
            </a:xfrm>
            <a:custGeom>
              <a:avLst/>
              <a:gdLst/>
              <a:ahLst/>
              <a:cxnLst/>
              <a:rect l="l" t="t" r="r" b="b"/>
              <a:pathLst>
                <a:path w="632206" h="459994">
                  <a:moveTo>
                    <a:pt x="0" y="0"/>
                  </a:moveTo>
                  <a:lnTo>
                    <a:pt x="303530" y="459994"/>
                  </a:lnTo>
                  <a:lnTo>
                    <a:pt x="310515" y="459994"/>
                  </a:lnTo>
                  <a:lnTo>
                    <a:pt x="7112" y="0"/>
                  </a:lnTo>
                  <a:close/>
                  <a:moveTo>
                    <a:pt x="549021" y="0"/>
                  </a:moveTo>
                  <a:lnTo>
                    <a:pt x="626237" y="459994"/>
                  </a:lnTo>
                  <a:lnTo>
                    <a:pt x="632206" y="459994"/>
                  </a:lnTo>
                  <a:lnTo>
                    <a:pt x="554990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310890" y="63500"/>
              <a:ext cx="823722" cy="459994"/>
            </a:xfrm>
            <a:custGeom>
              <a:avLst/>
              <a:gdLst/>
              <a:ahLst/>
              <a:cxnLst/>
              <a:rect l="l" t="t" r="r" b="b"/>
              <a:pathLst>
                <a:path w="823722" h="459994">
                  <a:moveTo>
                    <a:pt x="0" y="0"/>
                  </a:moveTo>
                  <a:lnTo>
                    <a:pt x="2032" y="10414"/>
                  </a:lnTo>
                  <a:lnTo>
                    <a:pt x="2159" y="11430"/>
                  </a:lnTo>
                  <a:lnTo>
                    <a:pt x="508635" y="459994"/>
                  </a:lnTo>
                  <a:lnTo>
                    <a:pt x="517526" y="459994"/>
                  </a:lnTo>
                  <a:lnTo>
                    <a:pt x="7620" y="8255"/>
                  </a:lnTo>
                  <a:lnTo>
                    <a:pt x="5969" y="0"/>
                  </a:lnTo>
                  <a:close/>
                  <a:moveTo>
                    <a:pt x="513080" y="0"/>
                  </a:moveTo>
                  <a:lnTo>
                    <a:pt x="816610" y="459994"/>
                  </a:lnTo>
                  <a:lnTo>
                    <a:pt x="823722" y="459994"/>
                  </a:lnTo>
                  <a:lnTo>
                    <a:pt x="520192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947670" y="68326"/>
              <a:ext cx="408306" cy="455168"/>
            </a:xfrm>
            <a:custGeom>
              <a:avLst/>
              <a:gdLst/>
              <a:ahLst/>
              <a:cxnLst/>
              <a:rect l="l" t="t" r="r" b="b"/>
              <a:pathLst>
                <a:path w="408306" h="455168">
                  <a:moveTo>
                    <a:pt x="370713" y="127"/>
                  </a:moveTo>
                  <a:lnTo>
                    <a:pt x="2413" y="216789"/>
                  </a:lnTo>
                  <a:lnTo>
                    <a:pt x="0" y="218186"/>
                  </a:lnTo>
                  <a:lnTo>
                    <a:pt x="125730" y="455041"/>
                  </a:lnTo>
                  <a:lnTo>
                    <a:pt x="132334" y="455041"/>
                  </a:lnTo>
                  <a:lnTo>
                    <a:pt x="7874" y="220345"/>
                  </a:lnTo>
                  <a:lnTo>
                    <a:pt x="365633" y="9906"/>
                  </a:lnTo>
                  <a:lnTo>
                    <a:pt x="402336" y="455168"/>
                  </a:lnTo>
                  <a:lnTo>
                    <a:pt x="408305" y="455168"/>
                  </a:lnTo>
                  <a:lnTo>
                    <a:pt x="371094" y="4699"/>
                  </a:lnTo>
                  <a:lnTo>
                    <a:pt x="370713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4830064" y="63500"/>
              <a:ext cx="479933" cy="459994"/>
            </a:xfrm>
            <a:custGeom>
              <a:avLst/>
              <a:gdLst/>
              <a:ahLst/>
              <a:cxnLst/>
              <a:rect l="l" t="t" r="r" b="b"/>
              <a:pathLst>
                <a:path w="479933" h="459994">
                  <a:moveTo>
                    <a:pt x="189865" y="0"/>
                  </a:moveTo>
                  <a:lnTo>
                    <a:pt x="0" y="459994"/>
                  </a:lnTo>
                  <a:lnTo>
                    <a:pt x="6350" y="459994"/>
                  </a:lnTo>
                  <a:lnTo>
                    <a:pt x="196215" y="0"/>
                  </a:lnTo>
                  <a:close/>
                  <a:moveTo>
                    <a:pt x="201422" y="0"/>
                  </a:moveTo>
                  <a:lnTo>
                    <a:pt x="473075" y="459994"/>
                  </a:lnTo>
                  <a:lnTo>
                    <a:pt x="479933" y="459994"/>
                  </a:lnTo>
                  <a:lnTo>
                    <a:pt x="208153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4372991" y="63500"/>
              <a:ext cx="653288" cy="459994"/>
            </a:xfrm>
            <a:custGeom>
              <a:avLst/>
              <a:gdLst/>
              <a:ahLst/>
              <a:cxnLst/>
              <a:rect l="l" t="t" r="r" b="b"/>
              <a:pathLst>
                <a:path w="653288" h="459994">
                  <a:moveTo>
                    <a:pt x="0" y="0"/>
                  </a:moveTo>
                  <a:lnTo>
                    <a:pt x="77216" y="459994"/>
                  </a:lnTo>
                  <a:lnTo>
                    <a:pt x="83185" y="459994"/>
                  </a:lnTo>
                  <a:lnTo>
                    <a:pt x="5969" y="0"/>
                  </a:lnTo>
                  <a:close/>
                  <a:moveTo>
                    <a:pt x="646938" y="0"/>
                  </a:moveTo>
                  <a:lnTo>
                    <a:pt x="457073" y="459994"/>
                  </a:lnTo>
                  <a:lnTo>
                    <a:pt x="463423" y="459994"/>
                  </a:lnTo>
                  <a:lnTo>
                    <a:pt x="653288" y="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289433" y="63373"/>
              <a:ext cx="144272" cy="26924"/>
            </a:xfrm>
            <a:custGeom>
              <a:avLst/>
              <a:gdLst/>
              <a:ahLst/>
              <a:cxnLst/>
              <a:rect l="l" t="t" r="r" b="b"/>
              <a:pathLst>
                <a:path w="144272" h="26924">
                  <a:moveTo>
                    <a:pt x="0" y="127"/>
                  </a:moveTo>
                  <a:cubicBezTo>
                    <a:pt x="19812" y="17399"/>
                    <a:pt x="45466" y="26924"/>
                    <a:pt x="71882" y="26924"/>
                  </a:cubicBezTo>
                  <a:cubicBezTo>
                    <a:pt x="88519" y="26924"/>
                    <a:pt x="105283" y="23241"/>
                    <a:pt x="121285" y="15240"/>
                  </a:cubicBezTo>
                  <a:cubicBezTo>
                    <a:pt x="129794" y="11049"/>
                    <a:pt x="137414" y="5969"/>
                    <a:pt x="144272" y="0"/>
                  </a:cubicBez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488567" y="311277"/>
              <a:ext cx="166116" cy="165100"/>
            </a:xfrm>
            <a:custGeom>
              <a:avLst/>
              <a:gdLst/>
              <a:ahLst/>
              <a:cxnLst/>
              <a:rect l="l" t="t" r="r" b="b"/>
              <a:pathLst>
                <a:path w="166116" h="165100">
                  <a:moveTo>
                    <a:pt x="51054" y="18034"/>
                  </a:moveTo>
                  <a:cubicBezTo>
                    <a:pt x="14986" y="35941"/>
                    <a:pt x="0" y="79375"/>
                    <a:pt x="17653" y="115062"/>
                  </a:cubicBezTo>
                  <a:cubicBezTo>
                    <a:pt x="35306" y="150749"/>
                    <a:pt x="78994" y="165100"/>
                    <a:pt x="115062" y="147066"/>
                  </a:cubicBezTo>
                  <a:cubicBezTo>
                    <a:pt x="151130" y="129032"/>
                    <a:pt x="166116" y="85725"/>
                    <a:pt x="148463" y="50038"/>
                  </a:cubicBezTo>
                  <a:cubicBezTo>
                    <a:pt x="130810" y="14351"/>
                    <a:pt x="87122" y="0"/>
                    <a:pt x="51054" y="17907"/>
                  </a:cubicBezTo>
                </a:path>
              </a:pathLst>
            </a:custGeom>
            <a:solidFill>
              <a:srgbClr val="F07F51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2860675" y="190373"/>
              <a:ext cx="168656" cy="167513"/>
            </a:xfrm>
            <a:custGeom>
              <a:avLst/>
              <a:gdLst/>
              <a:ahLst/>
              <a:cxnLst/>
              <a:rect l="l" t="t" r="r" b="b"/>
              <a:pathLst>
                <a:path w="168656" h="167513">
                  <a:moveTo>
                    <a:pt x="51816" y="18288"/>
                  </a:moveTo>
                  <a:cubicBezTo>
                    <a:pt x="15113" y="36449"/>
                    <a:pt x="0" y="80518"/>
                    <a:pt x="17907" y="116713"/>
                  </a:cubicBezTo>
                  <a:cubicBezTo>
                    <a:pt x="35814" y="152908"/>
                    <a:pt x="80137" y="167513"/>
                    <a:pt x="116840" y="149225"/>
                  </a:cubicBezTo>
                  <a:cubicBezTo>
                    <a:pt x="153543" y="130937"/>
                    <a:pt x="168656" y="86995"/>
                    <a:pt x="150749" y="50800"/>
                  </a:cubicBezTo>
                  <a:cubicBezTo>
                    <a:pt x="132842" y="14605"/>
                    <a:pt x="88519" y="0"/>
                    <a:pt x="51816" y="18288"/>
                  </a:cubicBezTo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2707317" y="3303864"/>
            <a:ext cx="12472026" cy="6187138"/>
            <a:chOff x="0" y="0"/>
            <a:chExt cx="12221058" cy="606263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221083" cy="6062599"/>
            </a:xfrm>
            <a:custGeom>
              <a:avLst/>
              <a:gdLst/>
              <a:ahLst/>
              <a:cxnLst/>
              <a:rect l="l" t="t" r="r" b="b"/>
              <a:pathLst>
                <a:path w="12221083" h="6062599">
                  <a:moveTo>
                    <a:pt x="217297" y="0"/>
                  </a:moveTo>
                  <a:cubicBezTo>
                    <a:pt x="97282" y="0"/>
                    <a:pt x="0" y="97282"/>
                    <a:pt x="0" y="217297"/>
                  </a:cubicBezTo>
                  <a:lnTo>
                    <a:pt x="0" y="5845302"/>
                  </a:lnTo>
                  <a:cubicBezTo>
                    <a:pt x="0" y="5965317"/>
                    <a:pt x="97282" y="6062599"/>
                    <a:pt x="217297" y="6062599"/>
                  </a:cubicBezTo>
                  <a:lnTo>
                    <a:pt x="12003786" y="6062599"/>
                  </a:lnTo>
                  <a:cubicBezTo>
                    <a:pt x="12123801" y="6062599"/>
                    <a:pt x="12221083" y="5965317"/>
                    <a:pt x="12221083" y="5845302"/>
                  </a:cubicBezTo>
                  <a:lnTo>
                    <a:pt x="12221083" y="217297"/>
                  </a:lnTo>
                  <a:cubicBezTo>
                    <a:pt x="12221083" y="97282"/>
                    <a:pt x="12123801" y="0"/>
                    <a:pt x="12003786" y="0"/>
                  </a:cubicBezTo>
                  <a:close/>
                </a:path>
              </a:pathLst>
            </a:custGeom>
            <a:blipFill>
              <a:blip r:embed="rId2"/>
              <a:stretch>
                <a:fillRect l="-3600" t="-14464" r="-674" b="-25613"/>
              </a:stretch>
            </a:blip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2698685" y="1690698"/>
            <a:ext cx="12425769" cy="1313707"/>
            <a:chOff x="0" y="0"/>
            <a:chExt cx="9131795" cy="96545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131808" cy="965454"/>
            </a:xfrm>
            <a:custGeom>
              <a:avLst/>
              <a:gdLst/>
              <a:ahLst/>
              <a:cxnLst/>
              <a:rect l="l" t="t" r="r" b="b"/>
              <a:pathLst>
                <a:path w="9131808" h="965454">
                  <a:moveTo>
                    <a:pt x="9017762" y="965454"/>
                  </a:moveTo>
                  <a:lnTo>
                    <a:pt x="114046" y="965454"/>
                  </a:lnTo>
                  <a:lnTo>
                    <a:pt x="114046" y="959104"/>
                  </a:lnTo>
                  <a:lnTo>
                    <a:pt x="114046" y="965454"/>
                  </a:lnTo>
                  <a:cubicBezTo>
                    <a:pt x="51054" y="965454"/>
                    <a:pt x="0" y="914400"/>
                    <a:pt x="0" y="851408"/>
                  </a:cubicBezTo>
                  <a:lnTo>
                    <a:pt x="6350" y="851408"/>
                  </a:lnTo>
                  <a:lnTo>
                    <a:pt x="0" y="851408"/>
                  </a:lnTo>
                  <a:lnTo>
                    <a:pt x="0" y="114046"/>
                  </a:lnTo>
                  <a:lnTo>
                    <a:pt x="6350" y="114046"/>
                  </a:lnTo>
                  <a:lnTo>
                    <a:pt x="0" y="114046"/>
                  </a:lnTo>
                  <a:cubicBezTo>
                    <a:pt x="0" y="51054"/>
                    <a:pt x="51054" y="0"/>
                    <a:pt x="114046" y="0"/>
                  </a:cubicBezTo>
                  <a:lnTo>
                    <a:pt x="114046" y="6350"/>
                  </a:lnTo>
                  <a:lnTo>
                    <a:pt x="114046" y="0"/>
                  </a:lnTo>
                  <a:lnTo>
                    <a:pt x="9017762" y="0"/>
                  </a:lnTo>
                  <a:lnTo>
                    <a:pt x="9017762" y="6350"/>
                  </a:lnTo>
                  <a:lnTo>
                    <a:pt x="9017762" y="0"/>
                  </a:lnTo>
                  <a:cubicBezTo>
                    <a:pt x="9080754" y="0"/>
                    <a:pt x="9131808" y="51054"/>
                    <a:pt x="9131808" y="114046"/>
                  </a:cubicBezTo>
                  <a:lnTo>
                    <a:pt x="9125458" y="114046"/>
                  </a:lnTo>
                  <a:lnTo>
                    <a:pt x="9131808" y="114046"/>
                  </a:lnTo>
                  <a:lnTo>
                    <a:pt x="9131808" y="851408"/>
                  </a:lnTo>
                  <a:lnTo>
                    <a:pt x="9125458" y="851408"/>
                  </a:lnTo>
                  <a:lnTo>
                    <a:pt x="9131808" y="851408"/>
                  </a:lnTo>
                  <a:cubicBezTo>
                    <a:pt x="9131808" y="914400"/>
                    <a:pt x="9080753" y="965454"/>
                    <a:pt x="9017762" y="965454"/>
                  </a:cubicBezTo>
                  <a:lnTo>
                    <a:pt x="9017762" y="959104"/>
                  </a:lnTo>
                  <a:lnTo>
                    <a:pt x="9017762" y="965454"/>
                  </a:lnTo>
                  <a:moveTo>
                    <a:pt x="9017762" y="952754"/>
                  </a:moveTo>
                  <a:cubicBezTo>
                    <a:pt x="9073769" y="952754"/>
                    <a:pt x="9119108" y="907415"/>
                    <a:pt x="9119108" y="851408"/>
                  </a:cubicBezTo>
                  <a:lnTo>
                    <a:pt x="9119108" y="114046"/>
                  </a:lnTo>
                  <a:cubicBezTo>
                    <a:pt x="9119108" y="58166"/>
                    <a:pt x="9073769" y="12700"/>
                    <a:pt x="9017762" y="12700"/>
                  </a:cubicBezTo>
                  <a:lnTo>
                    <a:pt x="114046" y="12700"/>
                  </a:lnTo>
                  <a:cubicBezTo>
                    <a:pt x="58039" y="12700"/>
                    <a:pt x="12700" y="58039"/>
                    <a:pt x="12700" y="114046"/>
                  </a:cubicBezTo>
                  <a:lnTo>
                    <a:pt x="12700" y="851408"/>
                  </a:lnTo>
                  <a:cubicBezTo>
                    <a:pt x="12700" y="907415"/>
                    <a:pt x="58039" y="952754"/>
                    <a:pt x="114046" y="952754"/>
                  </a:cubicBezTo>
                  <a:lnTo>
                    <a:pt x="9017762" y="952754"/>
                  </a:lnTo>
                  <a:close/>
                </a:path>
              </a:pathLst>
            </a:custGeom>
            <a:solidFill>
              <a:srgbClr val="F07F51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1678779" y="366876"/>
            <a:ext cx="14930443" cy="1028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8"/>
              </a:lnSpc>
            </a:pPr>
            <a:r>
              <a:rPr lang="en-US" sz="6006" spc="-96">
                <a:solidFill>
                  <a:srgbClr val="F07F51"/>
                </a:solidFill>
                <a:latin typeface="Montserrat Semi-Bold"/>
              </a:rPr>
              <a:t>Дополнительные форматы работы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976319" y="2309103"/>
            <a:ext cx="11656882" cy="439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2605" spc="-41">
                <a:solidFill>
                  <a:srgbClr val="1D1D1B"/>
                </a:solidFill>
                <a:latin typeface="IBM Plex Sans"/>
              </a:rPr>
              <a:t>Масштабирование и проведение акций под задачи помощи военнослужащим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980116" y="1818072"/>
            <a:ext cx="4820194" cy="55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2"/>
              </a:lnSpc>
            </a:pPr>
            <a:r>
              <a:rPr lang="en-US" sz="3265" spc="-52">
                <a:solidFill>
                  <a:srgbClr val="1D1D1B"/>
                </a:solidFill>
                <a:latin typeface="IBM Plex Sans Bold"/>
              </a:rPr>
              <a:t>Донорство крови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23486" y="736788"/>
            <a:ext cx="1244102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>
                <a:solidFill>
                  <a:srgbClr val="FF9407"/>
                </a:solidFill>
                <a:latin typeface="Montserrat Semi-Bold"/>
              </a:rPr>
              <a:t>Как будет проходить Акция?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8605" y="2276475"/>
            <a:ext cx="14830788" cy="573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2700" spc="16">
                <a:solidFill>
                  <a:srgbClr val="000000"/>
                </a:solidFill>
                <a:latin typeface="Montserrat Semi-Bold"/>
              </a:rPr>
              <a:t>Акция проходит с 10 марта по 1 декабря 2023 года в городах и районах Удмуртии.</a:t>
            </a:r>
          </a:p>
          <a:p>
            <a:pPr>
              <a:lnSpc>
                <a:spcPts val="3240"/>
              </a:lnSpc>
            </a:pPr>
            <a:endParaRPr lang="en-US" sz="2700" spc="16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3240"/>
              </a:lnSpc>
            </a:pPr>
            <a:r>
              <a:rPr lang="en-US" sz="2700" spc="16">
                <a:solidFill>
                  <a:srgbClr val="000000"/>
                </a:solidFill>
                <a:latin typeface="Montserrat Semi-Bold"/>
              </a:rPr>
              <a:t>Участники самостоятельно выбирают направления добрых дел, ориентируясь на примерный перечень мероприятий, и оказывают реальную адресную помощь.</a:t>
            </a:r>
          </a:p>
          <a:p>
            <a:pPr>
              <a:lnSpc>
                <a:spcPts val="3240"/>
              </a:lnSpc>
            </a:pPr>
            <a:endParaRPr lang="en-US" sz="2700" spc="16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3240"/>
              </a:lnSpc>
            </a:pPr>
            <a:r>
              <a:rPr lang="en-US" sz="2700" spc="16">
                <a:solidFill>
                  <a:srgbClr val="000000"/>
                </a:solidFill>
                <a:latin typeface="Montserrat Semi-Bold"/>
              </a:rPr>
              <a:t>Каждую неделю учреждения сдают отчёт по Форме, прикрепляя также ссылки на посты в социальных сетях учебного заведения с фотографиями.</a:t>
            </a:r>
          </a:p>
          <a:p>
            <a:pPr>
              <a:lnSpc>
                <a:spcPts val="3240"/>
              </a:lnSpc>
            </a:pPr>
            <a:r>
              <a:rPr lang="en-US" sz="2700" spc="16">
                <a:solidFill>
                  <a:srgbClr val="000000"/>
                </a:solidFill>
                <a:latin typeface="Montserrat Semi-Bold"/>
              </a:rPr>
              <a:t>По итогам отчётов, каждый месяц подводится рейтинг участия учреждений СПО в Акции #МЫВМЕСТЕ.</a:t>
            </a:r>
          </a:p>
          <a:p>
            <a:pPr>
              <a:lnSpc>
                <a:spcPts val="3240"/>
              </a:lnSpc>
            </a:pPr>
            <a:endParaRPr lang="en-US" sz="2700" spc="16">
              <a:solidFill>
                <a:srgbClr val="000000"/>
              </a:solidFill>
              <a:latin typeface="Montserrat Semi-Bold"/>
            </a:endParaRPr>
          </a:p>
          <a:p>
            <a:pPr algn="l">
              <a:lnSpc>
                <a:spcPts val="3240"/>
              </a:lnSpc>
            </a:pPr>
            <a:r>
              <a:rPr lang="en-US" sz="2700" spc="16">
                <a:solidFill>
                  <a:srgbClr val="000000"/>
                </a:solidFill>
                <a:latin typeface="Montserrat Semi-Bold"/>
              </a:rPr>
              <a:t>В декабре 2023 три лучших волонтерских отряда будут награждены на Ежегодной Республиканской премии "Доброволец года 2023"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19364" y="3316061"/>
            <a:ext cx="11203587" cy="262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3"/>
              </a:lnSpc>
            </a:pPr>
            <a:r>
              <a:rPr lang="en-US" sz="9450" spc="1597">
                <a:solidFill>
                  <a:srgbClr val="000000"/>
                </a:solidFill>
                <a:latin typeface="Montserrat Semi-Bold Bold"/>
              </a:rPr>
              <a:t>Общие положения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94" y="-445"/>
            <a:ext cx="18289586" cy="102878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5809" y="3943938"/>
            <a:ext cx="16299180" cy="629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5"/>
              </a:lnSpc>
            </a:pPr>
            <a:endParaRPr/>
          </a:p>
          <a:p>
            <a:pPr algn="ctr">
              <a:lnSpc>
                <a:spcPts val="6415"/>
              </a:lnSpc>
            </a:pPr>
            <a:endParaRPr/>
          </a:p>
          <a:p>
            <a:pPr algn="ctr">
              <a:lnSpc>
                <a:spcPts val="5103"/>
              </a:lnSpc>
            </a:pPr>
            <a:endParaRPr/>
          </a:p>
          <a:p>
            <a:pPr algn="ctr">
              <a:lnSpc>
                <a:spcPts val="5103"/>
              </a:lnSpc>
            </a:pPr>
            <a:r>
              <a:rPr lang="en-US" sz="4725">
                <a:solidFill>
                  <a:srgbClr val="000000"/>
                </a:solidFill>
                <a:latin typeface="Times New Roman"/>
              </a:rPr>
              <a:t>адрес: ул. Восточная, 42а</a:t>
            </a:r>
          </a:p>
          <a:p>
            <a:pPr algn="ctr">
              <a:lnSpc>
                <a:spcPts val="5103"/>
              </a:lnSpc>
            </a:pPr>
            <a:r>
              <a:rPr lang="en-US" sz="4725">
                <a:solidFill>
                  <a:srgbClr val="000000"/>
                </a:solidFill>
                <a:latin typeface="Times New Roman"/>
              </a:rPr>
              <a:t>телефон: 31-44-13 (доб. 503)</a:t>
            </a:r>
          </a:p>
          <a:p>
            <a:pPr algn="ctr">
              <a:lnSpc>
                <a:spcPts val="5103"/>
              </a:lnSpc>
            </a:pPr>
            <a:r>
              <a:rPr lang="en-US" sz="4725">
                <a:solidFill>
                  <a:srgbClr val="000000"/>
                </a:solidFill>
                <a:latin typeface="Montserrat Semi-Bold"/>
              </a:rPr>
              <a:t>почта: </a:t>
            </a:r>
            <a:r>
              <a:rPr lang="en-US" sz="4725" u="sng">
                <a:solidFill>
                  <a:srgbClr val="0563C1"/>
                </a:solidFill>
                <a:latin typeface="Montserrat Semi-Bold"/>
                <a:hlinkClick r:id="rId3" tooltip="mailto:dobro@molcentr18.ru"/>
              </a:rPr>
              <a:t>dobro@molcentr18.ru</a:t>
            </a:r>
          </a:p>
          <a:p>
            <a:pPr algn="ctr">
              <a:lnSpc>
                <a:spcPts val="5103"/>
              </a:lnSpc>
            </a:pPr>
            <a:r>
              <a:rPr lang="en-US" sz="4725">
                <a:solidFill>
                  <a:srgbClr val="000000"/>
                </a:solidFill>
                <a:latin typeface="Montserrat Semi-Bold"/>
              </a:rPr>
              <a:t>вк: https://vk.com/dobroudm  </a:t>
            </a:r>
          </a:p>
          <a:p>
            <a:pPr algn="ctr">
              <a:lnSpc>
                <a:spcPts val="5103"/>
              </a:lnSpc>
            </a:pPr>
            <a:r>
              <a:rPr lang="en-US" sz="4725">
                <a:solidFill>
                  <a:srgbClr val="000000"/>
                </a:solidFill>
                <a:latin typeface="Times New Roman"/>
              </a:rPr>
              <a:t>(Ресурсный центр поддержки </a:t>
            </a:r>
          </a:p>
          <a:p>
            <a:pPr algn="ctr">
              <a:lnSpc>
                <a:spcPts val="5103"/>
              </a:lnSpc>
            </a:pPr>
            <a:r>
              <a:rPr lang="en-US" sz="4725">
                <a:solidFill>
                  <a:srgbClr val="000000"/>
                </a:solidFill>
                <a:latin typeface="Times New Roman"/>
              </a:rPr>
              <a:t>добровольчества УР)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85652" y="390972"/>
            <a:ext cx="4507704" cy="45077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52012" y="372396"/>
            <a:ext cx="452628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17019">
            <a:off x="5277334" y="4286617"/>
            <a:ext cx="3789991" cy="0"/>
          </a:xfrm>
          <a:prstGeom prst="line">
            <a:avLst/>
          </a:prstGeom>
          <a:ln w="952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36228" y="4205275"/>
            <a:ext cx="7017905" cy="12631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453820" y="4305300"/>
            <a:ext cx="7370830" cy="1016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80"/>
              </a:lnSpc>
            </a:pPr>
            <a:r>
              <a:rPr lang="en-US" sz="6600" spc="870" dirty="0">
                <a:solidFill>
                  <a:srgbClr val="FFFFFF"/>
                </a:solidFill>
                <a:latin typeface="Montserrat Semi-Bold Bold"/>
              </a:rPr>
              <a:t>#МЫВМЕСТЕ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90775" y="2213943"/>
            <a:ext cx="13506450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spc="166">
                <a:solidFill>
                  <a:srgbClr val="000000"/>
                </a:solidFill>
                <a:latin typeface="Montserrat Semi-Bold Bold"/>
              </a:rPr>
              <a:t>организована в рамках Общероссийской Акции взаимопомощи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85097" y="5920110"/>
            <a:ext cx="5317806" cy="78676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697730" y="5994405"/>
            <a:ext cx="889254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504">
                <a:solidFill>
                  <a:srgbClr val="FFFFFF"/>
                </a:solidFill>
                <a:latin typeface="Montserrat Semi-Bold Bold"/>
              </a:rPr>
              <a:t>СУТЬ АКЦИИ</a:t>
            </a:r>
          </a:p>
        </p:txBody>
      </p:sp>
      <p:sp>
        <p:nvSpPr>
          <p:cNvPr id="9" name="AutoShape 9"/>
          <p:cNvSpPr/>
          <p:nvPr/>
        </p:nvSpPr>
        <p:spPr>
          <a:xfrm rot="10365">
            <a:off x="4693532" y="3739344"/>
            <a:ext cx="3159094" cy="0"/>
          </a:xfrm>
          <a:prstGeom prst="line">
            <a:avLst/>
          </a:prstGeom>
          <a:ln w="952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739693">
            <a:off x="12010223" y="3314781"/>
            <a:ext cx="3932341" cy="0"/>
          </a:xfrm>
          <a:prstGeom prst="line">
            <a:avLst/>
          </a:prstGeom>
          <a:ln w="952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9753">
            <a:off x="9139229" y="8091351"/>
            <a:ext cx="3357339" cy="0"/>
          </a:xfrm>
          <a:prstGeom prst="line">
            <a:avLst/>
          </a:prstGeom>
          <a:ln w="952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2391955" y="7010263"/>
            <a:ext cx="13506450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spc="166">
                <a:solidFill>
                  <a:srgbClr val="000000"/>
                </a:solidFill>
                <a:latin typeface="Montserrat Semi-Bold Bold"/>
              </a:rPr>
              <a:t>адресная помощь военнослужащим, мобилизованным и их семьям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56936" y="4182417"/>
            <a:ext cx="12546141" cy="454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7"/>
              </a:lnSpc>
            </a:pPr>
            <a:r>
              <a:rPr lang="en-US" sz="4200" spc="100">
                <a:solidFill>
                  <a:srgbClr val="000000"/>
                </a:solidFill>
                <a:latin typeface="Montserrat Semi-Bold Bold"/>
              </a:rPr>
              <a:t>повышение уровня вовлечённости волонтерских организаций средних профессиональных учреждений Удмуртской республики в оказание помощи и поддержки военнослужащих, мобилизованных и их семей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8808" y="1911217"/>
            <a:ext cx="14510385" cy="129904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56936" y="1905338"/>
            <a:ext cx="14059852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0"/>
              </a:lnSpc>
            </a:pPr>
            <a:r>
              <a:rPr lang="en-US" sz="8600" spc="1090">
                <a:solidFill>
                  <a:srgbClr val="FFFFFF"/>
                </a:solidFill>
                <a:latin typeface="Montserrat Semi-Bold Bold"/>
              </a:rPr>
              <a:t>Цель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3866343"/>
            <a:ext cx="15773400" cy="458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3963" lvl="1" indent="-386982">
              <a:lnSpc>
                <a:spcPts val="4527"/>
              </a:lnSpc>
              <a:buFont typeface="Arial"/>
              <a:buChar char="•"/>
            </a:pPr>
            <a:r>
              <a:rPr lang="en-US" sz="4200" spc="-163">
                <a:solidFill>
                  <a:srgbClr val="000000"/>
                </a:solidFill>
                <a:latin typeface="Montserrat Semi-Bold"/>
              </a:rPr>
              <a:t>Включение учащейся молодежи в общественно значимую деятельность в сфере взаимопомощи для решения социально значимых проблем и задач</a:t>
            </a:r>
          </a:p>
          <a:p>
            <a:pPr marL="773963" lvl="1" indent="-386982">
              <a:lnSpc>
                <a:spcPts val="4527"/>
              </a:lnSpc>
              <a:buFont typeface="Arial"/>
              <a:buChar char="•"/>
            </a:pPr>
            <a:r>
              <a:rPr lang="en-US" sz="4200" spc="-163">
                <a:solidFill>
                  <a:srgbClr val="000000"/>
                </a:solidFill>
                <a:latin typeface="Montserrat Semi-Bold"/>
              </a:rPr>
              <a:t>Формирование у молодежи чувства гражданственности и патриотизма</a:t>
            </a:r>
          </a:p>
          <a:p>
            <a:pPr marL="773963" lvl="1" indent="-386982">
              <a:lnSpc>
                <a:spcPts val="4527"/>
              </a:lnSpc>
              <a:buFont typeface="Arial"/>
              <a:buChar char="•"/>
            </a:pPr>
            <a:r>
              <a:rPr lang="en-US" sz="4200" spc="-163">
                <a:solidFill>
                  <a:srgbClr val="000000"/>
                </a:solidFill>
                <a:latin typeface="Montserrat Semi-Bold"/>
              </a:rPr>
              <a:t>Разносторонняя помощь: адресная помощь, сбор гуманитарной помощи, просветительская деятельность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41206" y="1899308"/>
            <a:ext cx="14767560" cy="132207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42321" y="1899307"/>
            <a:ext cx="12165330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0"/>
              </a:lnSpc>
            </a:pPr>
            <a:r>
              <a:rPr lang="en-US" sz="8600" spc="1664">
                <a:solidFill>
                  <a:srgbClr val="FFFFFF"/>
                </a:solidFill>
                <a:latin typeface="Montserrat Semi-Bold Bold"/>
              </a:rPr>
              <a:t>Задачи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97541" y="1722398"/>
            <a:ext cx="15773400" cy="119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7200" spc="1490">
                <a:solidFill>
                  <a:srgbClr val="FF9407"/>
                </a:solidFill>
                <a:latin typeface="Montserrat Semi-Bold Bold"/>
              </a:rPr>
              <a:t>Организаторы Акции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86441" y="3925175"/>
            <a:ext cx="14715117" cy="364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Montserrat Semi-Bold Bold"/>
              </a:rPr>
              <a:t>АУ УР "Молодежный центр УР" при поддержке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Montserrat Semi-Bold Bold"/>
              </a:rPr>
              <a:t>Министерства образования и науки УР и Агенства по делам молодежи УР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905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27510" y="1695450"/>
            <a:ext cx="12832980" cy="685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F9407"/>
                </a:solidFill>
                <a:latin typeface="Montserrat Semi-Bold"/>
              </a:rPr>
              <a:t>Вводная по Общероссийской Акции взаимопомощи #МЫВМЕСТЕ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89269" y="9022819"/>
            <a:ext cx="1800774" cy="10791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052" b="11052"/>
          <a:stretch>
            <a:fillRect/>
          </a:stretch>
        </p:blipFill>
        <p:spPr>
          <a:xfrm>
            <a:off x="0" y="0"/>
            <a:ext cx="18288000" cy="86791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57231" y="9028923"/>
            <a:ext cx="1652749" cy="9904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1" r="2"/>
          <a:stretch>
            <a:fillRect/>
          </a:stretch>
        </p:blipFill>
        <p:spPr>
          <a:xfrm>
            <a:off x="7257894" y="8983224"/>
            <a:ext cx="1866109" cy="1117805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369770" y="9338622"/>
            <a:ext cx="1884281" cy="441510"/>
            <a:chOff x="0" y="0"/>
            <a:chExt cx="1384770" cy="324460"/>
          </a:xfrm>
        </p:grpSpPr>
        <p:sp>
          <p:nvSpPr>
            <p:cNvPr id="7" name="Freeform 7"/>
            <p:cNvSpPr/>
            <p:nvPr/>
          </p:nvSpPr>
          <p:spPr>
            <a:xfrm>
              <a:off x="63500" y="83820"/>
              <a:ext cx="313309" cy="162941"/>
            </a:xfrm>
            <a:custGeom>
              <a:avLst/>
              <a:gdLst/>
              <a:ahLst/>
              <a:cxnLst/>
              <a:rect l="l" t="t" r="r" b="b"/>
              <a:pathLst>
                <a:path w="313309" h="162941">
                  <a:moveTo>
                    <a:pt x="249936" y="0"/>
                  </a:moveTo>
                  <a:cubicBezTo>
                    <a:pt x="215519" y="0"/>
                    <a:pt x="186436" y="29972"/>
                    <a:pt x="186436" y="65405"/>
                  </a:cubicBezTo>
                  <a:lnTo>
                    <a:pt x="186436" y="66040"/>
                  </a:lnTo>
                  <a:lnTo>
                    <a:pt x="186436" y="97663"/>
                  </a:lnTo>
                  <a:cubicBezTo>
                    <a:pt x="186436" y="114554"/>
                    <a:pt x="172466" y="129413"/>
                    <a:pt x="156718" y="129413"/>
                  </a:cubicBezTo>
                  <a:cubicBezTo>
                    <a:pt x="140970" y="129413"/>
                    <a:pt x="127000" y="114554"/>
                    <a:pt x="127000" y="97663"/>
                  </a:cubicBezTo>
                  <a:lnTo>
                    <a:pt x="127000" y="65405"/>
                  </a:lnTo>
                  <a:cubicBezTo>
                    <a:pt x="127000" y="29972"/>
                    <a:pt x="97917" y="0"/>
                    <a:pt x="63500" y="0"/>
                  </a:cubicBezTo>
                  <a:cubicBezTo>
                    <a:pt x="29083" y="0"/>
                    <a:pt x="0" y="29972"/>
                    <a:pt x="0" y="65405"/>
                  </a:cubicBezTo>
                  <a:lnTo>
                    <a:pt x="0" y="161544"/>
                  </a:lnTo>
                  <a:lnTo>
                    <a:pt x="33655" y="161544"/>
                  </a:lnTo>
                  <a:lnTo>
                    <a:pt x="33655" y="65405"/>
                  </a:lnTo>
                  <a:cubicBezTo>
                    <a:pt x="33655" y="48514"/>
                    <a:pt x="47625" y="33655"/>
                    <a:pt x="63373" y="33655"/>
                  </a:cubicBezTo>
                  <a:cubicBezTo>
                    <a:pt x="79121" y="33655"/>
                    <a:pt x="93218" y="48514"/>
                    <a:pt x="93218" y="65405"/>
                  </a:cubicBezTo>
                  <a:lnTo>
                    <a:pt x="93218" y="97536"/>
                  </a:lnTo>
                  <a:cubicBezTo>
                    <a:pt x="93218" y="132969"/>
                    <a:pt x="122301" y="162941"/>
                    <a:pt x="156718" y="162941"/>
                  </a:cubicBezTo>
                  <a:cubicBezTo>
                    <a:pt x="191135" y="162941"/>
                    <a:pt x="220218" y="132969"/>
                    <a:pt x="220218" y="97536"/>
                  </a:cubicBezTo>
                  <a:lnTo>
                    <a:pt x="220218" y="66040"/>
                  </a:lnTo>
                  <a:lnTo>
                    <a:pt x="220218" y="65405"/>
                  </a:lnTo>
                  <a:cubicBezTo>
                    <a:pt x="220218" y="48514"/>
                    <a:pt x="234188" y="33655"/>
                    <a:pt x="249936" y="33655"/>
                  </a:cubicBezTo>
                  <a:cubicBezTo>
                    <a:pt x="265684" y="33655"/>
                    <a:pt x="279654" y="48514"/>
                    <a:pt x="279654" y="65405"/>
                  </a:cubicBezTo>
                  <a:lnTo>
                    <a:pt x="279654" y="161925"/>
                  </a:lnTo>
                  <a:lnTo>
                    <a:pt x="313309" y="161925"/>
                  </a:lnTo>
                  <a:lnTo>
                    <a:pt x="313309" y="65405"/>
                  </a:lnTo>
                  <a:cubicBezTo>
                    <a:pt x="313309" y="29972"/>
                    <a:pt x="284226" y="0"/>
                    <a:pt x="249809" y="0"/>
                  </a:cubicBezTo>
                </a:path>
              </a:pathLst>
            </a:custGeom>
            <a:solidFill>
              <a:srgbClr val="F3935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441071" y="213741"/>
              <a:ext cx="35560" cy="42291"/>
            </a:xfrm>
            <a:custGeom>
              <a:avLst/>
              <a:gdLst/>
              <a:ahLst/>
              <a:cxnLst/>
              <a:rect l="l" t="t" r="r" b="b"/>
              <a:pathLst>
                <a:path w="35560" h="42291">
                  <a:moveTo>
                    <a:pt x="9652" y="28829"/>
                  </a:moveTo>
                  <a:lnTo>
                    <a:pt x="26289" y="28829"/>
                  </a:lnTo>
                  <a:lnTo>
                    <a:pt x="26289" y="4699"/>
                  </a:lnTo>
                  <a:lnTo>
                    <a:pt x="12192" y="4699"/>
                  </a:lnTo>
                  <a:lnTo>
                    <a:pt x="12192" y="17145"/>
                  </a:lnTo>
                  <a:cubicBezTo>
                    <a:pt x="12192" y="22479"/>
                    <a:pt x="11176" y="25908"/>
                    <a:pt x="9652" y="28829"/>
                  </a:cubicBezTo>
                  <a:moveTo>
                    <a:pt x="35560" y="28829"/>
                  </a:moveTo>
                  <a:lnTo>
                    <a:pt x="35560" y="42291"/>
                  </a:lnTo>
                  <a:lnTo>
                    <a:pt x="30988" y="42291"/>
                  </a:lnTo>
                  <a:lnTo>
                    <a:pt x="30988" y="33655"/>
                  </a:lnTo>
                  <a:lnTo>
                    <a:pt x="4572" y="33655"/>
                  </a:lnTo>
                  <a:lnTo>
                    <a:pt x="4572" y="42291"/>
                  </a:lnTo>
                  <a:lnTo>
                    <a:pt x="0" y="42291"/>
                  </a:lnTo>
                  <a:lnTo>
                    <a:pt x="0" y="28829"/>
                  </a:lnTo>
                  <a:lnTo>
                    <a:pt x="4191" y="28829"/>
                  </a:lnTo>
                  <a:cubicBezTo>
                    <a:pt x="5969" y="25781"/>
                    <a:pt x="6985" y="22225"/>
                    <a:pt x="6985" y="16891"/>
                  </a:cubicBezTo>
                  <a:lnTo>
                    <a:pt x="6985" y="0"/>
                  </a:lnTo>
                  <a:lnTo>
                    <a:pt x="12065" y="0"/>
                  </a:lnTo>
                  <a:lnTo>
                    <a:pt x="29337" y="0"/>
                  </a:lnTo>
                  <a:lnTo>
                    <a:pt x="31369" y="0"/>
                  </a:lnTo>
                  <a:lnTo>
                    <a:pt x="31369" y="28829"/>
                  </a:lnTo>
                  <a:close/>
                </a:path>
              </a:pathLst>
            </a:custGeom>
            <a:solidFill>
              <a:srgbClr val="15181B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479806" y="212725"/>
              <a:ext cx="35560" cy="35052"/>
            </a:xfrm>
            <a:custGeom>
              <a:avLst/>
              <a:gdLst/>
              <a:ahLst/>
              <a:cxnLst/>
              <a:rect l="l" t="t" r="r" b="b"/>
              <a:pathLst>
                <a:path w="35560" h="35052">
                  <a:moveTo>
                    <a:pt x="5334" y="17526"/>
                  </a:moveTo>
                  <a:cubicBezTo>
                    <a:pt x="5334" y="25146"/>
                    <a:pt x="10668" y="29972"/>
                    <a:pt x="17780" y="29972"/>
                  </a:cubicBezTo>
                  <a:cubicBezTo>
                    <a:pt x="24892" y="29972"/>
                    <a:pt x="30226" y="25019"/>
                    <a:pt x="30226" y="17526"/>
                  </a:cubicBezTo>
                  <a:cubicBezTo>
                    <a:pt x="30226" y="10033"/>
                    <a:pt x="24892" y="5080"/>
                    <a:pt x="17780" y="5080"/>
                  </a:cubicBezTo>
                  <a:cubicBezTo>
                    <a:pt x="10668" y="5080"/>
                    <a:pt x="5334" y="10033"/>
                    <a:pt x="5334" y="17526"/>
                  </a:cubicBezTo>
                  <a:moveTo>
                    <a:pt x="35560" y="17526"/>
                  </a:moveTo>
                  <a:cubicBezTo>
                    <a:pt x="35560" y="27686"/>
                    <a:pt x="28067" y="35052"/>
                    <a:pt x="17780" y="35052"/>
                  </a:cubicBezTo>
                  <a:cubicBezTo>
                    <a:pt x="7493" y="35052"/>
                    <a:pt x="0" y="27686"/>
                    <a:pt x="0" y="17526"/>
                  </a:cubicBezTo>
                  <a:cubicBezTo>
                    <a:pt x="0" y="7366"/>
                    <a:pt x="7620" y="0"/>
                    <a:pt x="17780" y="0"/>
                  </a:cubicBezTo>
                  <a:cubicBezTo>
                    <a:pt x="27940" y="0"/>
                    <a:pt x="35560" y="7366"/>
                    <a:pt x="35560" y="17526"/>
                  </a:cubicBezTo>
                </a:path>
              </a:pathLst>
            </a:custGeom>
            <a:solidFill>
              <a:srgbClr val="15181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520065" y="196469"/>
              <a:ext cx="36449" cy="51308"/>
            </a:xfrm>
            <a:custGeom>
              <a:avLst/>
              <a:gdLst/>
              <a:ahLst/>
              <a:cxnLst/>
              <a:rect l="l" t="t" r="r" b="b"/>
              <a:pathLst>
                <a:path w="36449" h="51308">
                  <a:moveTo>
                    <a:pt x="30734" y="33909"/>
                  </a:moveTo>
                  <a:cubicBezTo>
                    <a:pt x="30734" y="26162"/>
                    <a:pt x="25146" y="21463"/>
                    <a:pt x="18288" y="21463"/>
                  </a:cubicBezTo>
                  <a:cubicBezTo>
                    <a:pt x="11430" y="21463"/>
                    <a:pt x="5842" y="26162"/>
                    <a:pt x="5842" y="33782"/>
                  </a:cubicBezTo>
                  <a:cubicBezTo>
                    <a:pt x="5842" y="41402"/>
                    <a:pt x="11430" y="46228"/>
                    <a:pt x="18288" y="46228"/>
                  </a:cubicBezTo>
                  <a:cubicBezTo>
                    <a:pt x="25146" y="46228"/>
                    <a:pt x="30734" y="41529"/>
                    <a:pt x="30734" y="33909"/>
                  </a:cubicBezTo>
                  <a:moveTo>
                    <a:pt x="0" y="29591"/>
                  </a:moveTo>
                  <a:cubicBezTo>
                    <a:pt x="0" y="21717"/>
                    <a:pt x="2032" y="12319"/>
                    <a:pt x="9144" y="8255"/>
                  </a:cubicBezTo>
                  <a:cubicBezTo>
                    <a:pt x="13462" y="5842"/>
                    <a:pt x="20320" y="4572"/>
                    <a:pt x="23749" y="3683"/>
                  </a:cubicBezTo>
                  <a:cubicBezTo>
                    <a:pt x="25908" y="3048"/>
                    <a:pt x="27686" y="1778"/>
                    <a:pt x="27813" y="0"/>
                  </a:cubicBezTo>
                  <a:lnTo>
                    <a:pt x="32893" y="0"/>
                  </a:lnTo>
                  <a:cubicBezTo>
                    <a:pt x="32893" y="4572"/>
                    <a:pt x="30480" y="6731"/>
                    <a:pt x="26416" y="7874"/>
                  </a:cubicBezTo>
                  <a:cubicBezTo>
                    <a:pt x="23622" y="8636"/>
                    <a:pt x="16002" y="9906"/>
                    <a:pt x="12065" y="12065"/>
                  </a:cubicBezTo>
                  <a:cubicBezTo>
                    <a:pt x="7620" y="14351"/>
                    <a:pt x="5334" y="19558"/>
                    <a:pt x="4826" y="26162"/>
                  </a:cubicBezTo>
                  <a:lnTo>
                    <a:pt x="5080" y="26162"/>
                  </a:lnTo>
                  <a:cubicBezTo>
                    <a:pt x="7493" y="20066"/>
                    <a:pt x="13081" y="16764"/>
                    <a:pt x="19939" y="16764"/>
                  </a:cubicBezTo>
                  <a:cubicBezTo>
                    <a:pt x="29718" y="16764"/>
                    <a:pt x="36449" y="23622"/>
                    <a:pt x="36449" y="33655"/>
                  </a:cubicBezTo>
                  <a:cubicBezTo>
                    <a:pt x="36449" y="43942"/>
                    <a:pt x="29591" y="51308"/>
                    <a:pt x="18415" y="51308"/>
                  </a:cubicBezTo>
                  <a:cubicBezTo>
                    <a:pt x="8255" y="51308"/>
                    <a:pt x="254" y="45339"/>
                    <a:pt x="254" y="29591"/>
                  </a:cubicBezTo>
                </a:path>
              </a:pathLst>
            </a:custGeom>
            <a:solidFill>
              <a:srgbClr val="15181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562864" y="212725"/>
              <a:ext cx="34036" cy="48260"/>
            </a:xfrm>
            <a:custGeom>
              <a:avLst/>
              <a:gdLst/>
              <a:ahLst/>
              <a:cxnLst/>
              <a:rect l="l" t="t" r="r" b="b"/>
              <a:pathLst>
                <a:path w="34036" h="48260">
                  <a:moveTo>
                    <a:pt x="28702" y="17526"/>
                  </a:moveTo>
                  <a:cubicBezTo>
                    <a:pt x="28702" y="10287"/>
                    <a:pt x="24003" y="5080"/>
                    <a:pt x="16764" y="5080"/>
                  </a:cubicBezTo>
                  <a:cubicBezTo>
                    <a:pt x="9525" y="5080"/>
                    <a:pt x="4826" y="10287"/>
                    <a:pt x="4826" y="17526"/>
                  </a:cubicBezTo>
                  <a:cubicBezTo>
                    <a:pt x="4826" y="24765"/>
                    <a:pt x="9525" y="29972"/>
                    <a:pt x="16764" y="29972"/>
                  </a:cubicBezTo>
                  <a:cubicBezTo>
                    <a:pt x="24003" y="29972"/>
                    <a:pt x="28702" y="24765"/>
                    <a:pt x="28702" y="17526"/>
                  </a:cubicBezTo>
                  <a:moveTo>
                    <a:pt x="0" y="1016"/>
                  </a:moveTo>
                  <a:lnTo>
                    <a:pt x="5080" y="1016"/>
                  </a:lnTo>
                  <a:lnTo>
                    <a:pt x="5080" y="6858"/>
                  </a:lnTo>
                  <a:lnTo>
                    <a:pt x="5207" y="6858"/>
                  </a:lnTo>
                  <a:cubicBezTo>
                    <a:pt x="7493" y="2794"/>
                    <a:pt x="11684" y="0"/>
                    <a:pt x="17653" y="0"/>
                  </a:cubicBezTo>
                  <a:cubicBezTo>
                    <a:pt x="26670" y="0"/>
                    <a:pt x="34036" y="6604"/>
                    <a:pt x="34036" y="17526"/>
                  </a:cubicBezTo>
                  <a:cubicBezTo>
                    <a:pt x="34036" y="28448"/>
                    <a:pt x="26797" y="35052"/>
                    <a:pt x="17653" y="35052"/>
                  </a:cubicBezTo>
                  <a:cubicBezTo>
                    <a:pt x="11684" y="35052"/>
                    <a:pt x="7493" y="32258"/>
                    <a:pt x="5207" y="28194"/>
                  </a:cubicBezTo>
                  <a:lnTo>
                    <a:pt x="5080" y="28194"/>
                  </a:lnTo>
                  <a:lnTo>
                    <a:pt x="5080" y="48260"/>
                  </a:lnTo>
                  <a:lnTo>
                    <a:pt x="0" y="48260"/>
                  </a:lnTo>
                  <a:close/>
                </a:path>
              </a:pathLst>
            </a:custGeom>
            <a:solidFill>
              <a:srgbClr val="15181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01726" y="212725"/>
              <a:ext cx="35560" cy="35052"/>
            </a:xfrm>
            <a:custGeom>
              <a:avLst/>
              <a:gdLst/>
              <a:ahLst/>
              <a:cxnLst/>
              <a:rect l="l" t="t" r="r" b="b"/>
              <a:pathLst>
                <a:path w="35560" h="35052">
                  <a:moveTo>
                    <a:pt x="5334" y="17526"/>
                  </a:moveTo>
                  <a:cubicBezTo>
                    <a:pt x="5334" y="25146"/>
                    <a:pt x="10668" y="29972"/>
                    <a:pt x="17780" y="29972"/>
                  </a:cubicBezTo>
                  <a:cubicBezTo>
                    <a:pt x="24892" y="29972"/>
                    <a:pt x="30226" y="25019"/>
                    <a:pt x="30226" y="17526"/>
                  </a:cubicBezTo>
                  <a:cubicBezTo>
                    <a:pt x="30226" y="10033"/>
                    <a:pt x="24892" y="5080"/>
                    <a:pt x="17780" y="5080"/>
                  </a:cubicBezTo>
                  <a:cubicBezTo>
                    <a:pt x="10668" y="5080"/>
                    <a:pt x="5334" y="10033"/>
                    <a:pt x="5334" y="17526"/>
                  </a:cubicBezTo>
                  <a:moveTo>
                    <a:pt x="35560" y="17526"/>
                  </a:moveTo>
                  <a:cubicBezTo>
                    <a:pt x="35560" y="27686"/>
                    <a:pt x="28067" y="35052"/>
                    <a:pt x="17780" y="35052"/>
                  </a:cubicBezTo>
                  <a:cubicBezTo>
                    <a:pt x="7493" y="35052"/>
                    <a:pt x="0" y="27686"/>
                    <a:pt x="0" y="17526"/>
                  </a:cubicBezTo>
                  <a:cubicBezTo>
                    <a:pt x="0" y="7366"/>
                    <a:pt x="7620" y="0"/>
                    <a:pt x="17780" y="0"/>
                  </a:cubicBezTo>
                  <a:cubicBezTo>
                    <a:pt x="27940" y="0"/>
                    <a:pt x="35560" y="7366"/>
                    <a:pt x="35560" y="17526"/>
                  </a:cubicBezTo>
                </a:path>
              </a:pathLst>
            </a:custGeom>
            <a:solidFill>
              <a:srgbClr val="15181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440817" y="85217"/>
              <a:ext cx="68707" cy="104267"/>
            </a:xfrm>
            <a:custGeom>
              <a:avLst/>
              <a:gdLst/>
              <a:ahLst/>
              <a:cxnLst/>
              <a:rect l="l" t="t" r="r" b="b"/>
              <a:pathLst>
                <a:path w="68707" h="104267">
                  <a:moveTo>
                    <a:pt x="34417" y="54610"/>
                  </a:moveTo>
                  <a:cubicBezTo>
                    <a:pt x="46990" y="54610"/>
                    <a:pt x="55499" y="44704"/>
                    <a:pt x="55499" y="32766"/>
                  </a:cubicBezTo>
                  <a:cubicBezTo>
                    <a:pt x="55499" y="20828"/>
                    <a:pt x="47117" y="11049"/>
                    <a:pt x="34417" y="11049"/>
                  </a:cubicBezTo>
                  <a:cubicBezTo>
                    <a:pt x="21717" y="11049"/>
                    <a:pt x="12954" y="20701"/>
                    <a:pt x="12954" y="32639"/>
                  </a:cubicBezTo>
                  <a:cubicBezTo>
                    <a:pt x="12954" y="44704"/>
                    <a:pt x="21717" y="54610"/>
                    <a:pt x="34417" y="54610"/>
                  </a:cubicBezTo>
                  <a:moveTo>
                    <a:pt x="34544" y="0"/>
                  </a:moveTo>
                  <a:cubicBezTo>
                    <a:pt x="53467" y="0"/>
                    <a:pt x="68707" y="13843"/>
                    <a:pt x="68707" y="32766"/>
                  </a:cubicBezTo>
                  <a:cubicBezTo>
                    <a:pt x="68707" y="51435"/>
                    <a:pt x="53086" y="65659"/>
                    <a:pt x="35433" y="65659"/>
                  </a:cubicBezTo>
                  <a:cubicBezTo>
                    <a:pt x="27178" y="65659"/>
                    <a:pt x="19177" y="63373"/>
                    <a:pt x="13081" y="56515"/>
                  </a:cubicBezTo>
                  <a:lnTo>
                    <a:pt x="12573" y="56515"/>
                  </a:lnTo>
                  <a:lnTo>
                    <a:pt x="12573" y="104267"/>
                  </a:lnTo>
                  <a:lnTo>
                    <a:pt x="0" y="104267"/>
                  </a:lnTo>
                  <a:lnTo>
                    <a:pt x="0" y="37973"/>
                  </a:lnTo>
                  <a:cubicBezTo>
                    <a:pt x="0" y="14859"/>
                    <a:pt x="13335" y="0"/>
                    <a:pt x="34671" y="0"/>
                  </a:cubicBezTo>
                </a:path>
              </a:pathLst>
            </a:custGeom>
            <a:solidFill>
              <a:srgbClr val="010101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521335" y="85217"/>
              <a:ext cx="68834" cy="65786"/>
            </a:xfrm>
            <a:custGeom>
              <a:avLst/>
              <a:gdLst/>
              <a:ahLst/>
              <a:cxnLst/>
              <a:rect l="l" t="t" r="r" b="b"/>
              <a:pathLst>
                <a:path w="68834" h="65786">
                  <a:moveTo>
                    <a:pt x="34417" y="54610"/>
                  </a:moveTo>
                  <a:cubicBezTo>
                    <a:pt x="46990" y="54610"/>
                    <a:pt x="55626" y="44831"/>
                    <a:pt x="55626" y="32766"/>
                  </a:cubicBezTo>
                  <a:cubicBezTo>
                    <a:pt x="55626" y="20701"/>
                    <a:pt x="47117" y="10922"/>
                    <a:pt x="34417" y="10922"/>
                  </a:cubicBezTo>
                  <a:cubicBezTo>
                    <a:pt x="21717" y="10922"/>
                    <a:pt x="13208" y="20574"/>
                    <a:pt x="13208" y="32766"/>
                  </a:cubicBezTo>
                  <a:cubicBezTo>
                    <a:pt x="13208" y="44958"/>
                    <a:pt x="21717" y="54610"/>
                    <a:pt x="34417" y="54610"/>
                  </a:cubicBezTo>
                  <a:moveTo>
                    <a:pt x="0" y="32893"/>
                  </a:moveTo>
                  <a:cubicBezTo>
                    <a:pt x="0" y="13970"/>
                    <a:pt x="15875" y="0"/>
                    <a:pt x="34417" y="0"/>
                  </a:cubicBezTo>
                  <a:cubicBezTo>
                    <a:pt x="52959" y="0"/>
                    <a:pt x="68834" y="13970"/>
                    <a:pt x="68834" y="32893"/>
                  </a:cubicBezTo>
                  <a:cubicBezTo>
                    <a:pt x="68834" y="51816"/>
                    <a:pt x="52959" y="65786"/>
                    <a:pt x="34417" y="65786"/>
                  </a:cubicBezTo>
                  <a:cubicBezTo>
                    <a:pt x="15875" y="65786"/>
                    <a:pt x="0" y="51816"/>
                    <a:pt x="0" y="32893"/>
                  </a:cubicBezTo>
                </a:path>
              </a:pathLst>
            </a:custGeom>
            <a:solidFill>
              <a:srgbClr val="010101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601980" y="85090"/>
              <a:ext cx="67564" cy="65786"/>
            </a:xfrm>
            <a:custGeom>
              <a:avLst/>
              <a:gdLst/>
              <a:ahLst/>
              <a:cxnLst/>
              <a:rect l="l" t="t" r="r" b="b"/>
              <a:pathLst>
                <a:path w="67564" h="65786">
                  <a:moveTo>
                    <a:pt x="34798" y="65786"/>
                  </a:moveTo>
                  <a:cubicBezTo>
                    <a:pt x="14986" y="65786"/>
                    <a:pt x="0" y="51943"/>
                    <a:pt x="0" y="32893"/>
                  </a:cubicBezTo>
                  <a:cubicBezTo>
                    <a:pt x="0" y="13843"/>
                    <a:pt x="14605" y="0"/>
                    <a:pt x="34417" y="0"/>
                  </a:cubicBezTo>
                  <a:cubicBezTo>
                    <a:pt x="49530" y="0"/>
                    <a:pt x="63627" y="8255"/>
                    <a:pt x="67310" y="23749"/>
                  </a:cubicBezTo>
                  <a:lnTo>
                    <a:pt x="54229" y="23749"/>
                  </a:lnTo>
                  <a:cubicBezTo>
                    <a:pt x="51054" y="15367"/>
                    <a:pt x="43561" y="11049"/>
                    <a:pt x="34671" y="11049"/>
                  </a:cubicBezTo>
                  <a:cubicBezTo>
                    <a:pt x="21336" y="11049"/>
                    <a:pt x="13208" y="20955"/>
                    <a:pt x="13208" y="33020"/>
                  </a:cubicBezTo>
                  <a:cubicBezTo>
                    <a:pt x="13208" y="45212"/>
                    <a:pt x="21590" y="54610"/>
                    <a:pt x="34925" y="54610"/>
                  </a:cubicBezTo>
                  <a:cubicBezTo>
                    <a:pt x="43561" y="54610"/>
                    <a:pt x="51435" y="50673"/>
                    <a:pt x="54483" y="41529"/>
                  </a:cubicBezTo>
                  <a:lnTo>
                    <a:pt x="67564" y="41529"/>
                  </a:lnTo>
                  <a:cubicBezTo>
                    <a:pt x="62865" y="58166"/>
                    <a:pt x="49403" y="65659"/>
                    <a:pt x="34798" y="65659"/>
                  </a:cubicBezTo>
                </a:path>
              </a:pathLst>
            </a:custGeom>
            <a:solidFill>
              <a:srgbClr val="010101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683006" y="86487"/>
              <a:ext cx="80137" cy="63119"/>
            </a:xfrm>
            <a:custGeom>
              <a:avLst/>
              <a:gdLst/>
              <a:ahLst/>
              <a:cxnLst/>
              <a:rect l="l" t="t" r="r" b="b"/>
              <a:pathLst>
                <a:path w="80137" h="63119">
                  <a:moveTo>
                    <a:pt x="33274" y="55372"/>
                  </a:moveTo>
                  <a:lnTo>
                    <a:pt x="12573" y="12065"/>
                  </a:lnTo>
                  <a:lnTo>
                    <a:pt x="12192" y="12065"/>
                  </a:lnTo>
                  <a:lnTo>
                    <a:pt x="12192" y="63119"/>
                  </a:lnTo>
                  <a:lnTo>
                    <a:pt x="0" y="63119"/>
                  </a:lnTo>
                  <a:lnTo>
                    <a:pt x="0" y="0"/>
                  </a:lnTo>
                  <a:lnTo>
                    <a:pt x="19304" y="0"/>
                  </a:lnTo>
                  <a:lnTo>
                    <a:pt x="39878" y="43180"/>
                  </a:lnTo>
                  <a:lnTo>
                    <a:pt x="40259" y="43180"/>
                  </a:lnTo>
                  <a:lnTo>
                    <a:pt x="60833" y="0"/>
                  </a:lnTo>
                  <a:lnTo>
                    <a:pt x="80137" y="0"/>
                  </a:lnTo>
                  <a:lnTo>
                    <a:pt x="80137" y="62992"/>
                  </a:lnTo>
                  <a:lnTo>
                    <a:pt x="67945" y="62992"/>
                  </a:lnTo>
                  <a:lnTo>
                    <a:pt x="67945" y="12065"/>
                  </a:lnTo>
                  <a:lnTo>
                    <a:pt x="67564" y="12065"/>
                  </a:lnTo>
                  <a:lnTo>
                    <a:pt x="46863" y="55372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776732" y="85217"/>
              <a:ext cx="68834" cy="65786"/>
            </a:xfrm>
            <a:custGeom>
              <a:avLst/>
              <a:gdLst/>
              <a:ahLst/>
              <a:cxnLst/>
              <a:rect l="l" t="t" r="r" b="b"/>
              <a:pathLst>
                <a:path w="68834" h="65786">
                  <a:moveTo>
                    <a:pt x="34417" y="54610"/>
                  </a:moveTo>
                  <a:cubicBezTo>
                    <a:pt x="46990" y="54610"/>
                    <a:pt x="55626" y="44831"/>
                    <a:pt x="55626" y="32766"/>
                  </a:cubicBezTo>
                  <a:cubicBezTo>
                    <a:pt x="55626" y="20701"/>
                    <a:pt x="47117" y="10922"/>
                    <a:pt x="34417" y="10922"/>
                  </a:cubicBezTo>
                  <a:cubicBezTo>
                    <a:pt x="21717" y="10922"/>
                    <a:pt x="13208" y="20574"/>
                    <a:pt x="13208" y="32766"/>
                  </a:cubicBezTo>
                  <a:cubicBezTo>
                    <a:pt x="13208" y="44958"/>
                    <a:pt x="21717" y="54610"/>
                    <a:pt x="34417" y="54610"/>
                  </a:cubicBezTo>
                  <a:moveTo>
                    <a:pt x="0" y="32893"/>
                  </a:moveTo>
                  <a:cubicBezTo>
                    <a:pt x="0" y="13970"/>
                    <a:pt x="15875" y="0"/>
                    <a:pt x="34417" y="0"/>
                  </a:cubicBezTo>
                  <a:cubicBezTo>
                    <a:pt x="52959" y="0"/>
                    <a:pt x="68834" y="13970"/>
                    <a:pt x="68834" y="32893"/>
                  </a:cubicBezTo>
                  <a:cubicBezTo>
                    <a:pt x="68834" y="51816"/>
                    <a:pt x="52959" y="65786"/>
                    <a:pt x="34417" y="65786"/>
                  </a:cubicBezTo>
                  <a:cubicBezTo>
                    <a:pt x="15875" y="65786"/>
                    <a:pt x="0" y="51816"/>
                    <a:pt x="0" y="32893"/>
                  </a:cubicBezTo>
                </a:path>
              </a:pathLst>
            </a:custGeom>
            <a:solidFill>
              <a:srgbClr val="010101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852043" y="86360"/>
              <a:ext cx="62230" cy="63754"/>
            </a:xfrm>
            <a:custGeom>
              <a:avLst/>
              <a:gdLst/>
              <a:ahLst/>
              <a:cxnLst/>
              <a:rect l="l" t="t" r="r" b="b"/>
              <a:pathLst>
                <a:path w="62230" h="63754">
                  <a:moveTo>
                    <a:pt x="0" y="63754"/>
                  </a:moveTo>
                  <a:lnTo>
                    <a:pt x="0" y="50673"/>
                  </a:lnTo>
                  <a:lnTo>
                    <a:pt x="254" y="50673"/>
                  </a:lnTo>
                  <a:cubicBezTo>
                    <a:pt x="2667" y="50673"/>
                    <a:pt x="5715" y="49657"/>
                    <a:pt x="7493" y="47498"/>
                  </a:cubicBezTo>
                  <a:cubicBezTo>
                    <a:pt x="9779" y="44958"/>
                    <a:pt x="11049" y="40259"/>
                    <a:pt x="12319" y="33401"/>
                  </a:cubicBezTo>
                  <a:lnTo>
                    <a:pt x="14097" y="23368"/>
                  </a:lnTo>
                  <a:cubicBezTo>
                    <a:pt x="16129" y="11684"/>
                    <a:pt x="20320" y="0"/>
                    <a:pt x="37719" y="0"/>
                  </a:cubicBezTo>
                  <a:lnTo>
                    <a:pt x="62230" y="0"/>
                  </a:lnTo>
                  <a:lnTo>
                    <a:pt x="62230" y="63246"/>
                  </a:lnTo>
                  <a:lnTo>
                    <a:pt x="49657" y="63246"/>
                  </a:lnTo>
                  <a:lnTo>
                    <a:pt x="49657" y="11557"/>
                  </a:lnTo>
                  <a:lnTo>
                    <a:pt x="39878" y="11557"/>
                  </a:lnTo>
                  <a:cubicBezTo>
                    <a:pt x="30099" y="11557"/>
                    <a:pt x="27940" y="14224"/>
                    <a:pt x="25654" y="27686"/>
                  </a:cubicBezTo>
                  <a:lnTo>
                    <a:pt x="24003" y="37084"/>
                  </a:lnTo>
                  <a:cubicBezTo>
                    <a:pt x="22606" y="45720"/>
                    <a:pt x="20447" y="53213"/>
                    <a:pt x="15875" y="57912"/>
                  </a:cubicBezTo>
                  <a:cubicBezTo>
                    <a:pt x="12446" y="61468"/>
                    <a:pt x="7620" y="63627"/>
                    <a:pt x="1270" y="63627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928243" y="85217"/>
              <a:ext cx="68834" cy="65786"/>
            </a:xfrm>
            <a:custGeom>
              <a:avLst/>
              <a:gdLst/>
              <a:ahLst/>
              <a:cxnLst/>
              <a:rect l="l" t="t" r="r" b="b"/>
              <a:pathLst>
                <a:path w="68834" h="65786">
                  <a:moveTo>
                    <a:pt x="34544" y="54610"/>
                  </a:moveTo>
                  <a:cubicBezTo>
                    <a:pt x="47117" y="54610"/>
                    <a:pt x="55753" y="44831"/>
                    <a:pt x="55753" y="32766"/>
                  </a:cubicBezTo>
                  <a:cubicBezTo>
                    <a:pt x="55753" y="20701"/>
                    <a:pt x="47244" y="10922"/>
                    <a:pt x="34544" y="10922"/>
                  </a:cubicBezTo>
                  <a:cubicBezTo>
                    <a:pt x="21844" y="10922"/>
                    <a:pt x="13335" y="20574"/>
                    <a:pt x="13335" y="32766"/>
                  </a:cubicBezTo>
                  <a:cubicBezTo>
                    <a:pt x="13335" y="44958"/>
                    <a:pt x="21844" y="54610"/>
                    <a:pt x="34544" y="54610"/>
                  </a:cubicBezTo>
                  <a:moveTo>
                    <a:pt x="0" y="32893"/>
                  </a:moveTo>
                  <a:cubicBezTo>
                    <a:pt x="0" y="13970"/>
                    <a:pt x="15875" y="0"/>
                    <a:pt x="34417" y="0"/>
                  </a:cubicBezTo>
                  <a:cubicBezTo>
                    <a:pt x="52959" y="0"/>
                    <a:pt x="68834" y="13970"/>
                    <a:pt x="68834" y="32893"/>
                  </a:cubicBezTo>
                  <a:cubicBezTo>
                    <a:pt x="68834" y="51816"/>
                    <a:pt x="52959" y="65786"/>
                    <a:pt x="34417" y="65786"/>
                  </a:cubicBezTo>
                  <a:cubicBezTo>
                    <a:pt x="15875" y="65786"/>
                    <a:pt x="0" y="51816"/>
                    <a:pt x="0" y="32893"/>
                  </a:cubicBezTo>
                </a:path>
              </a:pathLst>
            </a:custGeom>
            <a:solidFill>
              <a:srgbClr val="010101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999617" y="86233"/>
              <a:ext cx="74676" cy="78613"/>
            </a:xfrm>
            <a:custGeom>
              <a:avLst/>
              <a:gdLst/>
              <a:ahLst/>
              <a:cxnLst/>
              <a:rect l="l" t="t" r="r" b="b"/>
              <a:pathLst>
                <a:path w="74676" h="78613">
                  <a:moveTo>
                    <a:pt x="53213" y="51943"/>
                  </a:moveTo>
                  <a:lnTo>
                    <a:pt x="53213" y="11557"/>
                  </a:lnTo>
                  <a:lnTo>
                    <a:pt x="41402" y="11557"/>
                  </a:lnTo>
                  <a:cubicBezTo>
                    <a:pt x="33782" y="11557"/>
                    <a:pt x="31115" y="17653"/>
                    <a:pt x="29591" y="24130"/>
                  </a:cubicBezTo>
                  <a:lnTo>
                    <a:pt x="26797" y="36322"/>
                  </a:lnTo>
                  <a:cubicBezTo>
                    <a:pt x="25273" y="43053"/>
                    <a:pt x="22860" y="48641"/>
                    <a:pt x="20574" y="51054"/>
                  </a:cubicBezTo>
                  <a:lnTo>
                    <a:pt x="20574" y="51943"/>
                  </a:lnTo>
                  <a:close/>
                  <a:moveTo>
                    <a:pt x="12192" y="78613"/>
                  </a:moveTo>
                  <a:lnTo>
                    <a:pt x="0" y="78613"/>
                  </a:lnTo>
                  <a:lnTo>
                    <a:pt x="0" y="51562"/>
                  </a:lnTo>
                  <a:lnTo>
                    <a:pt x="8128" y="51562"/>
                  </a:lnTo>
                  <a:cubicBezTo>
                    <a:pt x="11684" y="47498"/>
                    <a:pt x="13589" y="41529"/>
                    <a:pt x="15367" y="34163"/>
                  </a:cubicBezTo>
                  <a:lnTo>
                    <a:pt x="18034" y="22479"/>
                  </a:lnTo>
                  <a:cubicBezTo>
                    <a:pt x="20701" y="11176"/>
                    <a:pt x="25527" y="0"/>
                    <a:pt x="41021" y="0"/>
                  </a:cubicBezTo>
                  <a:lnTo>
                    <a:pt x="65532" y="0"/>
                  </a:lnTo>
                  <a:lnTo>
                    <a:pt x="65532" y="51562"/>
                  </a:lnTo>
                  <a:lnTo>
                    <a:pt x="74676" y="51562"/>
                  </a:lnTo>
                  <a:lnTo>
                    <a:pt x="74676" y="78613"/>
                  </a:lnTo>
                  <a:lnTo>
                    <a:pt x="62484" y="78613"/>
                  </a:lnTo>
                  <a:lnTo>
                    <a:pt x="62484" y="63373"/>
                  </a:lnTo>
                  <a:lnTo>
                    <a:pt x="12192" y="63373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083691" y="63500"/>
              <a:ext cx="67437" cy="87376"/>
            </a:xfrm>
            <a:custGeom>
              <a:avLst/>
              <a:gdLst/>
              <a:ahLst/>
              <a:cxnLst/>
              <a:rect l="l" t="t" r="r" b="b"/>
              <a:pathLst>
                <a:path w="67437" h="87376">
                  <a:moveTo>
                    <a:pt x="41148" y="0"/>
                  </a:moveTo>
                  <a:lnTo>
                    <a:pt x="54229" y="0"/>
                  </a:lnTo>
                  <a:lnTo>
                    <a:pt x="54229" y="13081"/>
                  </a:lnTo>
                  <a:lnTo>
                    <a:pt x="41148" y="13081"/>
                  </a:lnTo>
                  <a:close/>
                  <a:moveTo>
                    <a:pt x="54356" y="48514"/>
                  </a:moveTo>
                  <a:cubicBezTo>
                    <a:pt x="52324" y="38989"/>
                    <a:pt x="44958" y="32639"/>
                    <a:pt x="34036" y="32639"/>
                  </a:cubicBezTo>
                  <a:cubicBezTo>
                    <a:pt x="23114" y="32639"/>
                    <a:pt x="15494" y="39497"/>
                    <a:pt x="13081" y="48514"/>
                  </a:cubicBezTo>
                  <a:close/>
                  <a:moveTo>
                    <a:pt x="12827" y="0"/>
                  </a:moveTo>
                  <a:lnTo>
                    <a:pt x="25908" y="0"/>
                  </a:lnTo>
                  <a:lnTo>
                    <a:pt x="25908" y="13081"/>
                  </a:lnTo>
                  <a:lnTo>
                    <a:pt x="12827" y="13081"/>
                  </a:lnTo>
                  <a:close/>
                  <a:moveTo>
                    <a:pt x="34671" y="87376"/>
                  </a:moveTo>
                  <a:cubicBezTo>
                    <a:pt x="14605" y="87376"/>
                    <a:pt x="0" y="73533"/>
                    <a:pt x="0" y="54483"/>
                  </a:cubicBezTo>
                  <a:cubicBezTo>
                    <a:pt x="0" y="35433"/>
                    <a:pt x="14605" y="21590"/>
                    <a:pt x="34163" y="21590"/>
                  </a:cubicBezTo>
                  <a:cubicBezTo>
                    <a:pt x="49276" y="21590"/>
                    <a:pt x="67437" y="31496"/>
                    <a:pt x="67437" y="55499"/>
                  </a:cubicBezTo>
                  <a:lnTo>
                    <a:pt x="67437" y="58166"/>
                  </a:lnTo>
                  <a:lnTo>
                    <a:pt x="12573" y="58166"/>
                  </a:lnTo>
                  <a:cubicBezTo>
                    <a:pt x="13970" y="68707"/>
                    <a:pt x="22098" y="76327"/>
                    <a:pt x="34544" y="76327"/>
                  </a:cubicBezTo>
                  <a:cubicBezTo>
                    <a:pt x="41910" y="76327"/>
                    <a:pt x="50800" y="73660"/>
                    <a:pt x="53213" y="67183"/>
                  </a:cubicBezTo>
                  <a:lnTo>
                    <a:pt x="66167" y="67183"/>
                  </a:lnTo>
                  <a:cubicBezTo>
                    <a:pt x="62230" y="81026"/>
                    <a:pt x="47498" y="87376"/>
                    <a:pt x="34671" y="87376"/>
                  </a:cubicBezTo>
                </a:path>
              </a:pathLst>
            </a:custGeom>
            <a:solidFill>
              <a:srgbClr val="010101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157986" y="86487"/>
              <a:ext cx="93345" cy="63119"/>
            </a:xfrm>
            <a:custGeom>
              <a:avLst/>
              <a:gdLst/>
              <a:ahLst/>
              <a:cxnLst/>
              <a:rect l="l" t="t" r="r" b="b"/>
              <a:pathLst>
                <a:path w="93345" h="63119">
                  <a:moveTo>
                    <a:pt x="52705" y="0"/>
                  </a:moveTo>
                  <a:lnTo>
                    <a:pt x="52705" y="25019"/>
                  </a:lnTo>
                  <a:lnTo>
                    <a:pt x="63246" y="25019"/>
                  </a:lnTo>
                  <a:lnTo>
                    <a:pt x="78105" y="0"/>
                  </a:lnTo>
                  <a:lnTo>
                    <a:pt x="91948" y="0"/>
                  </a:lnTo>
                  <a:lnTo>
                    <a:pt x="73406" y="30099"/>
                  </a:lnTo>
                  <a:lnTo>
                    <a:pt x="93345" y="62992"/>
                  </a:lnTo>
                  <a:lnTo>
                    <a:pt x="79248" y="62992"/>
                  </a:lnTo>
                  <a:lnTo>
                    <a:pt x="63373" y="36576"/>
                  </a:lnTo>
                  <a:lnTo>
                    <a:pt x="52705" y="36576"/>
                  </a:lnTo>
                  <a:lnTo>
                    <a:pt x="52705" y="63119"/>
                  </a:lnTo>
                  <a:lnTo>
                    <a:pt x="40767" y="63119"/>
                  </a:lnTo>
                  <a:lnTo>
                    <a:pt x="40767" y="36576"/>
                  </a:lnTo>
                  <a:lnTo>
                    <a:pt x="30099" y="36576"/>
                  </a:lnTo>
                  <a:lnTo>
                    <a:pt x="14224" y="63119"/>
                  </a:lnTo>
                  <a:lnTo>
                    <a:pt x="0" y="63119"/>
                  </a:lnTo>
                  <a:lnTo>
                    <a:pt x="19939" y="30226"/>
                  </a:lnTo>
                  <a:lnTo>
                    <a:pt x="1524" y="0"/>
                  </a:lnTo>
                  <a:lnTo>
                    <a:pt x="15367" y="0"/>
                  </a:lnTo>
                  <a:lnTo>
                    <a:pt x="30226" y="25019"/>
                  </a:lnTo>
                  <a:lnTo>
                    <a:pt x="40767" y="25019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1260094" y="86487"/>
              <a:ext cx="61214" cy="64389"/>
            </a:xfrm>
            <a:custGeom>
              <a:avLst/>
              <a:gdLst/>
              <a:ahLst/>
              <a:cxnLst/>
              <a:rect l="l" t="t" r="r" b="b"/>
              <a:pathLst>
                <a:path w="61214" h="64389">
                  <a:moveTo>
                    <a:pt x="30607" y="53340"/>
                  </a:moveTo>
                  <a:cubicBezTo>
                    <a:pt x="40640" y="53340"/>
                    <a:pt x="47879" y="46355"/>
                    <a:pt x="47879" y="36449"/>
                  </a:cubicBezTo>
                  <a:cubicBezTo>
                    <a:pt x="47879" y="26543"/>
                    <a:pt x="40640" y="19431"/>
                    <a:pt x="30607" y="19431"/>
                  </a:cubicBezTo>
                  <a:cubicBezTo>
                    <a:pt x="20574" y="19431"/>
                    <a:pt x="13462" y="26670"/>
                    <a:pt x="13462" y="36449"/>
                  </a:cubicBezTo>
                  <a:cubicBezTo>
                    <a:pt x="13462" y="46228"/>
                    <a:pt x="20701" y="53340"/>
                    <a:pt x="30607" y="53340"/>
                  </a:cubicBezTo>
                  <a:moveTo>
                    <a:pt x="127" y="34671"/>
                  </a:moveTo>
                  <a:lnTo>
                    <a:pt x="0" y="0"/>
                  </a:lnTo>
                  <a:lnTo>
                    <a:pt x="12573" y="0"/>
                  </a:lnTo>
                  <a:lnTo>
                    <a:pt x="12700" y="17907"/>
                  </a:lnTo>
                  <a:lnTo>
                    <a:pt x="13081" y="17907"/>
                  </a:lnTo>
                  <a:cubicBezTo>
                    <a:pt x="18415" y="11430"/>
                    <a:pt x="25146" y="8255"/>
                    <a:pt x="33274" y="8255"/>
                  </a:cubicBezTo>
                  <a:cubicBezTo>
                    <a:pt x="48768" y="8255"/>
                    <a:pt x="61214" y="19812"/>
                    <a:pt x="61214" y="35941"/>
                  </a:cubicBezTo>
                  <a:cubicBezTo>
                    <a:pt x="61214" y="52197"/>
                    <a:pt x="48387" y="64389"/>
                    <a:pt x="30861" y="64389"/>
                  </a:cubicBezTo>
                  <a:cubicBezTo>
                    <a:pt x="13335" y="64389"/>
                    <a:pt x="254" y="51816"/>
                    <a:pt x="127" y="34671"/>
                  </a:cubicBezTo>
                </a:path>
              </a:pathLst>
            </a:custGeom>
            <a:solidFill>
              <a:srgbClr val="010101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53874" y="-1246000"/>
            <a:ext cx="8141925" cy="992518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64098" y="9417774"/>
            <a:ext cx="1480214" cy="322646"/>
          </a:xfrm>
          <a:prstGeom prst="rect">
            <a:avLst/>
          </a:prstGeom>
        </p:spPr>
      </p:pic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3990552" y="9115242"/>
            <a:ext cx="829997" cy="829997"/>
            <a:chOff x="0" y="0"/>
            <a:chExt cx="813295" cy="81329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3308" cy="813308"/>
            </a:xfrm>
            <a:custGeom>
              <a:avLst/>
              <a:gdLst/>
              <a:ahLst/>
              <a:cxnLst/>
              <a:rect l="l" t="t" r="r" b="b"/>
              <a:pathLst>
                <a:path w="813308" h="813308">
                  <a:moveTo>
                    <a:pt x="406654" y="0"/>
                  </a:moveTo>
                  <a:cubicBezTo>
                    <a:pt x="182118" y="0"/>
                    <a:pt x="0" y="181991"/>
                    <a:pt x="0" y="406654"/>
                  </a:cubicBezTo>
                  <a:cubicBezTo>
                    <a:pt x="0" y="631317"/>
                    <a:pt x="182118" y="813308"/>
                    <a:pt x="406654" y="813308"/>
                  </a:cubicBezTo>
                  <a:cubicBezTo>
                    <a:pt x="631190" y="813308"/>
                    <a:pt x="813308" y="631190"/>
                    <a:pt x="813308" y="406654"/>
                  </a:cubicBezTo>
                  <a:cubicBezTo>
                    <a:pt x="813308" y="182118"/>
                    <a:pt x="631190" y="0"/>
                    <a:pt x="406654" y="0"/>
                  </a:cubicBezTo>
                  <a:close/>
                </a:path>
              </a:pathLst>
            </a:custGeom>
            <a:blipFill>
              <a:blip r:embed="rId9"/>
              <a:stretch>
                <a:fillRect l="-744" t="-744" r="-741" b="-741"/>
              </a:stretch>
            </a:blip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0"/>
          <a:srcRect r="3"/>
          <a:stretch>
            <a:fillRect/>
          </a:stretch>
        </p:blipFill>
        <p:spPr>
          <a:xfrm>
            <a:off x="9421454" y="9111899"/>
            <a:ext cx="661273" cy="839549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2741611" y="3045781"/>
            <a:ext cx="12807101" cy="220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60"/>
              </a:lnSpc>
            </a:pPr>
            <a:r>
              <a:rPr lang="en-US" sz="12900" spc="51">
                <a:solidFill>
                  <a:srgbClr val="FFFFFF"/>
                </a:solidFill>
                <a:latin typeface="Montserrat Semi-Bold"/>
              </a:rPr>
              <a:t>#МЫВМЕСТЕ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698581" y="2628135"/>
            <a:ext cx="11307099" cy="2174862"/>
            <a:chOff x="0" y="0"/>
            <a:chExt cx="8929776" cy="17175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29751" cy="1717548"/>
            </a:xfrm>
            <a:custGeom>
              <a:avLst/>
              <a:gdLst/>
              <a:ahLst/>
              <a:cxnLst/>
              <a:rect l="l" t="t" r="r" b="b"/>
              <a:pathLst>
                <a:path w="8929751" h="1717548">
                  <a:moveTo>
                    <a:pt x="8633079" y="1717548"/>
                  </a:moveTo>
                  <a:lnTo>
                    <a:pt x="296672" y="1717548"/>
                  </a:lnTo>
                  <a:lnTo>
                    <a:pt x="296672" y="1711198"/>
                  </a:lnTo>
                  <a:lnTo>
                    <a:pt x="296672" y="1717548"/>
                  </a:lnTo>
                  <a:cubicBezTo>
                    <a:pt x="132842" y="1717548"/>
                    <a:pt x="0" y="1584833"/>
                    <a:pt x="0" y="1420876"/>
                  </a:cubicBezTo>
                  <a:lnTo>
                    <a:pt x="6350" y="1420876"/>
                  </a:lnTo>
                  <a:lnTo>
                    <a:pt x="0" y="1420876"/>
                  </a:lnTo>
                  <a:lnTo>
                    <a:pt x="0" y="296672"/>
                  </a:lnTo>
                  <a:lnTo>
                    <a:pt x="6350" y="296672"/>
                  </a:lnTo>
                  <a:lnTo>
                    <a:pt x="0" y="296672"/>
                  </a:lnTo>
                  <a:cubicBezTo>
                    <a:pt x="0" y="132842"/>
                    <a:pt x="132842" y="0"/>
                    <a:pt x="296672" y="0"/>
                  </a:cubicBezTo>
                  <a:lnTo>
                    <a:pt x="296672" y="6350"/>
                  </a:lnTo>
                  <a:lnTo>
                    <a:pt x="296672" y="0"/>
                  </a:lnTo>
                  <a:lnTo>
                    <a:pt x="8633079" y="0"/>
                  </a:lnTo>
                  <a:lnTo>
                    <a:pt x="8633079" y="6350"/>
                  </a:lnTo>
                  <a:lnTo>
                    <a:pt x="8633079" y="0"/>
                  </a:lnTo>
                  <a:cubicBezTo>
                    <a:pt x="8796910" y="0"/>
                    <a:pt x="8929751" y="132842"/>
                    <a:pt x="8929751" y="296672"/>
                  </a:cubicBezTo>
                  <a:lnTo>
                    <a:pt x="8923401" y="296672"/>
                  </a:lnTo>
                  <a:lnTo>
                    <a:pt x="8929751" y="296672"/>
                  </a:lnTo>
                  <a:lnTo>
                    <a:pt x="8929751" y="1420876"/>
                  </a:lnTo>
                  <a:lnTo>
                    <a:pt x="8923401" y="1420876"/>
                  </a:lnTo>
                  <a:lnTo>
                    <a:pt x="8929751" y="1420876"/>
                  </a:lnTo>
                  <a:cubicBezTo>
                    <a:pt x="8929751" y="1584706"/>
                    <a:pt x="8796909" y="1717548"/>
                    <a:pt x="8633079" y="1717548"/>
                  </a:cubicBezTo>
                  <a:lnTo>
                    <a:pt x="8633079" y="1711198"/>
                  </a:lnTo>
                  <a:lnTo>
                    <a:pt x="8633079" y="1717548"/>
                  </a:lnTo>
                  <a:moveTo>
                    <a:pt x="8633079" y="1704848"/>
                  </a:moveTo>
                  <a:cubicBezTo>
                    <a:pt x="8789924" y="1704848"/>
                    <a:pt x="8917051" y="1577721"/>
                    <a:pt x="8917051" y="1420876"/>
                  </a:cubicBezTo>
                  <a:lnTo>
                    <a:pt x="8917051" y="296672"/>
                  </a:lnTo>
                  <a:cubicBezTo>
                    <a:pt x="8917051" y="139827"/>
                    <a:pt x="8789924" y="12700"/>
                    <a:pt x="8633079" y="12700"/>
                  </a:cubicBezTo>
                  <a:lnTo>
                    <a:pt x="296672" y="12700"/>
                  </a:lnTo>
                  <a:cubicBezTo>
                    <a:pt x="139827" y="12700"/>
                    <a:pt x="12700" y="139827"/>
                    <a:pt x="12700" y="296672"/>
                  </a:cubicBezTo>
                  <a:lnTo>
                    <a:pt x="12700" y="1420876"/>
                  </a:lnTo>
                  <a:cubicBezTo>
                    <a:pt x="12700" y="1577721"/>
                    <a:pt x="139827" y="1704848"/>
                    <a:pt x="296672" y="1704848"/>
                  </a:cubicBezTo>
                  <a:lnTo>
                    <a:pt x="8633079" y="1704848"/>
                  </a:lnTo>
                  <a:close/>
                </a:path>
              </a:pathLst>
            </a:custGeom>
            <a:solidFill>
              <a:srgbClr val="F07F51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592234" y="3194127"/>
            <a:ext cx="1106347" cy="521439"/>
            <a:chOff x="0" y="0"/>
            <a:chExt cx="813067" cy="383210"/>
          </a:xfrm>
        </p:grpSpPr>
        <p:sp>
          <p:nvSpPr>
            <p:cNvPr id="5" name="Freeform 5"/>
            <p:cNvSpPr/>
            <p:nvPr/>
          </p:nvSpPr>
          <p:spPr>
            <a:xfrm>
              <a:off x="63500" y="185293"/>
              <a:ext cx="653415" cy="12700"/>
            </a:xfrm>
            <a:custGeom>
              <a:avLst/>
              <a:gdLst/>
              <a:ahLst/>
              <a:cxnLst/>
              <a:rect l="l" t="t" r="r" b="b"/>
              <a:pathLst>
                <a:path w="653415" h="12700">
                  <a:moveTo>
                    <a:pt x="0" y="0"/>
                  </a:moveTo>
                  <a:lnTo>
                    <a:pt x="653415" y="0"/>
                  </a:lnTo>
                  <a:lnTo>
                    <a:pt x="65341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469773" y="63500"/>
              <a:ext cx="279781" cy="131064"/>
            </a:xfrm>
            <a:custGeom>
              <a:avLst/>
              <a:gdLst/>
              <a:ahLst/>
              <a:cxnLst/>
              <a:rect l="l" t="t" r="r" b="b"/>
              <a:pathLst>
                <a:path w="279781" h="131064">
                  <a:moveTo>
                    <a:pt x="8890" y="0"/>
                  </a:moveTo>
                  <a:cubicBezTo>
                    <a:pt x="8890" y="0"/>
                    <a:pt x="127508" y="118364"/>
                    <a:pt x="279781" y="118364"/>
                  </a:cubicBezTo>
                  <a:lnTo>
                    <a:pt x="279781" y="131064"/>
                  </a:lnTo>
                  <a:cubicBezTo>
                    <a:pt x="121920" y="131064"/>
                    <a:pt x="0" y="9017"/>
                    <a:pt x="0" y="8890"/>
                  </a:cubicBezTo>
                  <a:close/>
                </a:path>
              </a:pathLst>
            </a:custGeom>
            <a:solidFill>
              <a:srgbClr val="F07F5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69773" y="188595"/>
              <a:ext cx="279781" cy="131064"/>
            </a:xfrm>
            <a:custGeom>
              <a:avLst/>
              <a:gdLst/>
              <a:ahLst/>
              <a:cxnLst/>
              <a:rect l="l" t="t" r="r" b="b"/>
              <a:pathLst>
                <a:path w="279781" h="131064">
                  <a:moveTo>
                    <a:pt x="0" y="122174"/>
                  </a:moveTo>
                  <a:cubicBezTo>
                    <a:pt x="0" y="122174"/>
                    <a:pt x="121920" y="0"/>
                    <a:pt x="279781" y="0"/>
                  </a:cubicBezTo>
                  <a:lnTo>
                    <a:pt x="279781" y="12700"/>
                  </a:lnTo>
                  <a:cubicBezTo>
                    <a:pt x="127508" y="12700"/>
                    <a:pt x="8890" y="131064"/>
                    <a:pt x="8890" y="131064"/>
                  </a:cubicBezTo>
                  <a:close/>
                </a:path>
              </a:pathLst>
            </a:custGeom>
            <a:solidFill>
              <a:srgbClr val="F07F51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12726" y="3222702"/>
            <a:ext cx="10852509" cy="373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1"/>
              </a:lnSpc>
            </a:pPr>
            <a:r>
              <a:rPr lang="en-US" sz="3085" spc="-49">
                <a:solidFill>
                  <a:srgbClr val="1D1D1B"/>
                </a:solidFill>
                <a:latin typeface="Montserrat Semi-Bold"/>
              </a:rPr>
              <a:t>С 2020 года Движение #МЫВМЕСТЕ является </a:t>
            </a:r>
          </a:p>
          <a:p>
            <a:pPr algn="l">
              <a:lnSpc>
                <a:spcPts val="3301"/>
              </a:lnSpc>
            </a:pPr>
            <a:r>
              <a:rPr lang="en-US" sz="3085" spc="-49">
                <a:solidFill>
                  <a:srgbClr val="1D1D1B"/>
                </a:solidFill>
                <a:latin typeface="Montserrat Semi-Bold"/>
              </a:rPr>
              <a:t>ярким проявлением способности российского общества сплотиться в самые кризисные ситуации</a:t>
            </a:r>
          </a:p>
          <a:p>
            <a:pPr algn="r">
              <a:lnSpc>
                <a:spcPts val="3301"/>
              </a:lnSpc>
            </a:pPr>
            <a:endParaRPr lang="en-US" sz="3085" spc="-49">
              <a:solidFill>
                <a:srgbClr val="1D1D1B"/>
              </a:solidFill>
              <a:latin typeface="Montserrat Semi-Bold"/>
            </a:endParaRPr>
          </a:p>
          <a:p>
            <a:pPr algn="l">
              <a:lnSpc>
                <a:spcPts val="3301"/>
              </a:lnSpc>
            </a:pPr>
            <a:r>
              <a:rPr lang="en-US" sz="3085" spc="-49">
                <a:solidFill>
                  <a:srgbClr val="1D1D1B"/>
                </a:solidFill>
                <a:latin typeface="Montserrat Semi-Bold"/>
              </a:rPr>
              <a:t>Зародившись как стихийная реакция в ответ на пандемию коронавируса, оно успешно проявляет себя во время природных катаклизмов, а также с первых дней проведения специальной </a:t>
            </a:r>
          </a:p>
          <a:p>
            <a:pPr algn="l">
              <a:lnSpc>
                <a:spcPts val="3301"/>
              </a:lnSpc>
            </a:pPr>
            <a:r>
              <a:rPr lang="en-US" sz="3085" spc="-49">
                <a:solidFill>
                  <a:srgbClr val="1D1D1B"/>
                </a:solidFill>
                <a:latin typeface="Montserrat Semi-Bold"/>
              </a:rPr>
              <a:t>военной операции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86647" y="8297170"/>
            <a:ext cx="9882937" cy="42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0"/>
              </a:lnSpc>
            </a:pPr>
            <a:r>
              <a:rPr lang="en-US" sz="3402" spc="-54">
                <a:solidFill>
                  <a:srgbClr val="1D1D1B"/>
                </a:solidFill>
                <a:latin typeface="Montserrat Semi-Bold"/>
              </a:rPr>
              <a:t>партнёра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602295"/>
            <a:ext cx="4975004" cy="11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43"/>
              </a:lnSpc>
            </a:pPr>
            <a:r>
              <a:rPr lang="en-US" sz="5733" spc="-91">
                <a:solidFill>
                  <a:srgbClr val="F07F51"/>
                </a:solidFill>
                <a:latin typeface="Montserrat Semi-Bold"/>
              </a:rPr>
              <a:t>250 000 </a:t>
            </a:r>
          </a:p>
          <a:p>
            <a:pPr algn="l">
              <a:lnSpc>
                <a:spcPts val="3450"/>
              </a:lnSpc>
            </a:pPr>
            <a:r>
              <a:rPr lang="en-US" sz="3702" spc="-59">
                <a:solidFill>
                  <a:srgbClr val="1D1D1B"/>
                </a:solidFill>
                <a:latin typeface="Montserrat Semi-Bold"/>
              </a:rPr>
              <a:t>волонтёров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38980" y="7345120"/>
            <a:ext cx="3358372" cy="97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6"/>
              </a:lnSpc>
            </a:pPr>
            <a:r>
              <a:rPr lang="en-US" sz="5733" spc="-91">
                <a:solidFill>
                  <a:srgbClr val="F07F51"/>
                </a:solidFill>
                <a:latin typeface="Montserrat Semi-Bold"/>
              </a:rPr>
              <a:t>6,7 млн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04798" y="7345120"/>
            <a:ext cx="3646463" cy="97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6"/>
              </a:lnSpc>
            </a:pPr>
            <a:r>
              <a:rPr lang="en-US" sz="5733" spc="-91">
                <a:solidFill>
                  <a:srgbClr val="F07F51"/>
                </a:solidFill>
                <a:latin typeface="Montserrat Semi-Bold"/>
              </a:rPr>
              <a:t>1,8 млрд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07226" y="874569"/>
            <a:ext cx="10399549" cy="1339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8"/>
              </a:lnSpc>
            </a:pPr>
            <a:r>
              <a:rPr lang="en-US" sz="6835" spc="-109">
                <a:solidFill>
                  <a:srgbClr val="F07F51"/>
                </a:solidFill>
                <a:latin typeface="Montserrat Semi-Bold"/>
              </a:rPr>
              <a:t>#МЫВМЕСТЕ </a:t>
            </a:r>
          </a:p>
          <a:p>
            <a:pPr algn="l">
              <a:lnSpc>
                <a:spcPts val="4928"/>
              </a:lnSpc>
            </a:pPr>
            <a:r>
              <a:rPr lang="en-US" sz="6835" spc="-109">
                <a:solidFill>
                  <a:srgbClr val="F07F51"/>
                </a:solidFill>
                <a:latin typeface="Montserrat Semi-Bold"/>
              </a:rPr>
              <a:t>во время пандемии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00195" y="7345120"/>
            <a:ext cx="2606806" cy="97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6"/>
              </a:lnSpc>
            </a:pPr>
            <a:r>
              <a:rPr lang="en-US" sz="5733" spc="-91">
                <a:solidFill>
                  <a:srgbClr val="F07F51"/>
                </a:solidFill>
                <a:latin typeface="Montserrat Semi-Bold"/>
              </a:rPr>
              <a:t>9 754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38980" y="8410456"/>
            <a:ext cx="3936660" cy="110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63"/>
              </a:lnSpc>
            </a:pPr>
            <a:r>
              <a:rPr lang="en-US" sz="3102" spc="-49">
                <a:solidFill>
                  <a:srgbClr val="1D1D1B"/>
                </a:solidFill>
                <a:latin typeface="Montserrat Semi-Bold"/>
              </a:rPr>
              <a:t>человек</a:t>
            </a:r>
          </a:p>
          <a:p>
            <a:pPr algn="just">
              <a:lnSpc>
                <a:spcPts val="2863"/>
              </a:lnSpc>
            </a:pPr>
            <a:r>
              <a:rPr lang="en-US" sz="3102" spc="-49">
                <a:solidFill>
                  <a:srgbClr val="1D1D1B"/>
                </a:solidFill>
                <a:latin typeface="Montserrat Semi-Bold"/>
              </a:rPr>
              <a:t>получили помощь</a:t>
            </a:r>
          </a:p>
          <a:p>
            <a:pPr algn="just">
              <a:lnSpc>
                <a:spcPts val="2863"/>
              </a:lnSpc>
            </a:pPr>
            <a:r>
              <a:rPr lang="en-US" sz="3102" spc="-49">
                <a:solidFill>
                  <a:srgbClr val="1D1D1B"/>
                </a:solidFill>
                <a:latin typeface="Montserrat Semi-Bold"/>
              </a:rPr>
              <a:t>и поддержку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904798" y="8422966"/>
            <a:ext cx="3377197" cy="68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9"/>
              </a:lnSpc>
            </a:pPr>
            <a:r>
              <a:rPr lang="en-US" sz="2902" spc="-46">
                <a:solidFill>
                  <a:srgbClr val="1D1D1B"/>
                </a:solidFill>
                <a:latin typeface="Montserrat Semi-Bold"/>
              </a:rPr>
              <a:t>рублей пожертвований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896</Words>
  <Application>Microsoft Office PowerPoint</Application>
  <PresentationFormat>Произвольный</PresentationFormat>
  <Paragraphs>137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Montserrat</vt:lpstr>
      <vt:lpstr>IBM Plex Sans Bold</vt:lpstr>
      <vt:lpstr>Calibri</vt:lpstr>
      <vt:lpstr>Open Sans Bold</vt:lpstr>
      <vt:lpstr>Montserrat Semi-Bold</vt:lpstr>
      <vt:lpstr>IBM Plex Sans</vt:lpstr>
      <vt:lpstr>Arial</vt:lpstr>
      <vt:lpstr>Montserrat Semi-Bold 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Проекты РЦ — копия.pptx</dc:title>
  <dc:creator>Пользователь</dc:creator>
  <cp:lastModifiedBy>Пользователь</cp:lastModifiedBy>
  <cp:revision>2</cp:revision>
  <dcterms:created xsi:type="dcterms:W3CDTF">2006-08-16T00:00:00Z</dcterms:created>
  <dcterms:modified xsi:type="dcterms:W3CDTF">2023-04-05T14:33:10Z</dcterms:modified>
  <dc:identifier>DAFd8IqSs6c</dc:identifier>
</cp:coreProperties>
</file>