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328" r:id="rId2"/>
    <p:sldId id="329" r:id="rId3"/>
    <p:sldId id="348" r:id="rId4"/>
    <p:sldId id="349" r:id="rId5"/>
    <p:sldId id="330" r:id="rId6"/>
    <p:sldId id="350" r:id="rId7"/>
    <p:sldId id="352" r:id="rId8"/>
    <p:sldId id="353" r:id="rId9"/>
    <p:sldId id="355" r:id="rId10"/>
    <p:sldId id="354" r:id="rId11"/>
    <p:sldId id="351" r:id="rId12"/>
    <p:sldId id="343" r:id="rId13"/>
    <p:sldId id="346" r:id="rId14"/>
  </p:sldIdLst>
  <p:sldSz cx="9144000" cy="6858000" type="screen4x3"/>
  <p:notesSz cx="67818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274F80"/>
    <a:srgbClr val="306099"/>
    <a:srgbClr val="8E1619"/>
    <a:srgbClr val="9E312E"/>
    <a:srgbClr val="792D2B"/>
    <a:srgbClr val="560204"/>
    <a:srgbClr val="669900"/>
    <a:srgbClr val="18345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17" autoAdjust="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004" y="-96"/>
      </p:cViewPr>
      <p:guideLst>
        <p:guide orient="horz" pos="3124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FB69-540B-4244-8EA3-092AE2EF6FDB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1383"/>
            <a:ext cx="542544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2AAFB-6AD3-4E76-BEBC-B61938893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290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2AAFB-6AD3-4E76-BEBC-B61938893D1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541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191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0334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1548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63648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65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383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803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05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683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244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97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734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848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653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E2A-D165-4273-9012-3F097798D3A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036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DFE2A-D165-4273-9012-3F097798D3A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24AEF9-399D-47F3-8735-5E52976D9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530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57290" y="214290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«Маленький гражданин» 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000628" y="2000240"/>
            <a:ext cx="38576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Автор: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молодёжный парламент Чагодощенского</a:t>
            </a:r>
            <a:r>
              <a:rPr kumimoji="0" lang="ru-RU" sz="2000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муниципального района </a:t>
            </a:r>
            <a:endParaRPr kumimoji="0" lang="ru-RU" sz="2000" i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5842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3714776" cy="480455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71736" y="35716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течение 2016-2017 года осуществляли мероприятия патриотической направленности, приуроченные к различным памятным датам и государственным праздникам. 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0"/>
            <a:ext cx="1877950" cy="2428868"/>
          </a:xfrm>
          <a:prstGeom prst="rect">
            <a:avLst/>
          </a:prstGeom>
          <a:noFill/>
        </p:spPr>
      </p:pic>
      <p:pic>
        <p:nvPicPr>
          <p:cNvPr id="10" name="Рисунок 9" descr="C:\Users\MFC1\Desktop\МГ\aG-rBysqS9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3116"/>
            <a:ext cx="5429288" cy="41434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C:\Users\MFC1\Desktop\МГ\mX8DT3rUhQ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500306"/>
            <a:ext cx="485775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0440510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98887" cy="271462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5984" y="285728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u="sng" dirty="0" smtClean="0">
                <a:solidFill>
                  <a:srgbClr val="C00000"/>
                </a:solidFill>
              </a:rPr>
              <a:t>Ожидаемые результаты </a:t>
            </a:r>
            <a:br>
              <a:rPr lang="ru-RU" sz="2200" b="1" u="sng" dirty="0" smtClean="0">
                <a:solidFill>
                  <a:srgbClr val="C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Поскольку проект «Маленький гражданин» имеет положительные отклики у общественности, то планируется продолжить работу  и в 2018 году. 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Так,  необходимо изготовить памятные </a:t>
            </a:r>
            <a:r>
              <a:rPr lang="ru-RU" sz="2200" b="1" dirty="0" smtClean="0">
                <a:solidFill>
                  <a:srgbClr val="002060"/>
                </a:solidFill>
              </a:rPr>
              <a:t> именные медали: </a:t>
            </a:r>
            <a:r>
              <a:rPr lang="ru-RU" sz="2200" b="1" dirty="0" smtClean="0">
                <a:solidFill>
                  <a:srgbClr val="002060"/>
                </a:solidFill>
              </a:rPr>
              <a:t>«Маленькому </a:t>
            </a:r>
            <a:r>
              <a:rPr lang="ru-RU" sz="2200" b="1" dirty="0" err="1" smtClean="0">
                <a:solidFill>
                  <a:srgbClr val="002060"/>
                </a:solidFill>
              </a:rPr>
              <a:t>Чагодощенцу</a:t>
            </a:r>
            <a:r>
              <a:rPr lang="ru-RU" sz="2200" b="1" dirty="0" smtClean="0">
                <a:solidFill>
                  <a:srgbClr val="002060"/>
                </a:solidFill>
              </a:rPr>
              <a:t>!», которые планируется выдавать всем новорождённым, которые зарегистрированы в Чагодощенском ЗАГС. 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Маленькому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Чагодощенцу</a:t>
            </a:r>
            <a:r>
              <a:rPr lang="ru-RU" sz="2200" b="1" i="1" dirty="0" smtClean="0">
                <a:solidFill>
                  <a:srgbClr val="C00000"/>
                </a:solidFill>
              </a:rPr>
              <a:t>!</a:t>
            </a: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28673" name="Picture 1" descr="C:\Users\MFC1\Desktop\в работе\2017\ПРОЕКТЫ\фото\0021-019-032b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2786058"/>
            <a:ext cx="2921000" cy="2540000"/>
          </a:xfrm>
          <a:prstGeom prst="rect">
            <a:avLst/>
          </a:prstGeom>
          <a:noFill/>
        </p:spPr>
      </p:pic>
      <p:pic>
        <p:nvPicPr>
          <p:cNvPr id="28674" name="Picture 2" descr="C:\Users\MFC1\Desktop\в работе\2017\ПРОЕКТЫ\фото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43488"/>
            <a:ext cx="3046249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9397093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428860" y="1214422"/>
            <a:ext cx="500066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Детализированная смета расходов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0"/>
            <a:ext cx="1877950" cy="2428868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2214554"/>
          <a:ext cx="6077585" cy="3413760"/>
        </p:xfrm>
        <a:graphic>
          <a:graphicData uri="http://schemas.openxmlformats.org/drawingml/2006/table">
            <a:tbl>
              <a:tblPr/>
              <a:tblGrid>
                <a:gridCol w="486410"/>
                <a:gridCol w="1808480"/>
                <a:gridCol w="1465580"/>
                <a:gridCol w="1200150"/>
                <a:gridCol w="1116965"/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</a:rPr>
                        <a:t>№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</a:rPr>
                        <a:t>Статья расходов 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</a:rPr>
                        <a:t>Запрашиваемые средства (руб.)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</a:rPr>
                        <a:t>Имеющиеся средства (руб.)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</a:rPr>
                        <a:t>Всего (руб.)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</a:rPr>
                        <a:t>Изготовление памятных медалей с шильдой и лентой 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</a:rPr>
                        <a:t>95 руб*150 шт. 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  <a:p>
                      <a:r>
                        <a:rPr lang="ru-RU" sz="1400" b="1">
                          <a:latin typeface="Calibri"/>
                          <a:ea typeface="Times New Roman"/>
                        </a:rPr>
                        <a:t>        14 250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</a:rPr>
                        <a:t>14 250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</a:rPr>
                        <a:t>Цветная бумага, ватман, карандаши, фломастеры для проведения занятии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latin typeface="Calibri"/>
                          <a:ea typeface="Times New Roman"/>
                        </a:rPr>
                        <a:t>           500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latin typeface="Calibri"/>
                          <a:ea typeface="Times New Roman"/>
                        </a:rPr>
                        <a:t>500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</a:rPr>
                        <a:t>Приобретение подарков, для вручения победителям конкурсов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latin typeface="Calibri"/>
                          <a:ea typeface="Times New Roman"/>
                        </a:rPr>
                        <a:t>5000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latin typeface="Calibri"/>
                          <a:ea typeface="Times New Roman"/>
                        </a:rPr>
                        <a:t>5000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</a:rPr>
                        <a:t>Итого 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Calibri"/>
                          <a:ea typeface="Times New Roman"/>
                        </a:rPr>
                        <a:t>19 750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1285860"/>
            <a:ext cx="3214710" cy="1280762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Спасибо за внимание 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14554"/>
            <a:ext cx="2706484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357298"/>
            <a:ext cx="6572296" cy="8395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 </a:t>
            </a:r>
            <a:r>
              <a:rPr lang="ru-RU" sz="2400" b="1" dirty="0" smtClean="0">
                <a:solidFill>
                  <a:srgbClr val="7030A0"/>
                </a:solidFill>
              </a:rPr>
              <a:t>настоящее время вопросам патриотического воспитания уделяется всё больше и больше внимания. Под патриотическим воспитанием понимается постепенное формирование любви к своей Родине, постоянная готовность к её защите. Патриотическое воспитание является основой всех основ, в зависимости от того, что вложено  в душу ребенка в младшем  возрасте, будет зависеть, каким он вырастет в будущем.  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92867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АКТУАЛЬНОСТЬ 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11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601777" cy="207167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285984" y="214290"/>
            <a:ext cx="6572296" cy="421484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0000" b="1" u="sng" dirty="0" smtClean="0">
                <a:solidFill>
                  <a:srgbClr val="FF0000"/>
                </a:solidFill>
              </a:rPr>
              <a:t>Цель:</a:t>
            </a:r>
            <a:r>
              <a:rPr lang="ru-RU" sz="10000" u="sng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sz="8000" dirty="0" smtClean="0"/>
              <a:t>-</a:t>
            </a:r>
            <a:r>
              <a:rPr lang="ru-RU" sz="8000" b="1" dirty="0" smtClean="0">
                <a:solidFill>
                  <a:srgbClr val="7030A0"/>
                </a:solidFill>
              </a:rPr>
              <a:t>формирование </a:t>
            </a:r>
            <a:r>
              <a:rPr lang="ru-RU" sz="8000" b="1" dirty="0" smtClean="0">
                <a:solidFill>
                  <a:srgbClr val="7030A0"/>
                </a:solidFill>
              </a:rPr>
              <a:t>целостной картины мира и первых чувств гражданственности у детей дошкольного и раннего школьного возраста;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7030A0"/>
                </a:solidFill>
              </a:rPr>
              <a:t>  -привить </a:t>
            </a:r>
            <a:r>
              <a:rPr lang="ru-RU" sz="8000" b="1" dirty="0" smtClean="0">
                <a:solidFill>
                  <a:srgbClr val="7030A0"/>
                </a:solidFill>
              </a:rPr>
              <a:t>любовь у родному краю;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7030A0"/>
                </a:solidFill>
              </a:rPr>
              <a:t> -запечатлеть </a:t>
            </a:r>
            <a:r>
              <a:rPr lang="ru-RU" sz="8000" b="1" dirty="0" smtClean="0">
                <a:solidFill>
                  <a:srgbClr val="7030A0"/>
                </a:solidFill>
              </a:rPr>
              <a:t>важность таких событий в жизни каждого человека, как вступление в брак и рождение ребенка, отметить, что данные события произошли в годы празднования 90- </a:t>
            </a:r>
            <a:r>
              <a:rPr lang="ru-RU" sz="8000" b="1" dirty="0" err="1" smtClean="0">
                <a:solidFill>
                  <a:srgbClr val="7030A0"/>
                </a:solidFill>
              </a:rPr>
              <a:t>летия</a:t>
            </a:r>
            <a:r>
              <a:rPr lang="ru-RU" sz="8000" b="1" dirty="0" smtClean="0">
                <a:solidFill>
                  <a:srgbClr val="7030A0"/>
                </a:solidFill>
              </a:rPr>
              <a:t> п. Чагода и Чагодощенского района;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7030A0"/>
                </a:solidFill>
              </a:rPr>
              <a:t> -познакомить </a:t>
            </a:r>
            <a:r>
              <a:rPr lang="ru-RU" sz="8000" b="1" dirty="0" smtClean="0">
                <a:solidFill>
                  <a:srgbClr val="7030A0"/>
                </a:solidFill>
              </a:rPr>
              <a:t>детей с понятиями: государство, гражданин, с государственными символами (герб, флаг, гимн)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7030A0"/>
                </a:solidFill>
              </a:rPr>
              <a:t> -увеличение </a:t>
            </a:r>
            <a:r>
              <a:rPr lang="ru-RU" sz="8000" b="1" dirty="0" smtClean="0">
                <a:solidFill>
                  <a:srgbClr val="7030A0"/>
                </a:solidFill>
              </a:rPr>
              <a:t>демографической ситуации.</a:t>
            </a:r>
          </a:p>
          <a:p>
            <a:pPr>
              <a:buNone/>
            </a:pPr>
            <a:endParaRPr lang="ru-RU" sz="5000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5. </a:t>
            </a:r>
            <a:r>
              <a:rPr lang="ru-RU" b="1" dirty="0" smtClean="0"/>
              <a:t>Задачи</a:t>
            </a:r>
            <a:endParaRPr lang="ru-RU" dirty="0"/>
          </a:p>
        </p:txBody>
      </p:sp>
      <p:pic>
        <p:nvPicPr>
          <p:cNvPr id="9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601777" cy="2071677"/>
          </a:xfrm>
          <a:prstGeom prst="rect">
            <a:avLst/>
          </a:prstGeom>
          <a:noFill/>
        </p:spPr>
      </p:pic>
      <p:pic>
        <p:nvPicPr>
          <p:cNvPr id="33793" name="Picture 1" descr="C:\Users\MFC1\Desktop\в работе\2017\ПРОЕКТЫ\фото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72008"/>
            <a:ext cx="2688424" cy="2012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908553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00042"/>
            <a:ext cx="6463030" cy="1143008"/>
          </a:xfrm>
        </p:spPr>
        <p:txBody>
          <a:bodyPr>
            <a:noAutofit/>
          </a:bodyPr>
          <a:lstStyle/>
          <a:p>
            <a:pPr algn="ctr"/>
            <a:r>
              <a:rPr lang="ru-RU" sz="1600" b="1" u="sng" dirty="0" smtClean="0">
                <a:solidFill>
                  <a:srgbClr val="C00000"/>
                </a:solidFill>
              </a:rPr>
              <a:t>Задачи проекта: </a:t>
            </a:r>
            <a:br>
              <a:rPr lang="ru-RU" sz="1600" b="1" u="sng" dirty="0" smtClean="0">
                <a:solidFill>
                  <a:srgbClr val="C0000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>
                <a:solidFill>
                  <a:srgbClr val="7030A0"/>
                </a:solidFill>
              </a:rPr>
              <a:t>- </a:t>
            </a:r>
            <a:r>
              <a:rPr lang="ru-RU" sz="2000" b="1" dirty="0" smtClean="0">
                <a:solidFill>
                  <a:srgbClr val="7030A0"/>
                </a:solidFill>
              </a:rPr>
              <a:t>изготовление </a:t>
            </a:r>
            <a:r>
              <a:rPr lang="ru-RU" sz="2000" b="1" dirty="0" smtClean="0">
                <a:solidFill>
                  <a:srgbClr val="7030A0"/>
                </a:solidFill>
              </a:rPr>
              <a:t>памятных грамот (напутствий) и медалей, с символикой поселка Чагода, Чагодощенского района и Молодежного парламента;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- разработка теоретических патриотических занятий.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601777" cy="2071677"/>
          </a:xfrm>
          <a:prstGeom prst="rect">
            <a:avLst/>
          </a:prstGeom>
          <a:noFill/>
        </p:spPr>
      </p:pic>
      <p:pic>
        <p:nvPicPr>
          <p:cNvPr id="32773" name="Picture 5" descr="C:\Users\MFC1\Desktop\в работе\2017\ПРОЕКТЫ\фото\1200px-Flag_of_Chagodoshchensky_rayon_(Vologda_oblast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0"/>
            <a:ext cx="3000397" cy="2000264"/>
          </a:xfrm>
          <a:prstGeom prst="rect">
            <a:avLst/>
          </a:prstGeom>
          <a:noFill/>
        </p:spPr>
      </p:pic>
      <p:pic>
        <p:nvPicPr>
          <p:cNvPr id="32774" name="Picture 6" descr="C:\Users\MFC1\Desktop\в работе\2017\ПРОЕКТЫ\фото\230600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357694"/>
            <a:ext cx="2928958" cy="2196719"/>
          </a:xfrm>
          <a:prstGeom prst="rect">
            <a:avLst/>
          </a:prstGeom>
          <a:noFill/>
        </p:spPr>
      </p:pic>
      <p:pic>
        <p:nvPicPr>
          <p:cNvPr id="32775" name="Picture 7" descr="C:\Users\MFC1\Desktop\в работе\2017\ПРОЕКТЫ\фото\flag_vologodskoy_oblast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5302" y="3714752"/>
            <a:ext cx="2858698" cy="2071702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2928934"/>
            <a:ext cx="407193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Целевая аудитория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Данный проект направлен на новорождённых детей, а также детей дошкольного и младшего школьного возраста, молодоженов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73039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5928678" cy="1785950"/>
          </a:xfrm>
        </p:spPr>
        <p:txBody>
          <a:bodyPr>
            <a:no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Содержание проекта </a:t>
            </a:r>
            <a:r>
              <a:rPr lang="ru-RU" sz="2000" b="1" u="sng" dirty="0" smtClean="0">
                <a:solidFill>
                  <a:srgbClr val="C00000"/>
                </a:solidFill>
              </a:rPr>
              <a:t/>
            </a:r>
            <a:br>
              <a:rPr lang="ru-RU" sz="2000" b="1" u="sng" dirty="0" smtClean="0">
                <a:solidFill>
                  <a:srgbClr val="C00000"/>
                </a:solidFill>
              </a:rPr>
            </a:br>
            <a:r>
              <a:rPr lang="ru-RU" sz="2000" b="1" u="sng" dirty="0" smtClean="0">
                <a:solidFill>
                  <a:srgbClr val="C00000"/>
                </a:solidFill>
              </a:rPr>
              <a:t/>
            </a:r>
            <a:br>
              <a:rPr lang="ru-RU" sz="2000" b="1" u="sng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Проект </a:t>
            </a:r>
            <a:r>
              <a:rPr lang="ru-RU" sz="1600" b="1" dirty="0" smtClean="0">
                <a:solidFill>
                  <a:srgbClr val="7030A0"/>
                </a:solidFill>
              </a:rPr>
              <a:t>имеет две составляющие.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u="sng" dirty="0" smtClean="0">
                <a:solidFill>
                  <a:srgbClr val="7030A0"/>
                </a:solidFill>
              </a:rPr>
              <a:t>Первое </a:t>
            </a:r>
            <a:r>
              <a:rPr lang="ru-RU" sz="1600" b="1" dirty="0" smtClean="0">
                <a:solidFill>
                  <a:srgbClr val="7030A0"/>
                </a:solidFill>
              </a:rPr>
              <a:t>-  выдача памятных напутствий и медалей  новорожденным, молодым семьям.  Данные знаки будут иметь текстовку и символику, отражающую значимость происходящего события. Предполагается, что данные символы будут храниться в семье и подрастающий маленький гражданин, будет знать, что он рожден в нашей стране, в нашем поселке в год празднования его 90-летия, и в районе – в год празднования его 90-летия.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Поскольку проект «Маленький гражданин» является действующим и имеет положительные отклики у общественности, то планируется в 2018 году новорожденным, помимо памятных напутствий выдавать еще и медали  с </a:t>
            </a:r>
            <a:r>
              <a:rPr lang="ru-RU" sz="1600" b="1" dirty="0" err="1" smtClean="0">
                <a:solidFill>
                  <a:srgbClr val="7030A0"/>
                </a:solidFill>
              </a:rPr>
              <a:t>шильдой</a:t>
            </a:r>
            <a:r>
              <a:rPr lang="ru-RU" sz="1600" b="1" dirty="0" smtClean="0">
                <a:solidFill>
                  <a:srgbClr val="7030A0"/>
                </a:solidFill>
              </a:rPr>
              <a:t>: «Маленькому </a:t>
            </a:r>
            <a:r>
              <a:rPr lang="ru-RU" sz="1600" b="1" dirty="0" err="1" smtClean="0">
                <a:solidFill>
                  <a:srgbClr val="7030A0"/>
                </a:solidFill>
              </a:rPr>
              <a:t>Чагодощенцу</a:t>
            </a:r>
            <a:r>
              <a:rPr lang="ru-RU" sz="1600" b="1" dirty="0" smtClean="0">
                <a:solidFill>
                  <a:srgbClr val="7030A0"/>
                </a:solidFill>
              </a:rPr>
              <a:t>!», которые планируется выдавать всем малышам, рождение которых регистрируется в Чагодощенском территориальном отделе ЗАГС.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u="sng" dirty="0" smtClean="0">
                <a:solidFill>
                  <a:srgbClr val="7030A0"/>
                </a:solidFill>
              </a:rPr>
              <a:t>Второе </a:t>
            </a:r>
            <a:r>
              <a:rPr lang="ru-RU" sz="1600" b="1" dirty="0" smtClean="0">
                <a:solidFill>
                  <a:srgbClr val="7030A0"/>
                </a:solidFill>
              </a:rPr>
              <a:t>- проведение интерактивных занятий, презентаций, встреч, бесед, творческих конкурсов и игр патриотической направленности с детьми дошкольного и раннего школьного возраста.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546543" cy="200024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14290"/>
            <a:ext cx="4580940" cy="15579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endParaRPr lang="ru-RU" b="1" dirty="0">
              <a:solidFill>
                <a:srgbClr val="0066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85918" y="928670"/>
          <a:ext cx="6500858" cy="5351992"/>
        </p:xfrm>
        <a:graphic>
          <a:graphicData uri="http://schemas.openxmlformats.org/drawingml/2006/table">
            <a:tbl>
              <a:tblPr/>
              <a:tblGrid>
                <a:gridCol w="362706"/>
                <a:gridCol w="2887382"/>
                <a:gridCol w="1625385"/>
                <a:gridCol w="1625385"/>
              </a:tblGrid>
              <a:tr h="300179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№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Мероприятия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Сроки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Количественные показатели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0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Стар проекта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Март 2016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5 членов МП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2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Поиск спонсорской помощи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В течении 2016 года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4 спонсора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01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Выдача напутствий  рождённым в год 90-летия п. Чагода 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В течении 2016 года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141 новорождённый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0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4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Выходы в начальные классы, к обучающимся по адаптивной программе, в детские сады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Март- декабрь  2016 года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4 занятия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0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5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Выдача напутствий молодожёнам и новорождённым в год 90- летия района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В течении  2017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501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Проведение мероприятий, приуроченных к Международному Дню семьи, памятным датам: День Флага, день конституции и др.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В течении 2017 года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6 мероприятий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01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7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Поиск спонсорской помощи 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Июнь- август  2017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2 спонсора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0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Изготовление эскиза медали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Август 2017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5 членов МП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01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Изготовление памятных медалей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Сентябрь- ноябрь   2017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1 организация.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01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10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Торжественное вручение первых медалей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Январь 2018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1-2 новорожденных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01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11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Вручение медалей при регистрации рождения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Январь- декабрь 2018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01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12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Анализ проведённой работы, выводы.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</a:rPr>
                        <a:t>Декабрь 2018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71736" y="500042"/>
            <a:ext cx="47863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Календарный план реализации проекта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14481" cy="221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0377263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986" y="571480"/>
            <a:ext cx="7901014" cy="114300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2016 году МО п. Чагода исполнилось 90 лет. В связи с этим возникла идея проекта «Маленький гражданин!».  В марте 2016 года был дан стар проекту, при выписке  семье, у которой родился ребёнок было выдано напутствие новорождённому.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  результате,  в течении 2016 года,  были выданы  напутствия в  количестве 141 шт.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142852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Результаты </a:t>
            </a:r>
            <a:endParaRPr lang="ru-RU" dirty="0"/>
          </a:p>
        </p:txBody>
      </p:sp>
      <p:pic>
        <p:nvPicPr>
          <p:cNvPr id="7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70372" cy="1643050"/>
          </a:xfrm>
          <a:prstGeom prst="rect">
            <a:avLst/>
          </a:prstGeom>
          <a:noFill/>
        </p:spPr>
      </p:pic>
      <p:pic>
        <p:nvPicPr>
          <p:cNvPr id="8" name="Рисунок 7" descr="C:\Users\MFC1\Desktop\МГ\pHs9Xl_-4_U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228601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MFC1\Desktop\МГ\s9HdCT3ZP9Y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928934"/>
            <a:ext cx="5940425" cy="333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4857175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428860" y="285728"/>
            <a:ext cx="5445248" cy="17859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2017 году Чагодощенскому району исполняется 90 лет. 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связи с этим,  а также в связи с положительными откликами на данный проект продолжается выдача напутствий новорождённым.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Помимо этого, были разработаны напутствия молодоженам, чей брак заключён в год 90- </a:t>
            </a:r>
            <a:r>
              <a:rPr lang="ru-RU" sz="2000" b="1" dirty="0" err="1" smtClean="0">
                <a:solidFill>
                  <a:srgbClr val="002060"/>
                </a:solidFill>
              </a:rPr>
              <a:t>летия</a:t>
            </a:r>
            <a:r>
              <a:rPr lang="ru-RU" sz="2000" b="1" dirty="0" smtClean="0">
                <a:solidFill>
                  <a:srgbClr val="002060"/>
                </a:solidFill>
              </a:rPr>
              <a:t> Чагодощенского района.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98887" cy="2714620"/>
          </a:xfrm>
          <a:prstGeom prst="rect">
            <a:avLst/>
          </a:prstGeom>
          <a:noFill/>
        </p:spPr>
      </p:pic>
      <p:pic>
        <p:nvPicPr>
          <p:cNvPr id="9" name="Рисунок 8" descr="C:\Users\MFC1\Desktop\МГ\RHqDfdwV4R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4327535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MFC1\Desktop\МГ\2017 молодожёнам\молодожёнам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3116"/>
            <a:ext cx="2643206" cy="4543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1605808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FC1\Desktop\в работе\2017\ПРОЕКТЫ\фото\th17FlbDv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285992"/>
            <a:ext cx="2098887" cy="2714620"/>
          </a:xfrm>
          <a:prstGeom prst="rect">
            <a:avLst/>
          </a:prstGeom>
          <a:noFill/>
        </p:spPr>
      </p:pic>
      <p:pic>
        <p:nvPicPr>
          <p:cNvPr id="32770" name="Picture 2" descr="C:\Users\MFC1\Desktop\МГ\2017 детям\NAPUTSTVI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928670"/>
            <a:ext cx="3386945" cy="4790889"/>
          </a:xfrm>
          <a:prstGeom prst="rect">
            <a:avLst/>
          </a:prstGeom>
          <a:noFill/>
        </p:spPr>
      </p:pic>
      <p:pic>
        <p:nvPicPr>
          <p:cNvPr id="32771" name="Picture 3" descr="C:\Users\MFC1\Desktop\МГ\2017 детям\NAPUTSTVI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3279772" cy="4638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4576</TotalTime>
  <Words>533</Words>
  <Application>Microsoft Office PowerPoint</Application>
  <PresentationFormat>Экран (4:3)</PresentationFormat>
  <Paragraphs>100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Слайд 1</vt:lpstr>
      <vt:lpstr>В настоящее время вопросам патриотического воспитания уделяется всё больше и больше внимания. Под патриотическим воспитанием понимается постепенное формирование любви к своей Родине, постоянная готовность к её защите. Патриотическое воспитание является основой всех основ, в зависимости от того, что вложено  в душу ребенка в младшем  возрасте, будет зависеть, каким он вырастет в будущем.   </vt:lpstr>
      <vt:lpstr>Слайд 3</vt:lpstr>
      <vt:lpstr>Задачи проекта:   - изготовление памятных грамот (напутствий) и медалей, с символикой поселка Чагода, Чагодощенского района и Молодежного парламента; - разработка теоретических патриотических занятий.    </vt:lpstr>
      <vt:lpstr>Содержание проекта   Проект имеет две составляющие.  Первое -  выдача памятных напутствий и медалей  новорожденным, молодым семьям.  Данные знаки будут иметь текстовку и символику, отражающую значимость происходящего события. Предполагается, что данные символы будут храниться в семье и подрастающий маленький гражданин, будет знать, что он рожден в нашей стране, в нашем поселке в год празднования его 90-летия, и в районе – в год празднования его 90-летия.  Поскольку проект «Маленький гражданин» является действующим и имеет положительные отклики у общественности, то планируется в 2018 году новорожденным, помимо памятных напутствий выдавать еще и медали  с шильдой: «Маленькому Чагодощенцу!», которые планируется выдавать всем малышам, рождение которых регистрируется в Чагодощенском территориальном отделе ЗАГС.  Второе - проведение интерактивных занятий, презентаций, встреч, бесед, творческих конкурсов и игр патриотической направленности с детьми дошкольного и раннего школьного возраста. </vt:lpstr>
      <vt:lpstr>Слайд 6</vt:lpstr>
      <vt:lpstr>В 2016 году МО п. Чагода исполнилось 90 лет. В связи с этим возникла идея проекта «Маленький гражданин!».  В марте 2016 года был дан стар проекту, при выписке  семье, у которой родился ребёнок было выдано напутствие новорождённому.  В  результате,  в течении 2016 года,  были выданы  напутствия в  количестве 141 шт.  </vt:lpstr>
      <vt:lpstr>Слайд 8</vt:lpstr>
      <vt:lpstr>Слайд 9</vt:lpstr>
      <vt:lpstr>Слайд 10</vt:lpstr>
      <vt:lpstr>Ожидаемые результаты    Поскольку проект «Маленький гражданин» имеет положительные отклики у общественности, то планируется продолжить работу  и в 2018 году.  Так,  необходимо изготовить памятные  именные медали: «Маленькому Чагодощенцу!», которые планируется выдавать всем новорождённым, которые зарегистрированы в Чагодощенском ЗАГС.     Маленькому Чагодощенцу! </vt:lpstr>
      <vt:lpstr>Слайд 12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IACK</dc:creator>
  <cp:lastModifiedBy>MFC1</cp:lastModifiedBy>
  <cp:revision>505</cp:revision>
  <dcterms:created xsi:type="dcterms:W3CDTF">2014-03-14T08:51:25Z</dcterms:created>
  <dcterms:modified xsi:type="dcterms:W3CDTF">2017-05-18T07:12:57Z</dcterms:modified>
</cp:coreProperties>
</file>