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8" r:id="rId3"/>
    <p:sldId id="257" r:id="rId4"/>
    <p:sldId id="262" r:id="rId5"/>
    <p:sldId id="264" r:id="rId6"/>
    <p:sldId id="259" r:id="rId7"/>
    <p:sldId id="260" r:id="rId8"/>
    <p:sldId id="261" r:id="rId9"/>
    <p:sldId id="263" r:id="rId10"/>
    <p:sldId id="265" r:id="rId11"/>
    <p:sldId id="266" r:id="rId12"/>
    <p:sldId id="271" r:id="rId13"/>
    <p:sldId id="272" r:id="rId14"/>
    <p:sldId id="273" r:id="rId15"/>
    <p:sldId id="274" r:id="rId16"/>
    <p:sldId id="276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131662248961759"/>
          <c:y val="0.15173977750937914"/>
          <c:w val="0.63514443127576936"/>
          <c:h val="0.785920450851706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Пожертвования</c:v>
                </c:pt>
                <c:pt idx="1">
                  <c:v>Грант СИБУР</c:v>
                </c:pt>
                <c:pt idx="2">
                  <c:v>Субсидия</c:v>
                </c:pt>
                <c:pt idx="3">
                  <c:v>Страховая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50000</c:v>
                </c:pt>
                <c:pt idx="1">
                  <c:v>200000</c:v>
                </c:pt>
                <c:pt idx="2" formatCode="General">
                  <c:v>200000</c:v>
                </c:pt>
                <c:pt idx="3" formatCode="General">
                  <c:v>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71432086614169"/>
          <c:y val="0.11160936813426621"/>
          <c:w val="0.54419648129921261"/>
          <c:h val="0.816294671733841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0.13564952946702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33573731408751E-2"/>
                  <c:y val="-0.11665859534164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7351542298558"/>
                  <c:y val="3.255588707208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20837811072555"/>
                  <c:y val="-7.867672709087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Банковские расходы</c:v>
                </c:pt>
                <c:pt idx="1">
                  <c:v>Интернет</c:v>
                </c:pt>
                <c:pt idx="2">
                  <c:v>Отправка гум.Груза </c:v>
                </c:pt>
                <c:pt idx="3">
                  <c:v>бытовые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3000</c:v>
                </c:pt>
                <c:pt idx="1">
                  <c:v>9000</c:v>
                </c:pt>
                <c:pt idx="2" formatCode="#,##0">
                  <c:v>750000</c:v>
                </c:pt>
                <c:pt idx="3" formatCode="#,##0">
                  <c:v>450000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33F8A-20B4-4526-9119-511D7BD948C5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87B2A-99F1-4A1D-8800-4C5882A9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8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7B2A-99F1-4A1D-8800-4C5882A9F9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3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9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1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62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7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5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4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0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5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8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3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1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47033B-F487-42A4-909D-A381C5BE58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9FA1-152E-4687-B29F-0095F3A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9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mailto:nkobfdorogamidobrasymala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946" y="390468"/>
            <a:ext cx="9075761" cy="32739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Некоммерческая организация </a:t>
            </a:r>
            <a:r>
              <a:rPr lang="ru-RU" sz="4800" dirty="0">
                <a:solidFill>
                  <a:srgbClr val="FFFF00"/>
                </a:solidFill>
                <a:latin typeface="Arial Black" panose="020B0A04020102020204" pitchFamily="34" charset="0"/>
              </a:rPr>
              <a:t>Благотворительный фонд «Дорогами Добра с ЯМАЛА»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71" y="5718411"/>
            <a:ext cx="3261815" cy="87345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Годовой отчет </a:t>
            </a:r>
            <a:r>
              <a:rPr lang="ru-RU" sz="2400" dirty="0" smtClean="0">
                <a:solidFill>
                  <a:srgbClr val="FFFF00"/>
                </a:solidFill>
              </a:rPr>
              <a:t>2023г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174" y="5183391"/>
            <a:ext cx="1257208" cy="15046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4" y="3624133"/>
            <a:ext cx="5143596" cy="3063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7" y="3404527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19" y="104633"/>
            <a:ext cx="8234654" cy="659642"/>
          </a:xfrm>
        </p:spPr>
        <p:txBody>
          <a:bodyPr/>
          <a:lstStyle/>
          <a:p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ДЕЯТЕЛЬНОСТЬ В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2023 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72323"/>
            <a:ext cx="4184035" cy="547587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rgbClr val="FFFF00"/>
                </a:solidFill>
              </a:rPr>
              <a:t>В 2017 семья из </a:t>
            </a:r>
            <a:r>
              <a:rPr lang="ru-RU" sz="5600" dirty="0" err="1">
                <a:solidFill>
                  <a:srgbClr val="FFFF00"/>
                </a:solidFill>
              </a:rPr>
              <a:t>Губкинский</a:t>
            </a:r>
            <a:r>
              <a:rPr lang="ru-RU" sz="5600" dirty="0">
                <a:solidFill>
                  <a:srgbClr val="FFFF00"/>
                </a:solidFill>
              </a:rPr>
              <a:t> поехав в отпуск в Краснодарский край, попали в Ч/С. В поселке Хадыженск затопило дома, и большинство семей лишилось полностью своего имущества. Горожане </a:t>
            </a:r>
            <a:r>
              <a:rPr lang="ru-RU" sz="5600" dirty="0" err="1">
                <a:solidFill>
                  <a:srgbClr val="FFFF00"/>
                </a:solidFill>
              </a:rPr>
              <a:t>Губкинского</a:t>
            </a:r>
            <a:r>
              <a:rPr lang="ru-RU" sz="5600" dirty="0">
                <a:solidFill>
                  <a:srgbClr val="FFFF00"/>
                </a:solidFill>
              </a:rPr>
              <a:t>, не смогли остаться в стороне от чужой беды. В соц. сетях своего города они разместили посты о сложившейся ситуации и необходимости сборе вещей в Хадыженск. Эта ситуация тронула сердца горожан. </a:t>
            </a:r>
            <a:r>
              <a:rPr lang="ru-RU" sz="5600" dirty="0" smtClean="0">
                <a:solidFill>
                  <a:srgbClr val="FFFF00"/>
                </a:solidFill>
              </a:rPr>
              <a:t>Так </a:t>
            </a:r>
            <a:r>
              <a:rPr lang="ru-RU" sz="5600" dirty="0">
                <a:solidFill>
                  <a:srgbClr val="FFFF00"/>
                </a:solidFill>
              </a:rPr>
              <a:t>как город Губкинский располагается в ЯНАО и уровень </a:t>
            </a:r>
            <a:r>
              <a:rPr lang="ru-RU" sz="5600" dirty="0" err="1" smtClean="0">
                <a:solidFill>
                  <a:srgbClr val="FFFF00"/>
                </a:solidFill>
              </a:rPr>
              <a:t>благосостоятельности</a:t>
            </a:r>
            <a:r>
              <a:rPr lang="ru-RU" sz="5600" dirty="0" smtClean="0">
                <a:solidFill>
                  <a:srgbClr val="FFFF00"/>
                </a:solidFill>
              </a:rPr>
              <a:t> </a:t>
            </a:r>
            <a:r>
              <a:rPr lang="ru-RU" sz="5600" dirty="0">
                <a:solidFill>
                  <a:srgbClr val="FFFF00"/>
                </a:solidFill>
              </a:rPr>
              <a:t>горожан немного выше чем за пределами округа и у многих людей есть желание и возможность помогать другим. Жители города стали в социальных сетях предлагать оказать помощь знакомым и близким с других регионов, таких как: Омская, Курганская, Тюменская области, города Тобольск, Екатеринбург, Нижний Новгород, Волгоград, Краснодарский край, а также на территории ЯНАО</a:t>
            </a:r>
            <a:r>
              <a:rPr lang="ru-RU" sz="5600" dirty="0" smtClean="0">
                <a:solidFill>
                  <a:srgbClr val="FFFF00"/>
                </a:solidFill>
              </a:rPr>
              <a:t>. </a:t>
            </a:r>
            <a:r>
              <a:rPr lang="ru-RU" sz="5600" dirty="0" smtClean="0">
                <a:solidFill>
                  <a:srgbClr val="FFFF00"/>
                </a:solidFill>
              </a:rPr>
              <a:t>В </a:t>
            </a:r>
            <a:r>
              <a:rPr lang="ru-RU" sz="5600" dirty="0" smtClean="0">
                <a:solidFill>
                  <a:srgbClr val="FFFF00"/>
                </a:solidFill>
                <a:latin typeface="PT Sans"/>
              </a:rPr>
              <a:t>результате </a:t>
            </a:r>
            <a:r>
              <a:rPr lang="ru-RU" sz="5600" dirty="0">
                <a:solidFill>
                  <a:srgbClr val="FFFF00"/>
                </a:solidFill>
                <a:latin typeface="PT Sans"/>
              </a:rPr>
              <a:t>чего родился проект «Губкинский Город добрых Дел» Где проходит Организация регулярной благотворительной помощи многодетным семьям,, семьям с детьми, оказавшимися в ТЖС города </a:t>
            </a:r>
            <a:r>
              <a:rPr lang="ru-RU" sz="5600" dirty="0" err="1">
                <a:solidFill>
                  <a:srgbClr val="FFFF00"/>
                </a:solidFill>
                <a:latin typeface="PT Sans"/>
              </a:rPr>
              <a:t>Губкинского</a:t>
            </a:r>
            <a:r>
              <a:rPr lang="ru-RU" sz="5600" dirty="0">
                <a:solidFill>
                  <a:srgbClr val="FFFF00"/>
                </a:solidFill>
                <a:latin typeface="PT Sans"/>
              </a:rPr>
              <a:t> ЯНАО , поселений других регионов.</a:t>
            </a:r>
            <a:endParaRPr lang="ru-RU" sz="5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546" y="838019"/>
            <a:ext cx="9112141" cy="58261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Реализация проекта «</a:t>
            </a:r>
            <a:r>
              <a:rPr lang="ru-RU" sz="2400" b="1" dirty="0" err="1" smtClean="0">
                <a:solidFill>
                  <a:schemeClr val="accent6"/>
                </a:solidFill>
              </a:rPr>
              <a:t>Губкинский</a:t>
            </a:r>
            <a:r>
              <a:rPr lang="ru-RU" sz="2400" b="1" dirty="0" smtClean="0">
                <a:solidFill>
                  <a:schemeClr val="accent6"/>
                </a:solidFill>
              </a:rPr>
              <a:t> Город добрых Дел»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75066" y="1513044"/>
            <a:ext cx="442246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Мы еженедельно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PT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1. Информируем население города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Губкинский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 о возможности сбора вещей и продовольствия для благотворительной помощи.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2. Информируем инвалидов, многодетные семьи и семьи, оказавшиеся в трудной жизненной ситуации, неполные семьи города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Губкинский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, о возможности получения благотворительной помощи вещами и продовольствием.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3. Создали условия в БФ "Дорогами добра с Ямала" для оказания благотворительной помощи вещами и продовольствием, многодетным семьям города Губкинский и поселений других регионов, инвалидам и семьям с детьми, оказавшимся в трудной жизненной ситуации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C000"/>
                </a:solidFill>
                <a:latin typeface="PT Sans"/>
              </a:rPr>
              <a:t>4. Для подростков открыли комнату « Юный мастер» и « Швейную мастерскую»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5.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 </a:t>
            </a:r>
            <a:r>
              <a:rPr lang="ru-RU" sz="1400" dirty="0" smtClean="0">
                <a:solidFill>
                  <a:srgbClr val="FFC000"/>
                </a:solidFill>
                <a:latin typeface="PT Sans"/>
              </a:rPr>
              <a:t>С 2023г. Проводим Сбор Макулатуры и  курируем </a:t>
            </a:r>
            <a:r>
              <a:rPr lang="ru-RU" sz="1400" dirty="0" err="1" smtClean="0">
                <a:solidFill>
                  <a:srgbClr val="FFC000"/>
                </a:solidFill>
                <a:latin typeface="PT Sans"/>
              </a:rPr>
              <a:t>проет</a:t>
            </a:r>
            <a:r>
              <a:rPr lang="ru-RU" sz="1400" dirty="0" smtClean="0">
                <a:solidFill>
                  <a:srgbClr val="FFC000"/>
                </a:solidFill>
                <a:latin typeface="PT Sans"/>
              </a:rPr>
              <a:t> «Добрые крышечки»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6.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PT Sans"/>
              </a:rPr>
              <a:t> Курируем два Добровольческих движения .Волонтеры Медики и Волонтеры ЧС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5434">
            <a:off x="9920166" y="17398"/>
            <a:ext cx="1845355" cy="2333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2" y="1513044"/>
            <a:ext cx="3324247" cy="308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43" y="3821368"/>
            <a:ext cx="2478244" cy="1975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39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17206" cy="700585"/>
          </a:xfrm>
        </p:spPr>
        <p:txBody>
          <a:bodyPr/>
          <a:lstStyle/>
          <a:p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ДЕЯТЕЛЬНОСТЬ В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2022 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ГОДУ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703" y="1191596"/>
            <a:ext cx="5521339" cy="538662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Цифры:</a:t>
            </a:r>
          </a:p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За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2023год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фондом было произведено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7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отправок гуманитарного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Груза, и 15 отправок в зону СВО и жителям ЛНР И ДНР.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Б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олее 180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тонн вещей, игрушек, бытовой техники, посуды, колясок, кроваток и т.д. 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Помогли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более 15000 жителям Омска, Екатеринбурга, Тюменской области и более 7000 жителям города Губкинский</a:t>
            </a:r>
          </a:p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Провели более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5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раз «День открытых дверей»</a:t>
            </a:r>
          </a:p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Выполнили более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100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заявок с различными просьбами такие как: поклеить обои, собрать мебель, перевезти  мебель, приобрести продукты и лекарства первой необходимости, транспортировка больных на коляске.</a:t>
            </a:r>
          </a:p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Привлекли более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60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волонтёров различных возрастов. Дети от 8 до 14 лет – 5 человек. Подростки от 14 до 18 лет – 7 человек. Старшее поколение от 45 до 60 лет –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8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человек. Молодёжи от 18 до 35 лет –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30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человек. Женщины и мужчины от 35 до 45 лет –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человек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62" y="659319"/>
            <a:ext cx="4039738" cy="282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05639" y="700585"/>
            <a:ext cx="680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Реализация проекта «</a:t>
            </a:r>
            <a:r>
              <a:rPr lang="ru-RU" b="1" dirty="0" err="1" smtClean="0">
                <a:solidFill>
                  <a:srgbClr val="FFFF00"/>
                </a:solidFill>
              </a:rPr>
              <a:t>Губкинский</a:t>
            </a:r>
            <a:r>
              <a:rPr lang="ru-RU" b="1" dirty="0" smtClean="0">
                <a:solidFill>
                  <a:srgbClr val="FFFF00"/>
                </a:solidFill>
              </a:rPr>
              <a:t> Город добрых Дел»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5046" y="3114133"/>
            <a:ext cx="4048836" cy="2879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3" y="2270078"/>
            <a:ext cx="2780640" cy="4048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96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31" y="172872"/>
            <a:ext cx="7074594" cy="727881"/>
          </a:xfrm>
        </p:spPr>
        <p:txBody>
          <a:bodyPr>
            <a:noAutofit/>
          </a:bodyPr>
          <a:lstStyle/>
          <a:p>
            <a:r>
              <a:rPr lang="ru-RU" sz="4400" b="1" i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ОТЧЕТ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0184041"/>
              </p:ext>
            </p:extLst>
          </p:nvPr>
        </p:nvGraphicFramePr>
        <p:xfrm>
          <a:off x="131928" y="900753"/>
          <a:ext cx="5691115" cy="459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64479739"/>
              </p:ext>
            </p:extLst>
          </p:nvPr>
        </p:nvGraphicFramePr>
        <p:xfrm>
          <a:off x="6291619" y="900753"/>
          <a:ext cx="5691116" cy="468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33" y="186520"/>
            <a:ext cx="9035397" cy="837063"/>
          </a:xfrm>
        </p:spPr>
        <p:txBody>
          <a:bodyPr/>
          <a:lstStyle/>
          <a:p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В СОЦИАЛЬНЫХ СЕТЯХ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3" y="925109"/>
            <a:ext cx="5385369" cy="5385369"/>
          </a:xfrm>
        </p:spPr>
      </p:pic>
      <p:sp>
        <p:nvSpPr>
          <p:cNvPr id="5" name="Прямоугольник 4"/>
          <p:cNvSpPr/>
          <p:nvPr/>
        </p:nvSpPr>
        <p:spPr>
          <a:xfrm>
            <a:off x="2893326" y="5059130"/>
            <a:ext cx="3378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1</a:t>
            </a:r>
            <a:r>
              <a:rPr lang="ru-RU" sz="8800" dirty="0" smtClean="0">
                <a:solidFill>
                  <a:srgbClr val="FFFF00"/>
                </a:solidFill>
              </a:rPr>
              <a:t>057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7582" y="1023583"/>
            <a:ext cx="4988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Выкладываемые посты с просьбой о помощи или информационные показывают хороший результат охвата просмотров.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Самый большой был более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7,5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тысяч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48" y="2676499"/>
            <a:ext cx="2285358" cy="3953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36" y="2614315"/>
            <a:ext cx="2101068" cy="36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3671"/>
            <a:ext cx="8596668" cy="823415"/>
          </a:xfrm>
        </p:spPr>
        <p:txBody>
          <a:bodyPr/>
          <a:lstStyle/>
          <a:p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Публикации и упоминания в 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05" y="1710367"/>
            <a:ext cx="2934267" cy="1774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2" y="588624"/>
            <a:ext cx="2811440" cy="2115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685"/>
            <a:ext cx="4212609" cy="259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09" y="870466"/>
            <a:ext cx="266700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" y="3676702"/>
            <a:ext cx="2115406" cy="1346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92" y="2074014"/>
            <a:ext cx="3232837" cy="800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27" y="-63692"/>
            <a:ext cx="2629469" cy="17207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632"/>
            <a:ext cx="2317918" cy="11332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17918" y="3440893"/>
            <a:ext cx="8628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же на своих страничках в </a:t>
            </a:r>
            <a:r>
              <a:rPr lang="ru-RU" dirty="0" err="1" smtClean="0"/>
              <a:t>соц.сетях</a:t>
            </a:r>
            <a:r>
              <a:rPr lang="ru-RU" dirty="0" smtClean="0"/>
              <a:t> о нас упоминал </a:t>
            </a:r>
            <a:r>
              <a:rPr lang="ru-RU" dirty="0" smtClean="0"/>
              <a:t>Аргументы и Факты Вошли в топ 100 историй по сбору и отправке Гуманитарного Груза в зону СВО.</a:t>
            </a:r>
            <a:endParaRPr lang="ru-RU" dirty="0" smtClean="0"/>
          </a:p>
          <a:p>
            <a:r>
              <a:rPr lang="ru-RU" dirty="0" smtClean="0"/>
              <a:t>Глава </a:t>
            </a:r>
            <a:r>
              <a:rPr lang="ru-RU" dirty="0" smtClean="0"/>
              <a:t>города Губкинский </a:t>
            </a:r>
            <a:r>
              <a:rPr lang="ru-RU" dirty="0" smtClean="0"/>
              <a:t>А.В. Бандурко </a:t>
            </a:r>
            <a:endParaRPr lang="ru-RU" dirty="0" smtClean="0"/>
          </a:p>
          <a:p>
            <a:r>
              <a:rPr lang="ru-RU" dirty="0" smtClean="0"/>
              <a:t>И наши давние партнеры: ООО «</a:t>
            </a:r>
            <a:r>
              <a:rPr lang="ru-RU" dirty="0" err="1" smtClean="0"/>
              <a:t>Веритас</a:t>
            </a:r>
            <a:r>
              <a:rPr lang="ru-RU" dirty="0" smtClean="0"/>
              <a:t>», ООО «Спец автоматика» «</a:t>
            </a:r>
            <a:r>
              <a:rPr lang="ru-RU" dirty="0" err="1" smtClean="0"/>
              <a:t>АртСфера</a:t>
            </a:r>
            <a:r>
              <a:rPr lang="ru-RU" dirty="0" smtClean="0"/>
              <a:t>» ООО «</a:t>
            </a:r>
            <a:r>
              <a:rPr lang="ru-RU" dirty="0" err="1" smtClean="0"/>
              <a:t>Горгаз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Управление молодежной политики и туризма Администрации города </a:t>
            </a:r>
            <a:r>
              <a:rPr lang="ru-RU" dirty="0" err="1" smtClean="0"/>
              <a:t>Губкинский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Молодежный центр «Современник» «Социальная защита населения» Центр Добровольчества «</a:t>
            </a:r>
            <a:r>
              <a:rPr lang="ru-RU" dirty="0" err="1" smtClean="0"/>
              <a:t>Дарктика</a:t>
            </a:r>
            <a:r>
              <a:rPr 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604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814" y="145576"/>
            <a:ext cx="6515037" cy="645994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  <a:r>
              <a:rPr lang="ru-RU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и СПОНСОРЫ</a:t>
            </a:r>
            <a:endParaRPr lang="ru-RU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5" y="1132763"/>
            <a:ext cx="5382931" cy="5629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1132763"/>
            <a:ext cx="5691116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049" y="159225"/>
            <a:ext cx="4799715" cy="837062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ПЕРСПЕКТИВЫ</a:t>
            </a:r>
            <a:endParaRPr lang="ru-RU" sz="48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65" y="1137008"/>
            <a:ext cx="6869878" cy="426750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Популяризация, развитие и поддержка добровольчества среди детей и молодежи Ямала. Вовлечение детей и подростков, а также молодежь в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социально значимые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проекты, акции. Реализация проектов направленных на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помощь и поддержку нуждающимся.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4176" y="1190123"/>
            <a:ext cx="6473587" cy="4411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56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298" y="0"/>
            <a:ext cx="7292959" cy="55728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Электронный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адрес: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nkoddsya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@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ma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i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l.ru 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Телефон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+7 (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982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)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162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81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17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https://vk.com/public218697707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Директор НКО БФ «Дорогами Добра с 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ЯМАЛА"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Виталия Владимировна Тимохина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hlinkClick r:id="rId2"/>
              </a:rPr>
              <a:t>nkobfdorogamidobrasymala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hlinkClick r:id="rId2"/>
              </a:rPr>
              <a:t>@mail.ru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https://vk.com/id576113613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7" y="2634017"/>
            <a:ext cx="4107976" cy="40124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105449" y="177421"/>
            <a:ext cx="418026" cy="3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1282889" y="545911"/>
            <a:ext cx="1624083" cy="14193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265" y="389968"/>
            <a:ext cx="9976514" cy="569111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5400" i="1" dirty="0" smtClean="0">
                <a:solidFill>
                  <a:srgbClr val="FF0000"/>
                </a:solidFill>
              </a:rPr>
              <a:t>СОДЕРЖАНИЕ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Миссия 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и задачи организации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_____________________4      Услуги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_____________________________________________ 6 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Правление 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НКО БФ «Дорогами ДОБРА с ЯМАЛА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____7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Целевые группы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____________________________________8 </a:t>
            </a:r>
            <a:b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Деятельность 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в 2022 году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___________________________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10 </a:t>
            </a:r>
            <a:b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Финансовый отчет_________________________________12</a:t>
            </a:r>
            <a:b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Публикации 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и упоминания в СМИ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__________________14 </a:t>
            </a:r>
            <a:b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Партнеры 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НКО БФ "Дорогами Добра с ЯМАЛА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"____15</a:t>
            </a: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400" b="1" i="1" u="sng" dirty="0">
                <a:solidFill>
                  <a:srgbClr val="FFFF00"/>
                </a:solidFill>
                <a:latin typeface="Segoe Print" panose="02000600000000000000" pitchFamily="2" charset="0"/>
              </a:rPr>
              <a:t> Планы на будущее, перспективы развития</a:t>
            </a:r>
            <a:r>
              <a:rPr lang="ru-RU" sz="2400" b="1" i="1" u="sng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_________16</a:t>
            </a:r>
            <a:r>
              <a:rPr lang="ru-RU" sz="2400" b="1" i="1" u="sng" dirty="0">
                <a:latin typeface="Segoe Print" panose="02000600000000000000" pitchFamily="2" charset="0"/>
              </a:rPr>
              <a:t/>
            </a:r>
            <a:br>
              <a:rPr lang="ru-RU" sz="2400" b="1" i="1" u="sng" dirty="0">
                <a:latin typeface="Segoe Print" panose="02000600000000000000" pitchFamily="2" charset="0"/>
              </a:rPr>
            </a:br>
            <a:endParaRPr lang="ru-RU" sz="2400" b="1" i="1" u="sng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023678" y="163773"/>
            <a:ext cx="45719" cy="22619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122830" y="2538484"/>
            <a:ext cx="2347415" cy="24838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56895" y="436729"/>
            <a:ext cx="45719" cy="1187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0375" y="436729"/>
            <a:ext cx="5868537" cy="58466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УВАЖАЕМЫЕ ДРУЗЬЯ И КОЛЛЕГИ!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«Дорогами Добра с Ямала»- это не просто название нашего фонда,  это уже наш лозунг!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2023год </a:t>
            </a:r>
            <a:r>
              <a:rPr lang="ru-RU" dirty="0">
                <a:latin typeface="Book Antiqua" panose="02040602050305030304" pitchFamily="18" charset="0"/>
              </a:rPr>
              <a:t>был для нас плодотворным на работу не только с гражданами города, но и активной помощью в зону СВО. Мы расширяем свою географию и открыли филиал за пределами ЯНАО в Омской области. Наш залог успеха это – сплочённая команда и вера в Добро.</a:t>
            </a:r>
          </a:p>
          <a:p>
            <a:r>
              <a:rPr lang="ru-RU" dirty="0">
                <a:latin typeface="Book Antiqua" panose="02040602050305030304" pitchFamily="18" charset="0"/>
              </a:rPr>
              <a:t>Спасибо За поддержку!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Директор </a:t>
            </a:r>
            <a:r>
              <a:rPr lang="ru-RU" dirty="0">
                <a:latin typeface="Book Antiqua" panose="02040602050305030304" pitchFamily="18" charset="0"/>
              </a:rPr>
              <a:t>НКО БФ «Дорогами Добра с ЯМАЛА»</a:t>
            </a:r>
          </a:p>
          <a:p>
            <a:r>
              <a:rPr lang="ru-RU" dirty="0">
                <a:latin typeface="Book Antiqua" panose="02040602050305030304" pitchFamily="18" charset="0"/>
              </a:rPr>
              <a:t>     </a:t>
            </a:r>
            <a:r>
              <a:rPr lang="ru-RU" dirty="0" smtClean="0">
                <a:latin typeface="Book Antiqua" panose="02040602050305030304" pitchFamily="18" charset="0"/>
              </a:rPr>
              <a:t>              Тимохина </a:t>
            </a:r>
            <a:r>
              <a:rPr lang="ru-RU" dirty="0">
                <a:latin typeface="Book Antiqua" panose="02040602050305030304" pitchFamily="18" charset="0"/>
              </a:rPr>
              <a:t>Виталия Владимировна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7" y="81283"/>
            <a:ext cx="3915532" cy="62021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66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888"/>
            <a:ext cx="11627893" cy="694808"/>
          </a:xfrm>
        </p:spPr>
        <p:txBody>
          <a:bodyPr/>
          <a:lstStyle/>
          <a:p>
            <a:r>
              <a:rPr lang="ru-RU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Правление НКО БФ "Дорогами Добра с ЯМАЛА"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029" y="4984265"/>
            <a:ext cx="3254811" cy="1252762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мохина Виталия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Владимировна - Директор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90301" y="4965230"/>
            <a:ext cx="2490537" cy="8742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Гагауз Любовь </a:t>
            </a:r>
            <a:r>
              <a:rPr lang="ru-RU" sz="2400" dirty="0" smtClean="0">
                <a:latin typeface="Arial Black" panose="020B0A04020102020204" pitchFamily="34" charset="0"/>
              </a:rPr>
              <a:t>Федоровна - Заместитель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19699" y="4984265"/>
            <a:ext cx="3432229" cy="1034398"/>
          </a:xfrm>
        </p:spPr>
        <p:txBody>
          <a:bodyPr anchor="t"/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Тимохин Станислав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Игоревич - Соучредитель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0" y="6406873"/>
            <a:ext cx="9568434" cy="451127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Light Condensed" panose="020B0502040204020203" pitchFamily="34" charset="0"/>
              </a:rPr>
              <a:t>В </a:t>
            </a:r>
            <a:r>
              <a:rPr lang="ru-RU" dirty="0" smtClean="0">
                <a:latin typeface="Bahnschrift Light Condensed" panose="020B0502040204020203" pitchFamily="34" charset="0"/>
              </a:rPr>
              <a:t>2023 </a:t>
            </a:r>
            <a:r>
              <a:rPr lang="ru-RU" dirty="0">
                <a:latin typeface="Bahnschrift Light Condensed" panose="020B0502040204020203" pitchFamily="34" charset="0"/>
              </a:rPr>
              <a:t>году в НКО БФ "Дорогами Добра с ЯМАЛА" нет штатных сотрудников, команда состояла из добровольцев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9" y="1285919"/>
            <a:ext cx="3136621" cy="3613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71" y="1229166"/>
            <a:ext cx="3033127" cy="3627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62" y="1272084"/>
            <a:ext cx="3120968" cy="3627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59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290692"/>
            <a:ext cx="10972800" cy="686937"/>
          </a:xfrm>
        </p:spPr>
        <p:txBody>
          <a:bodyPr>
            <a:noAutofit/>
          </a:bodyPr>
          <a:lstStyle/>
          <a:p>
            <a:r>
              <a:rPr lang="ru-RU" sz="4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НАША КОМАНДА ВОЛОНТЁРОВ</a:t>
            </a:r>
            <a:endParaRPr lang="ru-RU" sz="44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7" y="1205245"/>
            <a:ext cx="5822155" cy="3881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2" y="2347415"/>
            <a:ext cx="5868538" cy="4326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ердце 2"/>
          <p:cNvSpPr/>
          <p:nvPr/>
        </p:nvSpPr>
        <p:spPr>
          <a:xfrm>
            <a:off x="4558353" y="531429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3370999" y="531429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2183645" y="531429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6673755" y="126423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8053488" y="126423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9433221" y="128227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091" y="177421"/>
            <a:ext cx="7060946" cy="1119116"/>
          </a:xfrm>
        </p:spPr>
        <p:txBody>
          <a:bodyPr>
            <a:noAutofit/>
          </a:bodyPr>
          <a:lstStyle/>
          <a:p>
            <a:r>
              <a:rPr lang="ru-RU" sz="6600" b="1" i="1" u="sng" dirty="0">
                <a:solidFill>
                  <a:srgbClr val="92D050"/>
                </a:solidFill>
                <a:latin typeface="Monotype Corsiva" panose="03010101010201010101" pitchFamily="66" charset="0"/>
              </a:rPr>
              <a:t>НАША 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192436"/>
            <a:ext cx="8136885" cy="55317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Segoe Print" panose="02000600000000000000" pitchFamily="2" charset="0"/>
              </a:rPr>
              <a:t>Благотворительный Фонд </a:t>
            </a:r>
            <a:r>
              <a:rPr lang="ru-RU" sz="24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«Дорогами Добра с ЯМАЛА»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 основан силами людей, не безразличных к проблемам 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людей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попавших в сложную жизненную ситуацию, нуждающихся в поддержке и 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защите.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У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спешно ведём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свою деятельность на территории 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ЯНАО, а также за ее пределами.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Являясь одновременно волонтёрским и благотворительным объединением, функционирует на основе самофинансирования и партнёрских взаимоотношений с предпринимателями, принимая участие в решении широкого спектра социальных проблем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 А так же захватывая Экологический спектр.</a:t>
            </a:r>
            <a:endParaRPr lang="ru-RU" sz="24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5" y="1393573"/>
            <a:ext cx="3889611" cy="500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 с четырьмя стрелками 6"/>
          <p:cNvSpPr/>
          <p:nvPr/>
        </p:nvSpPr>
        <p:spPr>
          <a:xfrm>
            <a:off x="8543498" y="177421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98" y="104633"/>
            <a:ext cx="9374303" cy="768189"/>
          </a:xfrm>
        </p:spPr>
        <p:txBody>
          <a:bodyPr/>
          <a:lstStyle/>
          <a:p>
            <a:r>
              <a:rPr lang="ru-RU" b="1" i="1" u="sng" dirty="0">
                <a:latin typeface="Century Schoolbook" panose="02040604050505020304" pitchFamily="18" charset="0"/>
              </a:rPr>
              <a:t>Задачи деятельности на </a:t>
            </a:r>
            <a:r>
              <a:rPr lang="ru-RU" b="1" i="1" u="sng" dirty="0" smtClean="0">
                <a:latin typeface="Century Schoolbook" panose="02040604050505020304" pitchFamily="18" charset="0"/>
              </a:rPr>
              <a:t>2023 </a:t>
            </a:r>
            <a:r>
              <a:rPr lang="ru-RU" b="1" i="1" u="sng" dirty="0">
                <a:latin typeface="Century Schoolbook" panose="02040604050505020304" pitchFamily="18" charset="0"/>
              </a:rPr>
              <a:t>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4128512"/>
            <a:ext cx="2620370" cy="3029803"/>
          </a:xfrm>
        </p:spPr>
        <p:txBody>
          <a:bodyPr/>
          <a:lstStyle/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Популяризация,</a:t>
            </a:r>
          </a:p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развитие и</a:t>
            </a:r>
          </a:p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поддержка</a:t>
            </a:r>
          </a:p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добровольчества</a:t>
            </a:r>
          </a:p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среди детей и</a:t>
            </a:r>
          </a:p>
          <a:p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молодежи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9732" y="4128512"/>
            <a:ext cx="3148990" cy="210851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Сбор и отправка Гуманитарной помощи в зону СВО. </a:t>
            </a: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И подшефным регионам ДНР. 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27631" y="4128512"/>
            <a:ext cx="4230806" cy="302980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Реализация проектов</a:t>
            </a:r>
          </a:p>
          <a:p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направленных на</a:t>
            </a:r>
          </a:p>
          <a:p>
            <a:r>
              <a:rPr lang="ru-RU" dirty="0">
                <a:solidFill>
                  <a:srgbClr val="FFFF00"/>
                </a:solidFill>
                <a:latin typeface="Segoe Print" panose="02000600000000000000" pitchFamily="2" charset="0"/>
              </a:rPr>
              <a:t>помощь нуждающимся, людям попавшим в ТЖС</a:t>
            </a: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 И Защиты Экологии ЯНАО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31" y="4368843"/>
            <a:ext cx="49876" cy="332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" y="872822"/>
            <a:ext cx="3130103" cy="314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0" y="1319103"/>
            <a:ext cx="4483931" cy="268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9" y="872822"/>
            <a:ext cx="3831726" cy="3255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ердце 12"/>
          <p:cNvSpPr/>
          <p:nvPr/>
        </p:nvSpPr>
        <p:spPr>
          <a:xfrm>
            <a:off x="3178563" y="5322627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6721522" y="5322627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80" y="1353910"/>
            <a:ext cx="5015424" cy="4759779"/>
          </a:xfrm>
        </p:spPr>
        <p:txBody>
          <a:bodyPr anchor="t">
            <a:normAutofit fontScale="90000"/>
          </a:bodyPr>
          <a:lstStyle/>
          <a:p>
            <a:r>
              <a:rPr lang="ru-RU" sz="2200" dirty="0"/>
              <a:t>- 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Консультация 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по вопросам добровольчества</a:t>
            </a:r>
            <a:b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  Сбор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, сортировка, выдача  б/у вещей людям попавшим в ТЖС, многодетным, малоимущим семьям, семьям с детьми инвалидами, инвалидам, неполным семьям.</a:t>
            </a:r>
            <a:b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  Сбор </a:t>
            </a:r>
            <a:r>
              <a:rPr lang="ru-RU" sz="2200" dirty="0" err="1">
                <a:solidFill>
                  <a:srgbClr val="FFFF00"/>
                </a:solidFill>
                <a:latin typeface="Segoe Print" panose="02000600000000000000" pitchFamily="2" charset="0"/>
              </a:rPr>
              <a:t>гум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. помощи в зону </a:t>
            </a: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СВО и жителям ДНР и ЛНР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  Проведение 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акции</a:t>
            </a:r>
            <a:b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   Распространение 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брошюр, сборников практик, связанных со здоровым образом </a:t>
            </a: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жизни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  Помощь </a:t>
            </a:r>
            <a:r>
              <a:rPr lang="ru-RU" sz="2200" dirty="0">
                <a:solidFill>
                  <a:srgbClr val="FFFF00"/>
                </a:solidFill>
                <a:latin typeface="Segoe Print" panose="02000600000000000000" pitchFamily="2" charset="0"/>
              </a:rPr>
              <a:t>матерям и женам </a:t>
            </a:r>
            <a:r>
              <a:rPr lang="ru-RU" sz="22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мобилизованных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385" y="102109"/>
            <a:ext cx="8891388" cy="659074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latin typeface="Monotype Corsiva" panose="03010101010201010101" pitchFamily="66" charset="0"/>
              </a:rPr>
              <a:t>УСЛУГИ ОКАЗЫВАЕМЫЕ НКО, НАСЕЛЕНИЮ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4" y="7178"/>
            <a:ext cx="3316406" cy="3862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245788" y="1368065"/>
            <a:ext cx="341194" cy="283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5788" y="2047055"/>
            <a:ext cx="361537" cy="36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6080" y="3869221"/>
            <a:ext cx="341194" cy="334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7330" y="4411746"/>
            <a:ext cx="347890" cy="31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7331" y="4761343"/>
            <a:ext cx="347890" cy="37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7330" y="5666137"/>
            <a:ext cx="368489" cy="31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7" y="4203783"/>
            <a:ext cx="3580263" cy="248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8" y="893688"/>
            <a:ext cx="3580263" cy="3043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4" y="4036502"/>
            <a:ext cx="3189179" cy="248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8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39" y="104633"/>
            <a:ext cx="7593210" cy="782471"/>
          </a:xfrm>
        </p:spPr>
        <p:txBody>
          <a:bodyPr>
            <a:noAutofit/>
          </a:bodyPr>
          <a:lstStyle/>
          <a:p>
            <a:r>
              <a:rPr lang="ru-RU" sz="4400" b="1" i="1" u="sng" dirty="0">
                <a:solidFill>
                  <a:schemeClr val="tx1"/>
                </a:solidFill>
                <a:latin typeface="Arial Black" panose="020B0A04020102020204" pitchFamily="34" charset="0"/>
              </a:rPr>
              <a:t>Наши Целевые </a:t>
            </a:r>
            <a:r>
              <a:rPr lang="ru-RU" sz="4400" b="1" i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Группы</a:t>
            </a:r>
            <a:endParaRPr lang="ru-RU" sz="4400" b="1" i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979" y="1145014"/>
            <a:ext cx="2296174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10984" y="1964915"/>
            <a:ext cx="4440635" cy="471013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1.Многодетные семьи. Семьи с детьми, оказавшиеся в ТЖС. Инвалиды. Неполные семьи. Люди без определенного места жительства</a:t>
            </a:r>
            <a:r>
              <a:rPr lang="ru-RU" sz="20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 </a:t>
            </a:r>
            <a:endParaRPr lang="ru-RU" sz="2000" i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2:Жители </a:t>
            </a:r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города </a:t>
            </a:r>
            <a:r>
              <a:rPr lang="ru-RU" sz="2000" b="1" i="1" dirty="0" err="1">
                <a:solidFill>
                  <a:srgbClr val="FFFF00"/>
                </a:solidFill>
                <a:latin typeface="Segoe Print" panose="02000600000000000000" pitchFamily="2" charset="0"/>
              </a:rPr>
              <a:t>Губкинский</a:t>
            </a:r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, желающие оказать благотворительную помощь</a:t>
            </a:r>
            <a:endParaRPr lang="ru-RU" sz="2000" i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3. Семьи мобилизованных</a:t>
            </a:r>
            <a:endParaRPr lang="ru-RU" sz="2000" i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4. </a:t>
            </a:r>
            <a:r>
              <a:rPr lang="ru-RU" sz="20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Подростки для </a:t>
            </a:r>
            <a:r>
              <a:rPr lang="ru-RU" sz="20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привлечения в волонтерскую </a:t>
            </a:r>
            <a:r>
              <a:rPr lang="ru-RU" sz="20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деятельность</a:t>
            </a:r>
            <a:endParaRPr lang="ru-RU" sz="2000" i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73003" y="2160983"/>
            <a:ext cx="1937981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" y="3895140"/>
            <a:ext cx="2251881" cy="2962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41" y="1257710"/>
            <a:ext cx="3954723" cy="5274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" y="887104"/>
            <a:ext cx="2667215" cy="4026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16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673</TotalTime>
  <Words>888</Words>
  <Application>Microsoft Office PowerPoint</Application>
  <PresentationFormat>Широкоэкранный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Bahnschrift Light Condensed</vt:lpstr>
      <vt:lpstr>Book Antiqua</vt:lpstr>
      <vt:lpstr>Calibri</vt:lpstr>
      <vt:lpstr>Century Gothic</vt:lpstr>
      <vt:lpstr>Century Schoolbook</vt:lpstr>
      <vt:lpstr>Monotype Corsiva</vt:lpstr>
      <vt:lpstr>PT Sans</vt:lpstr>
      <vt:lpstr>Segoe Print</vt:lpstr>
      <vt:lpstr>Wingdings 3</vt:lpstr>
      <vt:lpstr>Ион</vt:lpstr>
      <vt:lpstr>Некоммерческая организация Благотворительный фонд «Дорогами Добра с ЯМАЛА»</vt:lpstr>
      <vt:lpstr> СОДЕРЖАНИЕ    Миссия и задачи организации_____________________4      Услуги_____________________________________________ 6  Правление НКО БФ «Дорогами ДОБРА с ЯМАЛА____7 Целевые группы____________________________________8  Деятельность в 2022 году___________________________10  Финансовый отчет_________________________________12 Публикации и упоминания в СМИ__________________14  Партнеры НКО БФ "Дорогами Добра с ЯМАЛА"____15  Планы на будущее, перспективы развития_________16 </vt:lpstr>
      <vt:lpstr>Презентация PowerPoint</vt:lpstr>
      <vt:lpstr>Правление НКО БФ "Дорогами Добра с ЯМАЛА"</vt:lpstr>
      <vt:lpstr>НАША КОМАНДА ВОЛОНТЁРОВ</vt:lpstr>
      <vt:lpstr>НАША МИССИЯ</vt:lpstr>
      <vt:lpstr>Задачи деятельности на 2023 год</vt:lpstr>
      <vt:lpstr>-  Консультация по вопросам добровольчества -  Сбор, сортировка, выдача  б/у вещей людям попавшим в ТЖС, многодетным, малоимущим семьям, семьям с детьми инвалидами, инвалидам, неполным семьям. -  Сбор гум. помощи в зону СВО и жителям ДНР и ЛНР -  Проведение акции -   Распространение брошюр, сборников практик, связанных со здоровым образом жизни -  Помощь матерям и женам мобилизованных </vt:lpstr>
      <vt:lpstr>Наши Целевые Группы</vt:lpstr>
      <vt:lpstr>ДЕЯТЕЛЬНОСТЬ В 2023 ГОДУ</vt:lpstr>
      <vt:lpstr>ДЕЯТЕЛЬНОСТЬ В 2022 ГОДУ</vt:lpstr>
      <vt:lpstr>ФИНАНСОВЫЙ ОТЧЕТ</vt:lpstr>
      <vt:lpstr>МЫ В СОЦИАЛЬНЫХ СЕТЯХ</vt:lpstr>
      <vt:lpstr>Публикации и упоминания в СМИ</vt:lpstr>
      <vt:lpstr>НАШИ ПАРТНЕРЫ и СПОНСОРЫ</vt:lpstr>
      <vt:lpstr>ПЕРСПЕКТИВЫ</vt:lpstr>
      <vt:lpstr>Электронный адрес: nkoddsya@mail.ru  Телефон +7 (982) 162 81 17 https://vk.com/public218697707 Директор НКО БФ «Дорогами Добра с  ЯМАЛА"  Виталия Владимировна Тимохина nkobfdorogamidobrasymala@mail.ru https://vk.com/id576113613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Некоммерческая организация Благотворительный фонд «Дорогами Добра с ЯМАЛА»</dc:title>
  <dc:creator>Дорогами Добра</dc:creator>
  <cp:lastModifiedBy>Дорогами Добра</cp:lastModifiedBy>
  <cp:revision>64</cp:revision>
  <dcterms:created xsi:type="dcterms:W3CDTF">2023-05-15T07:14:45Z</dcterms:created>
  <dcterms:modified xsi:type="dcterms:W3CDTF">2024-05-19T23:44:12Z</dcterms:modified>
</cp:coreProperties>
</file>