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4" r:id="rId5"/>
    <p:sldId id="265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2B62"/>
    <a:srgbClr val="AD26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2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33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6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38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53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70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02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77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45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8D9E-23B0-427B-A9FE-E3340168AB61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2FCD1-BA23-4184-8D0E-93F346AB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65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8375" y="1"/>
            <a:ext cx="9700750" cy="6857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42303" y="2260131"/>
            <a:ext cx="98286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D266B"/>
                </a:solidFill>
              </a:rPr>
              <a:t>Проект «</a:t>
            </a:r>
            <a:r>
              <a:rPr lang="ru-RU" sz="4000" b="1" dirty="0">
                <a:solidFill>
                  <a:srgbClr val="AD266B"/>
                </a:solidFill>
              </a:rPr>
              <a:t>Дедом </a:t>
            </a:r>
            <a:r>
              <a:rPr lang="ru-RU" sz="4000" b="1" dirty="0" smtClean="0">
                <a:solidFill>
                  <a:srgbClr val="AD266B"/>
                </a:solidFill>
              </a:rPr>
              <a:t>Морозом </a:t>
            </a:r>
          </a:p>
          <a:p>
            <a:pPr algn="ctr"/>
            <a:r>
              <a:rPr lang="ru-RU" sz="4000" b="1" dirty="0" smtClean="0">
                <a:solidFill>
                  <a:srgbClr val="AD266B"/>
                </a:solidFill>
              </a:rPr>
              <a:t>может стать </a:t>
            </a:r>
            <a:r>
              <a:rPr lang="ru-RU" sz="4000" b="1" dirty="0">
                <a:solidFill>
                  <a:srgbClr val="AD266B"/>
                </a:solidFill>
              </a:rPr>
              <a:t>каждый</a:t>
            </a:r>
            <a:r>
              <a:rPr lang="ru-RU" sz="4000" b="1" dirty="0" smtClean="0">
                <a:solidFill>
                  <a:srgbClr val="AD266B"/>
                </a:solidFill>
              </a:rPr>
              <a:t>» </a:t>
            </a:r>
          </a:p>
          <a:p>
            <a:pPr algn="ctr"/>
            <a:r>
              <a:rPr lang="ru-RU" sz="3600" b="1" dirty="0" smtClean="0">
                <a:solidFill>
                  <a:srgbClr val="AD266B"/>
                </a:solidFill>
              </a:rPr>
              <a:t>Номинация </a:t>
            </a:r>
            <a:r>
              <a:rPr lang="ru-RU" sz="3600" b="1" dirty="0">
                <a:solidFill>
                  <a:srgbClr val="AD266B"/>
                </a:solidFill>
              </a:rPr>
              <a:t>«Помощь детям» </a:t>
            </a:r>
            <a:endParaRPr lang="ru-RU" sz="3600" b="1" dirty="0"/>
          </a:p>
          <a:p>
            <a:pPr algn="ctr"/>
            <a:endParaRPr lang="ru-RU" b="1" dirty="0" smtClean="0">
              <a:solidFill>
                <a:srgbClr val="AD266B"/>
              </a:solidFill>
            </a:endParaRPr>
          </a:p>
          <a:p>
            <a:pPr algn="r"/>
            <a:r>
              <a:rPr lang="ru-RU" b="1" dirty="0" smtClean="0">
                <a:solidFill>
                  <a:srgbClr val="AD266B"/>
                </a:solidFill>
              </a:rPr>
              <a:t>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93936" y="4447047"/>
            <a:ext cx="342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AD266B"/>
                </a:solidFill>
              </a:rPr>
              <a:t>Автор проекта: </a:t>
            </a:r>
            <a:r>
              <a:rPr lang="ru-RU" dirty="0" err="1">
                <a:solidFill>
                  <a:srgbClr val="AD266B"/>
                </a:solidFill>
              </a:rPr>
              <a:t>Гладун</a:t>
            </a:r>
            <a:r>
              <a:rPr lang="ru-RU" dirty="0">
                <a:solidFill>
                  <a:srgbClr val="AD266B"/>
                </a:solidFill>
              </a:rPr>
              <a:t> Виктория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459327" y="4725186"/>
            <a:ext cx="188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D266B"/>
                </a:solidFill>
              </a:rPr>
              <a:t>           г. Байконур</a:t>
            </a:r>
            <a:endParaRPr lang="ru-RU" dirty="0">
              <a:solidFill>
                <a:srgbClr val="AD2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742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-37360"/>
            <a:ext cx="9753600" cy="6895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01" y="340580"/>
            <a:ext cx="7886700" cy="13255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rgbClr val="AD266B"/>
                </a:solidFill>
                <a:latin typeface="+mn-lt"/>
              </a:rPr>
              <a:t>Цель проекта:</a:t>
            </a:r>
            <a:endParaRPr lang="ru-RU" dirty="0">
              <a:solidFill>
                <a:srgbClr val="AD266B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8101" y="1232458"/>
            <a:ext cx="9412320" cy="178510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2200" dirty="0">
                <a:solidFill>
                  <a:srgbClr val="342B62"/>
                </a:solidFill>
              </a:rPr>
              <a:t>дать </a:t>
            </a:r>
            <a:r>
              <a:rPr lang="ru-RU" sz="22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</a:t>
            </a:r>
            <a:r>
              <a:rPr lang="ru-RU" sz="2200" dirty="0">
                <a:solidFill>
                  <a:srgbClr val="342B62"/>
                </a:solidFill>
              </a:rPr>
              <a:t> детям, оказавшимся в сложной жизненной ситуации</a:t>
            </a:r>
          </a:p>
          <a:p>
            <a:r>
              <a:rPr lang="ru-RU" sz="2200" dirty="0">
                <a:solidFill>
                  <a:srgbClr val="342B62"/>
                </a:solidFill>
              </a:rPr>
              <a:t>(малообеспеченные и многодетные семьи, дети с ограниченными</a:t>
            </a:r>
          </a:p>
          <a:p>
            <a:r>
              <a:rPr lang="ru-RU" sz="2200" dirty="0" smtClean="0">
                <a:solidFill>
                  <a:srgbClr val="342B62"/>
                </a:solidFill>
              </a:rPr>
              <a:t>возможностями </a:t>
            </a:r>
            <a:r>
              <a:rPr lang="ru-RU" sz="2200" dirty="0">
                <a:solidFill>
                  <a:srgbClr val="342B62"/>
                </a:solidFill>
              </a:rPr>
              <a:t>здоровья) </a:t>
            </a:r>
            <a:r>
              <a:rPr lang="ru-RU" sz="22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получить</a:t>
            </a:r>
            <a:r>
              <a:rPr lang="ru-RU" sz="2200" dirty="0">
                <a:solidFill>
                  <a:srgbClr val="342B62"/>
                </a:solidFill>
              </a:rPr>
              <a:t> персональный новогодний</a:t>
            </a:r>
          </a:p>
          <a:p>
            <a:r>
              <a:rPr lang="ru-RU" sz="2200" dirty="0">
                <a:solidFill>
                  <a:srgbClr val="342B62"/>
                </a:solidFill>
              </a:rPr>
              <a:t>подарок посредством </a:t>
            </a:r>
            <a:r>
              <a:rPr lang="ru-RU" sz="22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привлечения внимания </a:t>
            </a:r>
            <a:r>
              <a:rPr lang="ru-RU" sz="2200" dirty="0">
                <a:solidFill>
                  <a:srgbClr val="342B62"/>
                </a:solidFill>
              </a:rPr>
              <a:t>общественности к </a:t>
            </a:r>
            <a:r>
              <a:rPr lang="ru-RU" sz="2200" dirty="0" smtClean="0">
                <a:solidFill>
                  <a:srgbClr val="342B62"/>
                </a:solidFill>
              </a:rPr>
              <a:t>проблемам</a:t>
            </a:r>
          </a:p>
          <a:p>
            <a:r>
              <a:rPr lang="ru-RU" sz="2200" dirty="0" smtClean="0">
                <a:solidFill>
                  <a:srgbClr val="342B62"/>
                </a:solidFill>
              </a:rPr>
              <a:t>семей </a:t>
            </a:r>
            <a:r>
              <a:rPr lang="ru-RU" sz="2200" dirty="0">
                <a:solidFill>
                  <a:srgbClr val="342B62"/>
                </a:solidFill>
              </a:rPr>
              <a:t>данной категории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101" y="2935960"/>
            <a:ext cx="936468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Реализация</a:t>
            </a:r>
            <a:r>
              <a:rPr lang="ru-RU" sz="4400" dirty="0">
                <a:solidFill>
                  <a:srgbClr val="AD266B"/>
                </a:solidFill>
                <a:ea typeface="+mj-ea"/>
                <a:cs typeface="+mj-cs"/>
              </a:rPr>
              <a:t>:</a:t>
            </a:r>
          </a:p>
          <a:p>
            <a:r>
              <a:rPr lang="ru-RU" sz="2200" dirty="0">
                <a:solidFill>
                  <a:srgbClr val="342B62"/>
                </a:solidFill>
              </a:rPr>
              <a:t>на территории города Байконур с 2014 года по настоящее время силами</a:t>
            </a:r>
          </a:p>
          <a:p>
            <a:r>
              <a:rPr lang="ru-RU" sz="2200" dirty="0">
                <a:solidFill>
                  <a:srgbClr val="342B62"/>
                </a:solidFill>
              </a:rPr>
              <a:t>волонтёров Центра поддержки молодёжных инициатив «Звёздный кампус»</a:t>
            </a:r>
          </a:p>
          <a:p>
            <a:r>
              <a:rPr lang="ru-RU" sz="2200" dirty="0">
                <a:solidFill>
                  <a:srgbClr val="342B62"/>
                </a:solidFill>
              </a:rPr>
              <a:t>и жителей </a:t>
            </a:r>
            <a:r>
              <a:rPr lang="ru-RU" sz="2200" dirty="0" smtClean="0">
                <a:solidFill>
                  <a:srgbClr val="342B62"/>
                </a:solidFill>
              </a:rPr>
              <a:t>города</a:t>
            </a:r>
            <a:endParaRPr lang="ru-RU" sz="2200" dirty="0">
              <a:solidFill>
                <a:srgbClr val="342B6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6276" y="4287379"/>
            <a:ext cx="1917127" cy="1917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3922" y="4287379"/>
            <a:ext cx="1905630" cy="19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2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-18680"/>
            <a:ext cx="9753600" cy="6895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9245" y="1366686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AD26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12" y="931817"/>
            <a:ext cx="479650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Этапы реализации:</a:t>
            </a:r>
            <a:endParaRPr lang="ru-RU" sz="4400" dirty="0">
              <a:solidFill>
                <a:srgbClr val="AD26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12" y="1633548"/>
            <a:ext cx="9431749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342B62"/>
                </a:solidFill>
              </a:rPr>
              <a:t>С</a:t>
            </a:r>
            <a:r>
              <a:rPr lang="ru-RU" sz="2200" dirty="0" smtClean="0">
                <a:solidFill>
                  <a:srgbClr val="342B62"/>
                </a:solidFill>
              </a:rPr>
              <a:t>оставление </a:t>
            </a:r>
            <a:r>
              <a:rPr lang="ru-RU" sz="2200" dirty="0">
                <a:solidFill>
                  <a:srgbClr val="342B62"/>
                </a:solidFill>
              </a:rPr>
              <a:t>списков детей, оказавшихся в трудной жизненной </a:t>
            </a:r>
            <a:r>
              <a:rPr lang="ru-RU" sz="2200" dirty="0" smtClean="0">
                <a:solidFill>
                  <a:srgbClr val="342B62"/>
                </a:solidFill>
              </a:rPr>
              <a:t>ситуации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>
              <a:solidFill>
                <a:srgbClr val="342B6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342B62"/>
                </a:solidFill>
              </a:rPr>
              <a:t>Дети пишут </a:t>
            </a:r>
            <a:r>
              <a:rPr lang="ru-RU" sz="2200" dirty="0">
                <a:solidFill>
                  <a:srgbClr val="342B62"/>
                </a:solidFill>
              </a:rPr>
              <a:t>письмо Деду </a:t>
            </a:r>
            <a:r>
              <a:rPr lang="ru-RU" sz="2200" dirty="0" smtClean="0">
                <a:solidFill>
                  <a:srgbClr val="342B62"/>
                </a:solidFill>
              </a:rPr>
              <a:t>Морозу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>
              <a:solidFill>
                <a:srgbClr val="342B6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342B62"/>
                </a:solidFill>
              </a:rPr>
              <a:t>Публикация писем в социальных сетях (официальная группа проекта</a:t>
            </a:r>
            <a:r>
              <a:rPr lang="ru-RU" sz="2200" dirty="0" smtClean="0">
                <a:solidFill>
                  <a:srgbClr val="342B62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>
              <a:solidFill>
                <a:srgbClr val="342B6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342B62"/>
                </a:solidFill>
              </a:rPr>
              <a:t>Каждый, кто желает стать Дедом Морозом, выбирает </a:t>
            </a:r>
            <a:r>
              <a:rPr lang="ru-RU" sz="2200" dirty="0" smtClean="0">
                <a:solidFill>
                  <a:srgbClr val="342B62"/>
                </a:solidFill>
              </a:rPr>
              <a:t>письмо</a:t>
            </a:r>
          </a:p>
          <a:p>
            <a:r>
              <a:rPr lang="ru-RU" sz="2200" dirty="0" smtClean="0">
                <a:solidFill>
                  <a:srgbClr val="342B62"/>
                </a:solidFill>
              </a:rPr>
              <a:t>и </a:t>
            </a:r>
            <a:r>
              <a:rPr lang="ru-RU" sz="2200" dirty="0">
                <a:solidFill>
                  <a:srgbClr val="342B62"/>
                </a:solidFill>
              </a:rPr>
              <a:t>приобретает новогодний подарок для конкретного ребенка или </a:t>
            </a:r>
            <a:r>
              <a:rPr lang="ru-RU" sz="2200" dirty="0" smtClean="0">
                <a:solidFill>
                  <a:srgbClr val="342B62"/>
                </a:solidFill>
              </a:rPr>
              <a:t>жертвует</a:t>
            </a:r>
          </a:p>
          <a:p>
            <a:r>
              <a:rPr lang="ru-RU" sz="2200" dirty="0" smtClean="0">
                <a:solidFill>
                  <a:srgbClr val="342B62"/>
                </a:solidFill>
              </a:rPr>
              <a:t>денежные средства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>
              <a:solidFill>
                <a:srgbClr val="342B62"/>
              </a:solidFill>
            </a:endParaRPr>
          </a:p>
          <a:p>
            <a:r>
              <a:rPr lang="ru-RU" sz="2200" dirty="0" smtClean="0">
                <a:solidFill>
                  <a:srgbClr val="342B62"/>
                </a:solidFill>
              </a:rPr>
              <a:t>5.     Формирование </a:t>
            </a:r>
            <a:r>
              <a:rPr lang="ru-RU" sz="2200" dirty="0">
                <a:solidFill>
                  <a:srgbClr val="342B62"/>
                </a:solidFill>
              </a:rPr>
              <a:t>подарков и составление маршрутной </a:t>
            </a:r>
            <a:r>
              <a:rPr lang="ru-RU" sz="2200" dirty="0" smtClean="0">
                <a:solidFill>
                  <a:srgbClr val="342B62"/>
                </a:solidFill>
              </a:rPr>
              <a:t>карты</a:t>
            </a:r>
          </a:p>
          <a:p>
            <a:r>
              <a:rPr lang="ru-RU" sz="2200" dirty="0" smtClean="0">
                <a:solidFill>
                  <a:srgbClr val="342B62"/>
                </a:solidFill>
              </a:rPr>
              <a:t> </a:t>
            </a:r>
            <a:endParaRPr lang="ru-RU" sz="2200" dirty="0">
              <a:solidFill>
                <a:srgbClr val="342B62"/>
              </a:solidFill>
            </a:endParaRPr>
          </a:p>
          <a:p>
            <a:r>
              <a:rPr lang="ru-RU" sz="2200" dirty="0" smtClean="0">
                <a:solidFill>
                  <a:srgbClr val="342B62"/>
                </a:solidFill>
              </a:rPr>
              <a:t>6.     Доставка </a:t>
            </a:r>
            <a:r>
              <a:rPr lang="ru-RU" sz="2200" dirty="0">
                <a:solidFill>
                  <a:srgbClr val="342B62"/>
                </a:solidFill>
              </a:rPr>
              <a:t>подарков маленьким </a:t>
            </a:r>
            <a:r>
              <a:rPr lang="ru-RU" sz="2200" dirty="0" smtClean="0">
                <a:solidFill>
                  <a:srgbClr val="342B62"/>
                </a:solidFill>
              </a:rPr>
              <a:t>адресатам</a:t>
            </a:r>
            <a:endParaRPr lang="ru-RU" sz="2200" dirty="0">
              <a:solidFill>
                <a:srgbClr val="342B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5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12" y="931817"/>
            <a:ext cx="335348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:</a:t>
            </a:r>
            <a:endParaRPr lang="ru-RU" sz="4400" dirty="0">
              <a:solidFill>
                <a:srgbClr val="AD26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-18680"/>
            <a:ext cx="9753600" cy="6895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9245" y="1366686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AD266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0" t="13841" r="7108" b="33587"/>
          <a:stretch/>
        </p:blipFill>
        <p:spPr>
          <a:xfrm>
            <a:off x="280886" y="655527"/>
            <a:ext cx="2449699" cy="3271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4251" y="4116397"/>
            <a:ext cx="3762853" cy="2116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727" y="4116397"/>
            <a:ext cx="3176147" cy="21166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2999" y="4116396"/>
            <a:ext cx="1699166" cy="21166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8602" y="635725"/>
            <a:ext cx="4938931" cy="32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0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-18680"/>
            <a:ext cx="9753600" cy="6895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9245" y="1366686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AD26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4955"/>
            <a:ext cx="697710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Пример публикации письма</a:t>
            </a:r>
            <a:endParaRPr lang="ru-RU" sz="4400" dirty="0">
              <a:solidFill>
                <a:srgbClr val="AD26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12" y="1633548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00" dirty="0">
              <a:solidFill>
                <a:srgbClr val="342B6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6686"/>
            <a:ext cx="9144000" cy="474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8345" y="-18680"/>
            <a:ext cx="9753600" cy="6895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9245" y="1366686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AD26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4824"/>
            <a:ext cx="5019259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Результаты проекта:</a:t>
            </a:r>
            <a:endParaRPr lang="ru-RU" sz="4400" dirty="0">
              <a:solidFill>
                <a:srgbClr val="AD26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429" y="1845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1789404"/>
            <a:ext cx="908960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42B62"/>
                </a:solidFill>
              </a:rPr>
              <a:t>439</a:t>
            </a:r>
            <a:r>
              <a:rPr lang="ru-RU" sz="2200" dirty="0" smtClean="0">
                <a:solidFill>
                  <a:srgbClr val="342B62"/>
                </a:solidFill>
              </a:rPr>
              <a:t> </a:t>
            </a:r>
            <a:r>
              <a:rPr lang="ru-RU" sz="2200" dirty="0">
                <a:solidFill>
                  <a:srgbClr val="342B62"/>
                </a:solidFill>
              </a:rPr>
              <a:t>детей состоящих на учёте в Управлении социальной защиты </a:t>
            </a:r>
          </a:p>
          <a:p>
            <a:r>
              <a:rPr lang="ru-RU" sz="2200" dirty="0">
                <a:solidFill>
                  <a:srgbClr val="342B62"/>
                </a:solidFill>
              </a:rPr>
              <a:t>населения города Байконур, </a:t>
            </a:r>
            <a:r>
              <a:rPr lang="ru-RU" sz="22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</a:t>
            </a:r>
            <a:r>
              <a:rPr lang="ru-RU" sz="2200" dirty="0">
                <a:solidFill>
                  <a:srgbClr val="342B62"/>
                </a:solidFill>
              </a:rPr>
              <a:t> желанные новогодние подарки;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342B62"/>
              </a:solidFill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42B62"/>
                </a:solidFill>
              </a:rPr>
              <a:t>численность волонтёрской команды </a:t>
            </a:r>
            <a:r>
              <a:rPr lang="ru-RU" sz="22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увеличилась</a:t>
            </a:r>
            <a:r>
              <a:rPr lang="ru-RU" sz="2200" dirty="0">
                <a:solidFill>
                  <a:srgbClr val="342B62"/>
                </a:solidFill>
              </a:rPr>
              <a:t> с 20 до 110 человек;</a:t>
            </a:r>
          </a:p>
          <a:p>
            <a:pPr indent="-342900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342B62"/>
              </a:solidFill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общества </a:t>
            </a:r>
            <a:r>
              <a:rPr lang="ru-RU" sz="2200" dirty="0">
                <a:solidFill>
                  <a:srgbClr val="342B62"/>
                </a:solidFill>
              </a:rPr>
              <a:t>к проблемам семей, оказавшимся </a:t>
            </a:r>
          </a:p>
          <a:p>
            <a:r>
              <a:rPr lang="ru-RU" sz="2200" dirty="0">
                <a:solidFill>
                  <a:srgbClr val="342B62"/>
                </a:solidFill>
              </a:rPr>
              <a:t>в трудной жизненной ситуации;</a:t>
            </a:r>
          </a:p>
          <a:p>
            <a:pPr indent="-342900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342B62"/>
              </a:solidFill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42B62"/>
                </a:solidFill>
              </a:rPr>
              <a:t> к проекту </a:t>
            </a:r>
            <a:r>
              <a:rPr lang="ru-RU" sz="22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присоединились</a:t>
            </a:r>
            <a:r>
              <a:rPr lang="ru-RU" sz="2200" dirty="0">
                <a:solidFill>
                  <a:srgbClr val="342B62"/>
                </a:solidFill>
              </a:rPr>
              <a:t> общественные организации и учреждения </a:t>
            </a:r>
          </a:p>
          <a:p>
            <a:r>
              <a:rPr lang="ru-RU" sz="2200" dirty="0">
                <a:solidFill>
                  <a:srgbClr val="342B62"/>
                </a:solidFill>
              </a:rPr>
              <a:t>города, индивидуальные предприниматели и частные лица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31618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-18680"/>
            <a:ext cx="9753600" cy="6895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9245" y="1366686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AD26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3686" y="895788"/>
            <a:ext cx="9875973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4400" dirty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</a:t>
            </a:r>
            <a:r>
              <a:rPr lang="ru-RU" sz="4400" dirty="0" smtClean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ланируются </a:t>
            </a:r>
            <a:r>
              <a:rPr lang="ru-RU" sz="4400" dirty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дополнительные способы </a:t>
            </a:r>
            <a:endParaRPr lang="ru-RU" sz="4400" dirty="0" smtClean="0">
              <a:solidFill>
                <a:srgbClr val="AD26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реализации </a:t>
            </a:r>
            <a:r>
              <a:rPr lang="ru-RU" sz="4400" dirty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</a:t>
            </a:r>
            <a:r>
              <a:rPr lang="ru-RU" sz="4400" dirty="0" smtClean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роекта </a:t>
            </a:r>
            <a:r>
              <a:rPr lang="ru-RU" sz="4400" dirty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 его </a:t>
            </a:r>
            <a:r>
              <a:rPr lang="ru-RU" sz="4400" dirty="0" smtClean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расширения:</a:t>
            </a:r>
            <a:endParaRPr lang="ru-RU" sz="4400" dirty="0">
              <a:solidFill>
                <a:srgbClr val="AD26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99" y="2392808"/>
            <a:ext cx="944899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rgbClr val="342B62"/>
                </a:solidFill>
              </a:rPr>
              <a:t>увеличение количества </a:t>
            </a:r>
            <a:r>
              <a:rPr lang="ru-RU" sz="2200" dirty="0">
                <a:solidFill>
                  <a:srgbClr val="342B62"/>
                </a:solidFill>
              </a:rPr>
              <a:t>детей, охватываемых проектом;</a:t>
            </a:r>
          </a:p>
          <a:p>
            <a:pPr marL="285750" indent="-285750">
              <a:buFontTx/>
              <a:buChar char="-"/>
            </a:pPr>
            <a:endParaRPr lang="ru-RU" sz="2200" dirty="0">
              <a:solidFill>
                <a:srgbClr val="342B6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rgbClr val="342B62"/>
                </a:solidFill>
              </a:rPr>
              <a:t>акция «Билет в сказку»: помимо подарка для каждого </a:t>
            </a:r>
            <a:r>
              <a:rPr lang="ru-RU" sz="2200" dirty="0" smtClean="0">
                <a:solidFill>
                  <a:srgbClr val="342B62"/>
                </a:solidFill>
              </a:rPr>
              <a:t>ребёнка</a:t>
            </a:r>
          </a:p>
          <a:p>
            <a:r>
              <a:rPr lang="ru-RU" sz="2200" dirty="0" smtClean="0">
                <a:solidFill>
                  <a:srgbClr val="342B62"/>
                </a:solidFill>
              </a:rPr>
              <a:t>приобретение билета </a:t>
            </a:r>
            <a:r>
              <a:rPr lang="ru-RU" sz="2200" dirty="0">
                <a:solidFill>
                  <a:srgbClr val="342B62"/>
                </a:solidFill>
              </a:rPr>
              <a:t>в кинотеатр на сеанс показа мультфильма/детского </a:t>
            </a:r>
            <a:endParaRPr lang="ru-RU" sz="2200" dirty="0" smtClean="0">
              <a:solidFill>
                <a:srgbClr val="342B62"/>
              </a:solidFill>
            </a:endParaRPr>
          </a:p>
          <a:p>
            <a:r>
              <a:rPr lang="ru-RU" sz="2200" dirty="0" smtClean="0">
                <a:solidFill>
                  <a:srgbClr val="342B62"/>
                </a:solidFill>
              </a:rPr>
              <a:t>художественного фильма </a:t>
            </a:r>
            <a:r>
              <a:rPr lang="ru-RU" sz="2200" dirty="0">
                <a:solidFill>
                  <a:srgbClr val="342B62"/>
                </a:solidFill>
              </a:rPr>
              <a:t>или на новогоднее театрализованное </a:t>
            </a:r>
            <a:endParaRPr lang="ru-RU" sz="2200" dirty="0" smtClean="0">
              <a:solidFill>
                <a:srgbClr val="342B62"/>
              </a:solidFill>
            </a:endParaRPr>
          </a:p>
          <a:p>
            <a:r>
              <a:rPr lang="ru-RU" sz="2200" dirty="0" smtClean="0">
                <a:solidFill>
                  <a:srgbClr val="342B62"/>
                </a:solidFill>
              </a:rPr>
              <a:t>представление </a:t>
            </a:r>
            <a:r>
              <a:rPr lang="ru-RU" sz="2200" dirty="0">
                <a:solidFill>
                  <a:srgbClr val="342B62"/>
                </a:solidFill>
              </a:rPr>
              <a:t>в учреждение </a:t>
            </a:r>
            <a:r>
              <a:rPr lang="ru-RU" sz="2200" dirty="0" smtClean="0">
                <a:solidFill>
                  <a:srgbClr val="342B62"/>
                </a:solidFill>
              </a:rPr>
              <a:t>культуры </a:t>
            </a:r>
            <a:r>
              <a:rPr lang="ru-RU" sz="2200" dirty="0">
                <a:solidFill>
                  <a:srgbClr val="342B62"/>
                </a:solidFill>
              </a:rPr>
              <a:t>города;</a:t>
            </a:r>
          </a:p>
          <a:p>
            <a:endParaRPr lang="ru-RU" sz="2200" dirty="0">
              <a:solidFill>
                <a:srgbClr val="342B62"/>
              </a:solidFill>
            </a:endParaRPr>
          </a:p>
          <a:p>
            <a:r>
              <a:rPr lang="ru-RU" sz="2200" dirty="0">
                <a:solidFill>
                  <a:srgbClr val="342B62"/>
                </a:solidFill>
              </a:rPr>
              <a:t>- бесплатная фотосессия - «В кадре с Дедом Морозом»;</a:t>
            </a:r>
          </a:p>
          <a:p>
            <a:endParaRPr lang="ru-RU" sz="2200" dirty="0">
              <a:solidFill>
                <a:srgbClr val="342B62"/>
              </a:solidFill>
            </a:endParaRPr>
          </a:p>
          <a:p>
            <a:r>
              <a:rPr lang="ru-RU" sz="2200" dirty="0">
                <a:solidFill>
                  <a:srgbClr val="342B62"/>
                </a:solidFill>
              </a:rPr>
              <a:t>- создание мобильного приложения «Дедом Морозом может стать каждый»</a:t>
            </a:r>
          </a:p>
        </p:txBody>
      </p:sp>
    </p:spTree>
    <p:extLst>
      <p:ext uri="{BB962C8B-B14F-4D97-AF65-F5344CB8AC3E}">
        <p14:creationId xmlns:p14="http://schemas.microsoft.com/office/powerpoint/2010/main" xmlns="" val="23990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-18680"/>
            <a:ext cx="9753600" cy="6895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9245" y="1366686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AD26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9937" y="869662"/>
            <a:ext cx="9520683" cy="562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solidFill>
                  <a:srgbClr val="AD26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Почему именно этот проект?</a:t>
            </a:r>
          </a:p>
          <a:p>
            <a:r>
              <a:rPr lang="ru-RU" sz="2000" dirty="0">
                <a:solidFill>
                  <a:srgbClr val="342B62"/>
                </a:solidFill>
              </a:rPr>
              <a:t> - проект осуществляет свою деятельность за счет партнерских средств и имеет </a:t>
            </a:r>
          </a:p>
          <a:p>
            <a:r>
              <a:rPr lang="ru-RU" sz="20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бюджет</a:t>
            </a:r>
            <a:r>
              <a:rPr lang="ru-RU" sz="2000" dirty="0">
                <a:solidFill>
                  <a:srgbClr val="342B62"/>
                </a:solidFill>
              </a:rPr>
              <a:t>, может быть реализован как в крупных городах, так и в малых</a:t>
            </a:r>
          </a:p>
          <a:p>
            <a:r>
              <a:rPr lang="ru-RU" sz="2000" dirty="0">
                <a:solidFill>
                  <a:srgbClr val="342B62"/>
                </a:solidFill>
              </a:rPr>
              <a:t>населенных пунктах, каким является город Байконур (76,5 тысяч человек);</a:t>
            </a:r>
          </a:p>
          <a:p>
            <a:endParaRPr lang="ru-RU" sz="2000" dirty="0">
              <a:solidFill>
                <a:srgbClr val="342B62"/>
              </a:solidFill>
            </a:endParaRPr>
          </a:p>
          <a:p>
            <a:r>
              <a:rPr lang="ru-RU" sz="2000" dirty="0">
                <a:solidFill>
                  <a:srgbClr val="342B62"/>
                </a:solidFill>
              </a:rPr>
              <a:t>- волонтёрская команда может состоять из минимального количества человек;</a:t>
            </a:r>
          </a:p>
          <a:p>
            <a:endParaRPr lang="ru-RU" sz="2000" dirty="0">
              <a:solidFill>
                <a:srgbClr val="342B62"/>
              </a:solidFill>
            </a:endParaRPr>
          </a:p>
          <a:p>
            <a:r>
              <a:rPr lang="ru-RU" sz="2000" dirty="0">
                <a:solidFill>
                  <a:srgbClr val="342B62"/>
                </a:solidFill>
              </a:rPr>
              <a:t>- </a:t>
            </a:r>
            <a:r>
              <a:rPr lang="ru-RU" sz="20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требуется</a:t>
            </a:r>
            <a:r>
              <a:rPr lang="ru-RU" sz="2000" dirty="0">
                <a:solidFill>
                  <a:srgbClr val="342B62"/>
                </a:solidFill>
              </a:rPr>
              <a:t> большого специализированного помещения;</a:t>
            </a:r>
          </a:p>
          <a:p>
            <a:endParaRPr lang="ru-RU" sz="2000" dirty="0">
              <a:solidFill>
                <a:srgbClr val="342B62"/>
              </a:solidFill>
            </a:endParaRPr>
          </a:p>
          <a:p>
            <a:r>
              <a:rPr lang="ru-RU" sz="2000" dirty="0">
                <a:solidFill>
                  <a:srgbClr val="342B62"/>
                </a:solidFill>
              </a:rPr>
              <a:t>- </a:t>
            </a:r>
            <a:r>
              <a:rPr lang="ru-RU" sz="20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понятна цель и виден результат </a:t>
            </a:r>
            <a:r>
              <a:rPr lang="ru-RU" sz="2000" dirty="0">
                <a:solidFill>
                  <a:srgbClr val="342B62"/>
                </a:solidFill>
              </a:rPr>
              <a:t>для потенциальных благотворителей;</a:t>
            </a:r>
          </a:p>
          <a:p>
            <a:endParaRPr lang="ru-RU" sz="2000" dirty="0">
              <a:solidFill>
                <a:srgbClr val="342B62"/>
              </a:solidFill>
            </a:endParaRPr>
          </a:p>
          <a:p>
            <a:r>
              <a:rPr lang="ru-RU" sz="2000" dirty="0">
                <a:solidFill>
                  <a:srgbClr val="342B62"/>
                </a:solidFill>
              </a:rPr>
              <a:t>- </a:t>
            </a:r>
            <a:r>
              <a:rPr lang="ru-RU" sz="20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простая и доступная </a:t>
            </a:r>
            <a:r>
              <a:rPr lang="ru-RU" sz="2000" dirty="0">
                <a:solidFill>
                  <a:srgbClr val="342B62"/>
                </a:solidFill>
              </a:rPr>
              <a:t>схема реализации проекта;</a:t>
            </a:r>
          </a:p>
          <a:p>
            <a:endParaRPr lang="ru-RU" sz="2000" dirty="0">
              <a:solidFill>
                <a:srgbClr val="342B62"/>
              </a:solidFill>
            </a:endParaRPr>
          </a:p>
          <a:p>
            <a:r>
              <a:rPr lang="ru-RU" sz="2000" dirty="0">
                <a:solidFill>
                  <a:srgbClr val="342B62"/>
                </a:solidFill>
              </a:rPr>
              <a:t>- благодаря социальным сетям имеет </a:t>
            </a:r>
            <a:r>
              <a:rPr lang="ru-RU" sz="2000" dirty="0">
                <a:solidFill>
                  <a:srgbClr val="342B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широкий охват аудитории </a:t>
            </a:r>
          </a:p>
          <a:p>
            <a:r>
              <a:rPr lang="ru-RU" sz="2000" dirty="0" smtClean="0">
                <a:solidFill>
                  <a:srgbClr val="342B62"/>
                </a:solidFill>
              </a:rPr>
              <a:t>благотворителей</a:t>
            </a:r>
            <a:endParaRPr lang="ru-RU" sz="2000" dirty="0">
              <a:solidFill>
                <a:srgbClr val="342B62"/>
              </a:solidFill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ru-RU" sz="4400" dirty="0">
              <a:solidFill>
                <a:srgbClr val="AD26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7" y="2206916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2200" dirty="0">
              <a:solidFill>
                <a:srgbClr val="342B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6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2100" y="-9702"/>
            <a:ext cx="9728200" cy="6877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9853" y="3303639"/>
            <a:ext cx="602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42B62"/>
                </a:solidFill>
              </a:rPr>
              <a:t>Деда Мороза не существует? </a:t>
            </a:r>
          </a:p>
          <a:p>
            <a:pPr algn="ctr"/>
            <a:r>
              <a:rPr lang="ru-RU" sz="2400" dirty="0" smtClean="0">
                <a:solidFill>
                  <a:srgbClr val="342B62"/>
                </a:solidFill>
              </a:rPr>
              <a:t>Ничего подобного: им может стать каждый! </a:t>
            </a:r>
          </a:p>
          <a:p>
            <a:pPr algn="ctr"/>
            <a:r>
              <a:rPr lang="ru-RU" sz="2400" dirty="0" smtClean="0">
                <a:solidFill>
                  <a:srgbClr val="342B62"/>
                </a:solidFill>
              </a:rPr>
              <a:t>Ведь, чтобы поверить в волшебство, </a:t>
            </a:r>
          </a:p>
          <a:p>
            <a:pPr algn="ctr"/>
            <a:r>
              <a:rPr lang="ru-RU" sz="2400" dirty="0" smtClean="0">
                <a:solidFill>
                  <a:srgbClr val="342B62"/>
                </a:solidFill>
              </a:rPr>
              <a:t>иногда достаточно сделать совсем немного.</a:t>
            </a:r>
            <a:endParaRPr lang="ru-RU" sz="2400" dirty="0">
              <a:solidFill>
                <a:srgbClr val="342B6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36"/>
          <a:stretch/>
        </p:blipFill>
        <p:spPr>
          <a:xfrm>
            <a:off x="-178093" y="1803428"/>
            <a:ext cx="3583940" cy="51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7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2609</TotalTime>
  <Words>393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Цель проекта: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 Направление</dc:title>
  <dc:creator>Евгений Уразаев</dc:creator>
  <cp:lastModifiedBy>gladun_vs</cp:lastModifiedBy>
  <cp:revision>31</cp:revision>
  <dcterms:created xsi:type="dcterms:W3CDTF">2020-04-25T11:35:03Z</dcterms:created>
  <dcterms:modified xsi:type="dcterms:W3CDTF">2021-07-20T05:47:16Z</dcterms:modified>
</cp:coreProperties>
</file>