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67" y="-3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EF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9771" y="117170"/>
            <a:ext cx="2263775" cy="697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0600" y="0"/>
            <a:ext cx="947991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45" dirty="0" err="1" smtClean="0"/>
              <a:t>Молодежный</a:t>
            </a:r>
            <a:r>
              <a:rPr spc="-105" dirty="0" smtClean="0"/>
              <a:t> </a:t>
            </a:r>
            <a:r>
              <a:rPr spc="-20" dirty="0"/>
              <a:t>клуб</a:t>
            </a:r>
            <a:r>
              <a:rPr spc="-110" dirty="0"/>
              <a:t> </a:t>
            </a:r>
            <a:r>
              <a:rPr spc="-40" dirty="0"/>
              <a:t>«Движение»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04800" y="685800"/>
            <a:ext cx="10805795" cy="2228559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 marR="5080" algn="just">
              <a:lnSpc>
                <a:spcPct val="90000"/>
              </a:lnSpc>
              <a:spcBef>
                <a:spcPts val="430"/>
              </a:spcBef>
            </a:pPr>
            <a:r>
              <a:rPr sz="2400" b="1" spc="-20" dirty="0">
                <a:latin typeface="Calibri"/>
                <a:cs typeface="Calibri"/>
              </a:rPr>
              <a:t>Цель:</a:t>
            </a:r>
            <a:r>
              <a:rPr sz="2400" b="1" spc="25" dirty="0">
                <a:latin typeface="Calibri"/>
                <a:cs typeface="Calibri"/>
              </a:rPr>
              <a:t> </a:t>
            </a:r>
            <a:r>
              <a:rPr lang="ru-RU" sz="2400" b="1" spc="25" dirty="0" smtClean="0">
                <a:latin typeface="Calibri"/>
                <a:cs typeface="Calibri"/>
              </a:rPr>
              <a:t>развитие районного </a:t>
            </a:r>
            <a:r>
              <a:rPr lang="ru-RU" sz="2400" b="1" spc="25" dirty="0" err="1" smtClean="0">
                <a:latin typeface="Calibri"/>
                <a:cs typeface="Calibri"/>
              </a:rPr>
              <a:t>волонтерства</a:t>
            </a:r>
            <a:r>
              <a:rPr lang="ru-RU" sz="2400" b="1" spc="25" dirty="0" smtClean="0">
                <a:latin typeface="Calibri"/>
                <a:cs typeface="Calibri"/>
              </a:rPr>
              <a:t>, привлечение молодежи к социально-полезной деятельности, </a:t>
            </a:r>
            <a:r>
              <a:rPr lang="ru-RU" sz="2400" spc="25" dirty="0" smtClean="0">
                <a:latin typeface="Calibri"/>
                <a:cs typeface="Calibri"/>
              </a:rPr>
              <a:t>в том числе </a:t>
            </a:r>
            <a:r>
              <a:rPr sz="2400" spc="-5" dirty="0" err="1" smtClean="0">
                <a:latin typeface="Calibri"/>
                <a:cs typeface="Calibri"/>
              </a:rPr>
              <a:t>ресоциализация</a:t>
            </a:r>
            <a:r>
              <a:rPr sz="2400" dirty="0" smtClean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подростков,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находящихся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в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30" dirty="0" err="1">
                <a:latin typeface="Calibri"/>
                <a:cs typeface="Calibri"/>
              </a:rPr>
              <a:t>трудной</a:t>
            </a:r>
            <a:r>
              <a:rPr sz="2400" spc="30" dirty="0">
                <a:latin typeface="Calibri"/>
                <a:cs typeface="Calibri"/>
              </a:rPr>
              <a:t> </a:t>
            </a:r>
            <a:r>
              <a:rPr sz="2400" spc="-5" dirty="0" err="1" smtClean="0">
                <a:latin typeface="Calibri"/>
                <a:cs typeface="Calibri"/>
              </a:rPr>
              <a:t>жизненной</a:t>
            </a:r>
            <a:r>
              <a:rPr lang="ru-RU" sz="2400" spc="-5" dirty="0">
                <a:latin typeface="Calibri"/>
                <a:cs typeface="Calibri"/>
              </a:rPr>
              <a:t> </a:t>
            </a:r>
            <a:r>
              <a:rPr sz="2400" spc="-5" dirty="0" err="1" smtClean="0">
                <a:latin typeface="Calibri"/>
                <a:cs typeface="Calibri"/>
              </a:rPr>
              <a:t>ситуации</a:t>
            </a:r>
            <a:r>
              <a:rPr lang="ru-RU" sz="2400" spc="-5" dirty="0" smtClean="0">
                <a:latin typeface="Calibri"/>
                <a:cs typeface="Calibri"/>
              </a:rPr>
              <a:t>,</a:t>
            </a:r>
            <a:r>
              <a:rPr sz="2400" spc="10" dirty="0" smtClean="0">
                <a:latin typeface="Calibri"/>
                <a:cs typeface="Calibri"/>
              </a:rPr>
              <a:t> </a:t>
            </a:r>
            <a:r>
              <a:rPr lang="ru-RU" sz="2400" spc="-15" dirty="0" smtClean="0">
                <a:latin typeface="Calibri"/>
                <a:cs typeface="Calibri"/>
              </a:rPr>
              <a:t>через </a:t>
            </a:r>
            <a:r>
              <a:rPr sz="2400" dirty="0" smtClean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волонтерское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движение</a:t>
            </a:r>
            <a:r>
              <a:rPr sz="2400" spc="-5" dirty="0">
                <a:latin typeface="Calibri"/>
                <a:cs typeface="Calibri"/>
              </a:rPr>
              <a:t> с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обучением, 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развитием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личностного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потенциала</a:t>
            </a:r>
            <a:r>
              <a:rPr sz="2400" spc="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и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приобретением</a:t>
            </a:r>
            <a:r>
              <a:rPr sz="2400" spc="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жизненно</a:t>
            </a:r>
            <a:endParaRPr sz="2400" dirty="0">
              <a:latin typeface="Calibri"/>
              <a:cs typeface="Calibri"/>
            </a:endParaRPr>
          </a:p>
          <a:p>
            <a:pPr marL="12700" algn="just">
              <a:lnSpc>
                <a:spcPts val="3025"/>
              </a:lnSpc>
            </a:pPr>
            <a:r>
              <a:rPr sz="2400" spc="-20" dirty="0">
                <a:latin typeface="Calibri"/>
                <a:cs typeface="Calibri"/>
              </a:rPr>
              <a:t>необходимых</a:t>
            </a:r>
            <a:r>
              <a:rPr sz="2400" spc="-10" dirty="0">
                <a:latin typeface="Calibri"/>
                <a:cs typeface="Calibri"/>
              </a:rPr>
              <a:t> навыков для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дальнейшего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саморазвития.</a:t>
            </a:r>
            <a:endParaRPr sz="2400" dirty="0">
              <a:latin typeface="Calibri"/>
              <a:cs typeface="Calibri"/>
            </a:endParaRPr>
          </a:p>
          <a:p>
            <a:pPr marL="5215890" algn="just">
              <a:lnSpc>
                <a:spcPct val="100000"/>
              </a:lnSpc>
              <a:spcBef>
                <a:spcPts val="675"/>
              </a:spcBef>
            </a:pPr>
            <a:r>
              <a:rPr sz="2400" b="1" spc="-5" dirty="0">
                <a:latin typeface="Calibri"/>
                <a:cs typeface="Calibri"/>
              </a:rPr>
              <a:t>Задачи: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16636" y="3072383"/>
            <a:ext cx="2682240" cy="1615440"/>
            <a:chOff x="516636" y="3072383"/>
            <a:chExt cx="2682240" cy="1615440"/>
          </a:xfrm>
        </p:grpSpPr>
        <p:sp>
          <p:nvSpPr>
            <p:cNvPr id="5" name="object 5"/>
            <p:cNvSpPr/>
            <p:nvPr/>
          </p:nvSpPr>
          <p:spPr>
            <a:xfrm>
              <a:off x="522732" y="3078479"/>
              <a:ext cx="2670175" cy="1603375"/>
            </a:xfrm>
            <a:custGeom>
              <a:avLst/>
              <a:gdLst/>
              <a:ahLst/>
              <a:cxnLst/>
              <a:rect l="l" t="t" r="r" b="b"/>
              <a:pathLst>
                <a:path w="2670175" h="1603375">
                  <a:moveTo>
                    <a:pt x="2402840" y="0"/>
                  </a:moveTo>
                  <a:lnTo>
                    <a:pt x="267208" y="0"/>
                  </a:lnTo>
                  <a:lnTo>
                    <a:pt x="219177" y="4305"/>
                  </a:lnTo>
                  <a:lnTo>
                    <a:pt x="173970" y="16717"/>
                  </a:lnTo>
                  <a:lnTo>
                    <a:pt x="132343" y="36481"/>
                  </a:lnTo>
                  <a:lnTo>
                    <a:pt x="95049" y="62844"/>
                  </a:lnTo>
                  <a:lnTo>
                    <a:pt x="62844" y="95049"/>
                  </a:lnTo>
                  <a:lnTo>
                    <a:pt x="36481" y="132343"/>
                  </a:lnTo>
                  <a:lnTo>
                    <a:pt x="16717" y="173970"/>
                  </a:lnTo>
                  <a:lnTo>
                    <a:pt x="4305" y="219177"/>
                  </a:lnTo>
                  <a:lnTo>
                    <a:pt x="0" y="267208"/>
                  </a:lnTo>
                  <a:lnTo>
                    <a:pt x="0" y="1336040"/>
                  </a:lnTo>
                  <a:lnTo>
                    <a:pt x="4305" y="1384070"/>
                  </a:lnTo>
                  <a:lnTo>
                    <a:pt x="16717" y="1429277"/>
                  </a:lnTo>
                  <a:lnTo>
                    <a:pt x="36481" y="1470904"/>
                  </a:lnTo>
                  <a:lnTo>
                    <a:pt x="62844" y="1508198"/>
                  </a:lnTo>
                  <a:lnTo>
                    <a:pt x="95049" y="1540403"/>
                  </a:lnTo>
                  <a:lnTo>
                    <a:pt x="132343" y="1566766"/>
                  </a:lnTo>
                  <a:lnTo>
                    <a:pt x="173970" y="1586530"/>
                  </a:lnTo>
                  <a:lnTo>
                    <a:pt x="219177" y="1598942"/>
                  </a:lnTo>
                  <a:lnTo>
                    <a:pt x="267208" y="1603248"/>
                  </a:lnTo>
                  <a:lnTo>
                    <a:pt x="2402840" y="1603248"/>
                  </a:lnTo>
                  <a:lnTo>
                    <a:pt x="2450870" y="1598942"/>
                  </a:lnTo>
                  <a:lnTo>
                    <a:pt x="2496077" y="1586530"/>
                  </a:lnTo>
                  <a:lnTo>
                    <a:pt x="2537704" y="1566766"/>
                  </a:lnTo>
                  <a:lnTo>
                    <a:pt x="2574998" y="1540403"/>
                  </a:lnTo>
                  <a:lnTo>
                    <a:pt x="2607203" y="1508198"/>
                  </a:lnTo>
                  <a:lnTo>
                    <a:pt x="2633566" y="1470904"/>
                  </a:lnTo>
                  <a:lnTo>
                    <a:pt x="2653330" y="1429277"/>
                  </a:lnTo>
                  <a:lnTo>
                    <a:pt x="2665742" y="1384070"/>
                  </a:lnTo>
                  <a:lnTo>
                    <a:pt x="2670048" y="1336040"/>
                  </a:lnTo>
                  <a:lnTo>
                    <a:pt x="2670048" y="267208"/>
                  </a:lnTo>
                  <a:lnTo>
                    <a:pt x="2665742" y="219177"/>
                  </a:lnTo>
                  <a:lnTo>
                    <a:pt x="2653330" y="173970"/>
                  </a:lnTo>
                  <a:lnTo>
                    <a:pt x="2633566" y="132343"/>
                  </a:lnTo>
                  <a:lnTo>
                    <a:pt x="2607203" y="95049"/>
                  </a:lnTo>
                  <a:lnTo>
                    <a:pt x="2574998" y="62844"/>
                  </a:lnTo>
                  <a:lnTo>
                    <a:pt x="2537704" y="36481"/>
                  </a:lnTo>
                  <a:lnTo>
                    <a:pt x="2496077" y="16717"/>
                  </a:lnTo>
                  <a:lnTo>
                    <a:pt x="2450870" y="4305"/>
                  </a:lnTo>
                  <a:lnTo>
                    <a:pt x="2402840" y="0"/>
                  </a:lnTo>
                  <a:close/>
                </a:path>
              </a:pathLst>
            </a:custGeom>
            <a:solidFill>
              <a:srgbClr val="B12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22732" y="3078479"/>
              <a:ext cx="2670175" cy="1603375"/>
            </a:xfrm>
            <a:custGeom>
              <a:avLst/>
              <a:gdLst/>
              <a:ahLst/>
              <a:cxnLst/>
              <a:rect l="l" t="t" r="r" b="b"/>
              <a:pathLst>
                <a:path w="2670175" h="1603375">
                  <a:moveTo>
                    <a:pt x="0" y="267208"/>
                  </a:moveTo>
                  <a:lnTo>
                    <a:pt x="4305" y="219177"/>
                  </a:lnTo>
                  <a:lnTo>
                    <a:pt x="16717" y="173970"/>
                  </a:lnTo>
                  <a:lnTo>
                    <a:pt x="36481" y="132343"/>
                  </a:lnTo>
                  <a:lnTo>
                    <a:pt x="62844" y="95049"/>
                  </a:lnTo>
                  <a:lnTo>
                    <a:pt x="95049" y="62844"/>
                  </a:lnTo>
                  <a:lnTo>
                    <a:pt x="132343" y="36481"/>
                  </a:lnTo>
                  <a:lnTo>
                    <a:pt x="173970" y="16717"/>
                  </a:lnTo>
                  <a:lnTo>
                    <a:pt x="219177" y="4305"/>
                  </a:lnTo>
                  <a:lnTo>
                    <a:pt x="267208" y="0"/>
                  </a:lnTo>
                  <a:lnTo>
                    <a:pt x="2402840" y="0"/>
                  </a:lnTo>
                  <a:lnTo>
                    <a:pt x="2450870" y="4305"/>
                  </a:lnTo>
                  <a:lnTo>
                    <a:pt x="2496077" y="16717"/>
                  </a:lnTo>
                  <a:lnTo>
                    <a:pt x="2537704" y="36481"/>
                  </a:lnTo>
                  <a:lnTo>
                    <a:pt x="2574998" y="62844"/>
                  </a:lnTo>
                  <a:lnTo>
                    <a:pt x="2607203" y="95049"/>
                  </a:lnTo>
                  <a:lnTo>
                    <a:pt x="2633566" y="132343"/>
                  </a:lnTo>
                  <a:lnTo>
                    <a:pt x="2653330" y="173970"/>
                  </a:lnTo>
                  <a:lnTo>
                    <a:pt x="2665742" y="219177"/>
                  </a:lnTo>
                  <a:lnTo>
                    <a:pt x="2670048" y="267208"/>
                  </a:lnTo>
                  <a:lnTo>
                    <a:pt x="2670048" y="1336040"/>
                  </a:lnTo>
                  <a:lnTo>
                    <a:pt x="2665742" y="1384070"/>
                  </a:lnTo>
                  <a:lnTo>
                    <a:pt x="2653330" y="1429277"/>
                  </a:lnTo>
                  <a:lnTo>
                    <a:pt x="2633566" y="1470904"/>
                  </a:lnTo>
                  <a:lnTo>
                    <a:pt x="2607203" y="1508198"/>
                  </a:lnTo>
                  <a:lnTo>
                    <a:pt x="2574998" y="1540403"/>
                  </a:lnTo>
                  <a:lnTo>
                    <a:pt x="2537704" y="1566766"/>
                  </a:lnTo>
                  <a:lnTo>
                    <a:pt x="2496077" y="1586530"/>
                  </a:lnTo>
                  <a:lnTo>
                    <a:pt x="2450870" y="1598942"/>
                  </a:lnTo>
                  <a:lnTo>
                    <a:pt x="2402840" y="1603248"/>
                  </a:lnTo>
                  <a:lnTo>
                    <a:pt x="267208" y="1603248"/>
                  </a:lnTo>
                  <a:lnTo>
                    <a:pt x="219177" y="1598942"/>
                  </a:lnTo>
                  <a:lnTo>
                    <a:pt x="173970" y="1586530"/>
                  </a:lnTo>
                  <a:lnTo>
                    <a:pt x="132343" y="1566766"/>
                  </a:lnTo>
                  <a:lnTo>
                    <a:pt x="95049" y="1540403"/>
                  </a:lnTo>
                  <a:lnTo>
                    <a:pt x="62844" y="1508198"/>
                  </a:lnTo>
                  <a:lnTo>
                    <a:pt x="36481" y="1470904"/>
                  </a:lnTo>
                  <a:lnTo>
                    <a:pt x="16717" y="1429277"/>
                  </a:lnTo>
                  <a:lnTo>
                    <a:pt x="4305" y="1384070"/>
                  </a:lnTo>
                  <a:lnTo>
                    <a:pt x="0" y="1336040"/>
                  </a:lnTo>
                  <a:lnTo>
                    <a:pt x="0" y="267208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50823" y="3453510"/>
            <a:ext cx="2210435" cy="80137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5080" algn="ctr">
              <a:lnSpc>
                <a:spcPts val="1970"/>
              </a:lnSpc>
              <a:spcBef>
                <a:spcPts val="325"/>
              </a:spcBef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развитие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мотивации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и </a:t>
            </a:r>
            <a:r>
              <a:rPr sz="1800" spc="-3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целенаправленной</a:t>
            </a:r>
            <a:endParaRPr sz="1800">
              <a:latin typeface="Calibri"/>
              <a:cs typeface="Calibri"/>
            </a:endParaRPr>
          </a:p>
          <a:p>
            <a:pPr marL="2540" algn="ctr">
              <a:lnSpc>
                <a:spcPts val="1945"/>
              </a:lnSpc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деятельности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453384" y="3072383"/>
            <a:ext cx="2684145" cy="1615440"/>
            <a:chOff x="3453384" y="3072383"/>
            <a:chExt cx="2684145" cy="1615440"/>
          </a:xfrm>
        </p:grpSpPr>
        <p:sp>
          <p:nvSpPr>
            <p:cNvPr id="9" name="object 9"/>
            <p:cNvSpPr/>
            <p:nvPr/>
          </p:nvSpPr>
          <p:spPr>
            <a:xfrm>
              <a:off x="3459480" y="3078479"/>
              <a:ext cx="2672080" cy="1603375"/>
            </a:xfrm>
            <a:custGeom>
              <a:avLst/>
              <a:gdLst/>
              <a:ahLst/>
              <a:cxnLst/>
              <a:rect l="l" t="t" r="r" b="b"/>
              <a:pathLst>
                <a:path w="2672079" h="1603375">
                  <a:moveTo>
                    <a:pt x="2404364" y="0"/>
                  </a:moveTo>
                  <a:lnTo>
                    <a:pt x="267208" y="0"/>
                  </a:lnTo>
                  <a:lnTo>
                    <a:pt x="219177" y="4305"/>
                  </a:lnTo>
                  <a:lnTo>
                    <a:pt x="173970" y="16717"/>
                  </a:lnTo>
                  <a:lnTo>
                    <a:pt x="132343" y="36481"/>
                  </a:lnTo>
                  <a:lnTo>
                    <a:pt x="95049" y="62844"/>
                  </a:lnTo>
                  <a:lnTo>
                    <a:pt x="62844" y="95049"/>
                  </a:lnTo>
                  <a:lnTo>
                    <a:pt x="36481" y="132343"/>
                  </a:lnTo>
                  <a:lnTo>
                    <a:pt x="16717" y="173970"/>
                  </a:lnTo>
                  <a:lnTo>
                    <a:pt x="4305" y="219177"/>
                  </a:lnTo>
                  <a:lnTo>
                    <a:pt x="0" y="267208"/>
                  </a:lnTo>
                  <a:lnTo>
                    <a:pt x="0" y="1336040"/>
                  </a:lnTo>
                  <a:lnTo>
                    <a:pt x="4305" y="1384070"/>
                  </a:lnTo>
                  <a:lnTo>
                    <a:pt x="16717" y="1429277"/>
                  </a:lnTo>
                  <a:lnTo>
                    <a:pt x="36481" y="1470904"/>
                  </a:lnTo>
                  <a:lnTo>
                    <a:pt x="62844" y="1508198"/>
                  </a:lnTo>
                  <a:lnTo>
                    <a:pt x="95049" y="1540403"/>
                  </a:lnTo>
                  <a:lnTo>
                    <a:pt x="132343" y="1566766"/>
                  </a:lnTo>
                  <a:lnTo>
                    <a:pt x="173970" y="1586530"/>
                  </a:lnTo>
                  <a:lnTo>
                    <a:pt x="219177" y="1598942"/>
                  </a:lnTo>
                  <a:lnTo>
                    <a:pt x="267208" y="1603248"/>
                  </a:lnTo>
                  <a:lnTo>
                    <a:pt x="2404364" y="1603248"/>
                  </a:lnTo>
                  <a:lnTo>
                    <a:pt x="2452394" y="1598942"/>
                  </a:lnTo>
                  <a:lnTo>
                    <a:pt x="2497601" y="1586530"/>
                  </a:lnTo>
                  <a:lnTo>
                    <a:pt x="2539228" y="1566766"/>
                  </a:lnTo>
                  <a:lnTo>
                    <a:pt x="2576522" y="1540403"/>
                  </a:lnTo>
                  <a:lnTo>
                    <a:pt x="2608727" y="1508198"/>
                  </a:lnTo>
                  <a:lnTo>
                    <a:pt x="2635090" y="1470904"/>
                  </a:lnTo>
                  <a:lnTo>
                    <a:pt x="2654854" y="1429277"/>
                  </a:lnTo>
                  <a:lnTo>
                    <a:pt x="2667266" y="1384070"/>
                  </a:lnTo>
                  <a:lnTo>
                    <a:pt x="2671572" y="1336040"/>
                  </a:lnTo>
                  <a:lnTo>
                    <a:pt x="2671572" y="267208"/>
                  </a:lnTo>
                  <a:lnTo>
                    <a:pt x="2667266" y="219177"/>
                  </a:lnTo>
                  <a:lnTo>
                    <a:pt x="2654854" y="173970"/>
                  </a:lnTo>
                  <a:lnTo>
                    <a:pt x="2635090" y="132343"/>
                  </a:lnTo>
                  <a:lnTo>
                    <a:pt x="2608727" y="95049"/>
                  </a:lnTo>
                  <a:lnTo>
                    <a:pt x="2576522" y="62844"/>
                  </a:lnTo>
                  <a:lnTo>
                    <a:pt x="2539228" y="36481"/>
                  </a:lnTo>
                  <a:lnTo>
                    <a:pt x="2497601" y="16717"/>
                  </a:lnTo>
                  <a:lnTo>
                    <a:pt x="2452394" y="4305"/>
                  </a:lnTo>
                  <a:lnTo>
                    <a:pt x="2404364" y="0"/>
                  </a:lnTo>
                  <a:close/>
                </a:path>
              </a:pathLst>
            </a:custGeom>
            <a:solidFill>
              <a:srgbClr val="B12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459480" y="3078479"/>
              <a:ext cx="2672080" cy="1603375"/>
            </a:xfrm>
            <a:custGeom>
              <a:avLst/>
              <a:gdLst/>
              <a:ahLst/>
              <a:cxnLst/>
              <a:rect l="l" t="t" r="r" b="b"/>
              <a:pathLst>
                <a:path w="2672079" h="1603375">
                  <a:moveTo>
                    <a:pt x="0" y="267208"/>
                  </a:moveTo>
                  <a:lnTo>
                    <a:pt x="4305" y="219177"/>
                  </a:lnTo>
                  <a:lnTo>
                    <a:pt x="16717" y="173970"/>
                  </a:lnTo>
                  <a:lnTo>
                    <a:pt x="36481" y="132343"/>
                  </a:lnTo>
                  <a:lnTo>
                    <a:pt x="62844" y="95049"/>
                  </a:lnTo>
                  <a:lnTo>
                    <a:pt x="95049" y="62844"/>
                  </a:lnTo>
                  <a:lnTo>
                    <a:pt x="132343" y="36481"/>
                  </a:lnTo>
                  <a:lnTo>
                    <a:pt x="173970" y="16717"/>
                  </a:lnTo>
                  <a:lnTo>
                    <a:pt x="219177" y="4305"/>
                  </a:lnTo>
                  <a:lnTo>
                    <a:pt x="267208" y="0"/>
                  </a:lnTo>
                  <a:lnTo>
                    <a:pt x="2404364" y="0"/>
                  </a:lnTo>
                  <a:lnTo>
                    <a:pt x="2452394" y="4305"/>
                  </a:lnTo>
                  <a:lnTo>
                    <a:pt x="2497601" y="16717"/>
                  </a:lnTo>
                  <a:lnTo>
                    <a:pt x="2539228" y="36481"/>
                  </a:lnTo>
                  <a:lnTo>
                    <a:pt x="2576522" y="62844"/>
                  </a:lnTo>
                  <a:lnTo>
                    <a:pt x="2608727" y="95049"/>
                  </a:lnTo>
                  <a:lnTo>
                    <a:pt x="2635090" y="132343"/>
                  </a:lnTo>
                  <a:lnTo>
                    <a:pt x="2654854" y="173970"/>
                  </a:lnTo>
                  <a:lnTo>
                    <a:pt x="2667266" y="219177"/>
                  </a:lnTo>
                  <a:lnTo>
                    <a:pt x="2671572" y="267208"/>
                  </a:lnTo>
                  <a:lnTo>
                    <a:pt x="2671572" y="1336040"/>
                  </a:lnTo>
                  <a:lnTo>
                    <a:pt x="2667266" y="1384070"/>
                  </a:lnTo>
                  <a:lnTo>
                    <a:pt x="2654854" y="1429277"/>
                  </a:lnTo>
                  <a:lnTo>
                    <a:pt x="2635090" y="1470904"/>
                  </a:lnTo>
                  <a:lnTo>
                    <a:pt x="2608727" y="1508198"/>
                  </a:lnTo>
                  <a:lnTo>
                    <a:pt x="2576522" y="1540403"/>
                  </a:lnTo>
                  <a:lnTo>
                    <a:pt x="2539228" y="1566766"/>
                  </a:lnTo>
                  <a:lnTo>
                    <a:pt x="2497601" y="1586530"/>
                  </a:lnTo>
                  <a:lnTo>
                    <a:pt x="2452394" y="1598942"/>
                  </a:lnTo>
                  <a:lnTo>
                    <a:pt x="2404364" y="1603248"/>
                  </a:lnTo>
                  <a:lnTo>
                    <a:pt x="267208" y="1603248"/>
                  </a:lnTo>
                  <a:lnTo>
                    <a:pt x="219177" y="1598942"/>
                  </a:lnTo>
                  <a:lnTo>
                    <a:pt x="173970" y="1586530"/>
                  </a:lnTo>
                  <a:lnTo>
                    <a:pt x="132343" y="1566766"/>
                  </a:lnTo>
                  <a:lnTo>
                    <a:pt x="95049" y="1540403"/>
                  </a:lnTo>
                  <a:lnTo>
                    <a:pt x="62844" y="1508198"/>
                  </a:lnTo>
                  <a:lnTo>
                    <a:pt x="36481" y="1470904"/>
                  </a:lnTo>
                  <a:lnTo>
                    <a:pt x="16717" y="1429277"/>
                  </a:lnTo>
                  <a:lnTo>
                    <a:pt x="4305" y="1384070"/>
                  </a:lnTo>
                  <a:lnTo>
                    <a:pt x="0" y="1336040"/>
                  </a:lnTo>
                  <a:lnTo>
                    <a:pt x="0" y="267208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672332" y="3327908"/>
            <a:ext cx="2247265" cy="1052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65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формирование</a:t>
            </a:r>
            <a:endParaRPr sz="1800" dirty="0">
              <a:latin typeface="Calibri"/>
              <a:cs typeface="Calibri"/>
            </a:endParaRPr>
          </a:p>
          <a:p>
            <a:pPr marL="12700" marR="5080" algn="ctr">
              <a:lnSpc>
                <a:spcPts val="1980"/>
              </a:lnSpc>
              <a:spcBef>
                <a:spcPts val="120"/>
              </a:spcBef>
            </a:pP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необходимых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навыков </a:t>
            </a:r>
            <a:r>
              <a:rPr sz="1800" spc="-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и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умений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в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сфере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общения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391655" y="3072383"/>
            <a:ext cx="2684145" cy="1615440"/>
            <a:chOff x="6391655" y="3072383"/>
            <a:chExt cx="2684145" cy="1615440"/>
          </a:xfrm>
        </p:grpSpPr>
        <p:sp>
          <p:nvSpPr>
            <p:cNvPr id="13" name="object 13"/>
            <p:cNvSpPr/>
            <p:nvPr/>
          </p:nvSpPr>
          <p:spPr>
            <a:xfrm>
              <a:off x="6397751" y="3078479"/>
              <a:ext cx="2672080" cy="1603375"/>
            </a:xfrm>
            <a:custGeom>
              <a:avLst/>
              <a:gdLst/>
              <a:ahLst/>
              <a:cxnLst/>
              <a:rect l="l" t="t" r="r" b="b"/>
              <a:pathLst>
                <a:path w="2672079" h="1603375">
                  <a:moveTo>
                    <a:pt x="2404364" y="0"/>
                  </a:moveTo>
                  <a:lnTo>
                    <a:pt x="267207" y="0"/>
                  </a:lnTo>
                  <a:lnTo>
                    <a:pt x="219177" y="4305"/>
                  </a:lnTo>
                  <a:lnTo>
                    <a:pt x="173970" y="16717"/>
                  </a:lnTo>
                  <a:lnTo>
                    <a:pt x="132343" y="36481"/>
                  </a:lnTo>
                  <a:lnTo>
                    <a:pt x="95049" y="62844"/>
                  </a:lnTo>
                  <a:lnTo>
                    <a:pt x="62844" y="95049"/>
                  </a:lnTo>
                  <a:lnTo>
                    <a:pt x="36481" y="132343"/>
                  </a:lnTo>
                  <a:lnTo>
                    <a:pt x="16717" y="173970"/>
                  </a:lnTo>
                  <a:lnTo>
                    <a:pt x="4305" y="219177"/>
                  </a:lnTo>
                  <a:lnTo>
                    <a:pt x="0" y="267208"/>
                  </a:lnTo>
                  <a:lnTo>
                    <a:pt x="0" y="1336040"/>
                  </a:lnTo>
                  <a:lnTo>
                    <a:pt x="4305" y="1384070"/>
                  </a:lnTo>
                  <a:lnTo>
                    <a:pt x="16717" y="1429277"/>
                  </a:lnTo>
                  <a:lnTo>
                    <a:pt x="36481" y="1470904"/>
                  </a:lnTo>
                  <a:lnTo>
                    <a:pt x="62844" y="1508198"/>
                  </a:lnTo>
                  <a:lnTo>
                    <a:pt x="95049" y="1540403"/>
                  </a:lnTo>
                  <a:lnTo>
                    <a:pt x="132343" y="1566766"/>
                  </a:lnTo>
                  <a:lnTo>
                    <a:pt x="173970" y="1586530"/>
                  </a:lnTo>
                  <a:lnTo>
                    <a:pt x="219177" y="1598942"/>
                  </a:lnTo>
                  <a:lnTo>
                    <a:pt x="267207" y="1603248"/>
                  </a:lnTo>
                  <a:lnTo>
                    <a:pt x="2404364" y="1603248"/>
                  </a:lnTo>
                  <a:lnTo>
                    <a:pt x="2452394" y="1598942"/>
                  </a:lnTo>
                  <a:lnTo>
                    <a:pt x="2497601" y="1586530"/>
                  </a:lnTo>
                  <a:lnTo>
                    <a:pt x="2539228" y="1566766"/>
                  </a:lnTo>
                  <a:lnTo>
                    <a:pt x="2576522" y="1540403"/>
                  </a:lnTo>
                  <a:lnTo>
                    <a:pt x="2608727" y="1508198"/>
                  </a:lnTo>
                  <a:lnTo>
                    <a:pt x="2635090" y="1470904"/>
                  </a:lnTo>
                  <a:lnTo>
                    <a:pt x="2654854" y="1429277"/>
                  </a:lnTo>
                  <a:lnTo>
                    <a:pt x="2667266" y="1384070"/>
                  </a:lnTo>
                  <a:lnTo>
                    <a:pt x="2671572" y="1336040"/>
                  </a:lnTo>
                  <a:lnTo>
                    <a:pt x="2671572" y="267208"/>
                  </a:lnTo>
                  <a:lnTo>
                    <a:pt x="2667266" y="219177"/>
                  </a:lnTo>
                  <a:lnTo>
                    <a:pt x="2654854" y="173970"/>
                  </a:lnTo>
                  <a:lnTo>
                    <a:pt x="2635090" y="132343"/>
                  </a:lnTo>
                  <a:lnTo>
                    <a:pt x="2608727" y="95049"/>
                  </a:lnTo>
                  <a:lnTo>
                    <a:pt x="2576522" y="62844"/>
                  </a:lnTo>
                  <a:lnTo>
                    <a:pt x="2539228" y="36481"/>
                  </a:lnTo>
                  <a:lnTo>
                    <a:pt x="2497601" y="16717"/>
                  </a:lnTo>
                  <a:lnTo>
                    <a:pt x="2452394" y="4305"/>
                  </a:lnTo>
                  <a:lnTo>
                    <a:pt x="2404364" y="0"/>
                  </a:lnTo>
                  <a:close/>
                </a:path>
              </a:pathLst>
            </a:custGeom>
            <a:solidFill>
              <a:srgbClr val="B12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397751" y="3078479"/>
              <a:ext cx="2672080" cy="1603375"/>
            </a:xfrm>
            <a:custGeom>
              <a:avLst/>
              <a:gdLst/>
              <a:ahLst/>
              <a:cxnLst/>
              <a:rect l="l" t="t" r="r" b="b"/>
              <a:pathLst>
                <a:path w="2672079" h="1603375">
                  <a:moveTo>
                    <a:pt x="0" y="267208"/>
                  </a:moveTo>
                  <a:lnTo>
                    <a:pt x="4305" y="219177"/>
                  </a:lnTo>
                  <a:lnTo>
                    <a:pt x="16717" y="173970"/>
                  </a:lnTo>
                  <a:lnTo>
                    <a:pt x="36481" y="132343"/>
                  </a:lnTo>
                  <a:lnTo>
                    <a:pt x="62844" y="95049"/>
                  </a:lnTo>
                  <a:lnTo>
                    <a:pt x="95049" y="62844"/>
                  </a:lnTo>
                  <a:lnTo>
                    <a:pt x="132343" y="36481"/>
                  </a:lnTo>
                  <a:lnTo>
                    <a:pt x="173970" y="16717"/>
                  </a:lnTo>
                  <a:lnTo>
                    <a:pt x="219177" y="4305"/>
                  </a:lnTo>
                  <a:lnTo>
                    <a:pt x="267207" y="0"/>
                  </a:lnTo>
                  <a:lnTo>
                    <a:pt x="2404364" y="0"/>
                  </a:lnTo>
                  <a:lnTo>
                    <a:pt x="2452394" y="4305"/>
                  </a:lnTo>
                  <a:lnTo>
                    <a:pt x="2497601" y="16717"/>
                  </a:lnTo>
                  <a:lnTo>
                    <a:pt x="2539228" y="36481"/>
                  </a:lnTo>
                  <a:lnTo>
                    <a:pt x="2576522" y="62844"/>
                  </a:lnTo>
                  <a:lnTo>
                    <a:pt x="2608727" y="95049"/>
                  </a:lnTo>
                  <a:lnTo>
                    <a:pt x="2635090" y="132343"/>
                  </a:lnTo>
                  <a:lnTo>
                    <a:pt x="2654854" y="173970"/>
                  </a:lnTo>
                  <a:lnTo>
                    <a:pt x="2667266" y="219177"/>
                  </a:lnTo>
                  <a:lnTo>
                    <a:pt x="2671572" y="267208"/>
                  </a:lnTo>
                  <a:lnTo>
                    <a:pt x="2671572" y="1336040"/>
                  </a:lnTo>
                  <a:lnTo>
                    <a:pt x="2667266" y="1384070"/>
                  </a:lnTo>
                  <a:lnTo>
                    <a:pt x="2654854" y="1429277"/>
                  </a:lnTo>
                  <a:lnTo>
                    <a:pt x="2635090" y="1470904"/>
                  </a:lnTo>
                  <a:lnTo>
                    <a:pt x="2608727" y="1508198"/>
                  </a:lnTo>
                  <a:lnTo>
                    <a:pt x="2576522" y="1540403"/>
                  </a:lnTo>
                  <a:lnTo>
                    <a:pt x="2539228" y="1566766"/>
                  </a:lnTo>
                  <a:lnTo>
                    <a:pt x="2497601" y="1586530"/>
                  </a:lnTo>
                  <a:lnTo>
                    <a:pt x="2452394" y="1598942"/>
                  </a:lnTo>
                  <a:lnTo>
                    <a:pt x="2404364" y="1603248"/>
                  </a:lnTo>
                  <a:lnTo>
                    <a:pt x="267207" y="1603248"/>
                  </a:lnTo>
                  <a:lnTo>
                    <a:pt x="219177" y="1598942"/>
                  </a:lnTo>
                  <a:lnTo>
                    <a:pt x="173970" y="1586530"/>
                  </a:lnTo>
                  <a:lnTo>
                    <a:pt x="132343" y="1566766"/>
                  </a:lnTo>
                  <a:lnTo>
                    <a:pt x="95049" y="1540403"/>
                  </a:lnTo>
                  <a:lnTo>
                    <a:pt x="62844" y="1508198"/>
                  </a:lnTo>
                  <a:lnTo>
                    <a:pt x="36481" y="1470904"/>
                  </a:lnTo>
                  <a:lnTo>
                    <a:pt x="16717" y="1429277"/>
                  </a:lnTo>
                  <a:lnTo>
                    <a:pt x="4305" y="1384070"/>
                  </a:lnTo>
                  <a:lnTo>
                    <a:pt x="0" y="1336040"/>
                  </a:lnTo>
                  <a:lnTo>
                    <a:pt x="0" y="267208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6689852" y="3579114"/>
            <a:ext cx="2089150" cy="54991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39065" marR="5080" indent="-127000">
              <a:lnSpc>
                <a:spcPts val="1970"/>
              </a:lnSpc>
              <a:spcBef>
                <a:spcPts val="325"/>
              </a:spcBef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усвоение</a:t>
            </a:r>
            <a:r>
              <a:rPr sz="18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социально- </a:t>
            </a:r>
            <a:r>
              <a:rPr sz="1800" spc="-3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культурного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опыта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9329928" y="3072383"/>
            <a:ext cx="2682240" cy="1615440"/>
            <a:chOff x="9329928" y="3072383"/>
            <a:chExt cx="2682240" cy="1615440"/>
          </a:xfrm>
        </p:grpSpPr>
        <p:sp>
          <p:nvSpPr>
            <p:cNvPr id="17" name="object 17"/>
            <p:cNvSpPr/>
            <p:nvPr/>
          </p:nvSpPr>
          <p:spPr>
            <a:xfrm>
              <a:off x="9336024" y="3078479"/>
              <a:ext cx="2670175" cy="1603375"/>
            </a:xfrm>
            <a:custGeom>
              <a:avLst/>
              <a:gdLst/>
              <a:ahLst/>
              <a:cxnLst/>
              <a:rect l="l" t="t" r="r" b="b"/>
              <a:pathLst>
                <a:path w="2670175" h="1603375">
                  <a:moveTo>
                    <a:pt x="2402840" y="0"/>
                  </a:moveTo>
                  <a:lnTo>
                    <a:pt x="267207" y="0"/>
                  </a:lnTo>
                  <a:lnTo>
                    <a:pt x="219177" y="4305"/>
                  </a:lnTo>
                  <a:lnTo>
                    <a:pt x="173970" y="16717"/>
                  </a:lnTo>
                  <a:lnTo>
                    <a:pt x="132343" y="36481"/>
                  </a:lnTo>
                  <a:lnTo>
                    <a:pt x="95049" y="62844"/>
                  </a:lnTo>
                  <a:lnTo>
                    <a:pt x="62844" y="95049"/>
                  </a:lnTo>
                  <a:lnTo>
                    <a:pt x="36481" y="132343"/>
                  </a:lnTo>
                  <a:lnTo>
                    <a:pt x="16717" y="173970"/>
                  </a:lnTo>
                  <a:lnTo>
                    <a:pt x="4305" y="219177"/>
                  </a:lnTo>
                  <a:lnTo>
                    <a:pt x="0" y="267208"/>
                  </a:lnTo>
                  <a:lnTo>
                    <a:pt x="0" y="1336040"/>
                  </a:lnTo>
                  <a:lnTo>
                    <a:pt x="4305" y="1384070"/>
                  </a:lnTo>
                  <a:lnTo>
                    <a:pt x="16717" y="1429277"/>
                  </a:lnTo>
                  <a:lnTo>
                    <a:pt x="36481" y="1470904"/>
                  </a:lnTo>
                  <a:lnTo>
                    <a:pt x="62844" y="1508198"/>
                  </a:lnTo>
                  <a:lnTo>
                    <a:pt x="95049" y="1540403"/>
                  </a:lnTo>
                  <a:lnTo>
                    <a:pt x="132343" y="1566766"/>
                  </a:lnTo>
                  <a:lnTo>
                    <a:pt x="173970" y="1586530"/>
                  </a:lnTo>
                  <a:lnTo>
                    <a:pt x="219177" y="1598942"/>
                  </a:lnTo>
                  <a:lnTo>
                    <a:pt x="267207" y="1603248"/>
                  </a:lnTo>
                  <a:lnTo>
                    <a:pt x="2402840" y="1603248"/>
                  </a:lnTo>
                  <a:lnTo>
                    <a:pt x="2450870" y="1598942"/>
                  </a:lnTo>
                  <a:lnTo>
                    <a:pt x="2496077" y="1586530"/>
                  </a:lnTo>
                  <a:lnTo>
                    <a:pt x="2537704" y="1566766"/>
                  </a:lnTo>
                  <a:lnTo>
                    <a:pt x="2574998" y="1540403"/>
                  </a:lnTo>
                  <a:lnTo>
                    <a:pt x="2607203" y="1508198"/>
                  </a:lnTo>
                  <a:lnTo>
                    <a:pt x="2633566" y="1470904"/>
                  </a:lnTo>
                  <a:lnTo>
                    <a:pt x="2653330" y="1429277"/>
                  </a:lnTo>
                  <a:lnTo>
                    <a:pt x="2665742" y="1384070"/>
                  </a:lnTo>
                  <a:lnTo>
                    <a:pt x="2670048" y="1336040"/>
                  </a:lnTo>
                  <a:lnTo>
                    <a:pt x="2670048" y="267208"/>
                  </a:lnTo>
                  <a:lnTo>
                    <a:pt x="2665742" y="219177"/>
                  </a:lnTo>
                  <a:lnTo>
                    <a:pt x="2653330" y="173970"/>
                  </a:lnTo>
                  <a:lnTo>
                    <a:pt x="2633566" y="132343"/>
                  </a:lnTo>
                  <a:lnTo>
                    <a:pt x="2607203" y="95049"/>
                  </a:lnTo>
                  <a:lnTo>
                    <a:pt x="2574998" y="62844"/>
                  </a:lnTo>
                  <a:lnTo>
                    <a:pt x="2537704" y="36481"/>
                  </a:lnTo>
                  <a:lnTo>
                    <a:pt x="2496077" y="16717"/>
                  </a:lnTo>
                  <a:lnTo>
                    <a:pt x="2450870" y="4305"/>
                  </a:lnTo>
                  <a:lnTo>
                    <a:pt x="2402840" y="0"/>
                  </a:lnTo>
                  <a:close/>
                </a:path>
              </a:pathLst>
            </a:custGeom>
            <a:solidFill>
              <a:srgbClr val="B12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336024" y="3078479"/>
              <a:ext cx="2670175" cy="1603375"/>
            </a:xfrm>
            <a:custGeom>
              <a:avLst/>
              <a:gdLst/>
              <a:ahLst/>
              <a:cxnLst/>
              <a:rect l="l" t="t" r="r" b="b"/>
              <a:pathLst>
                <a:path w="2670175" h="1603375">
                  <a:moveTo>
                    <a:pt x="0" y="267208"/>
                  </a:moveTo>
                  <a:lnTo>
                    <a:pt x="4305" y="219177"/>
                  </a:lnTo>
                  <a:lnTo>
                    <a:pt x="16717" y="173970"/>
                  </a:lnTo>
                  <a:lnTo>
                    <a:pt x="36481" y="132343"/>
                  </a:lnTo>
                  <a:lnTo>
                    <a:pt x="62844" y="95049"/>
                  </a:lnTo>
                  <a:lnTo>
                    <a:pt x="95049" y="62844"/>
                  </a:lnTo>
                  <a:lnTo>
                    <a:pt x="132343" y="36481"/>
                  </a:lnTo>
                  <a:lnTo>
                    <a:pt x="173970" y="16717"/>
                  </a:lnTo>
                  <a:lnTo>
                    <a:pt x="219177" y="4305"/>
                  </a:lnTo>
                  <a:lnTo>
                    <a:pt x="267207" y="0"/>
                  </a:lnTo>
                  <a:lnTo>
                    <a:pt x="2402840" y="0"/>
                  </a:lnTo>
                  <a:lnTo>
                    <a:pt x="2450870" y="4305"/>
                  </a:lnTo>
                  <a:lnTo>
                    <a:pt x="2496077" y="16717"/>
                  </a:lnTo>
                  <a:lnTo>
                    <a:pt x="2537704" y="36481"/>
                  </a:lnTo>
                  <a:lnTo>
                    <a:pt x="2574998" y="62844"/>
                  </a:lnTo>
                  <a:lnTo>
                    <a:pt x="2607203" y="95049"/>
                  </a:lnTo>
                  <a:lnTo>
                    <a:pt x="2633566" y="132343"/>
                  </a:lnTo>
                  <a:lnTo>
                    <a:pt x="2653330" y="173970"/>
                  </a:lnTo>
                  <a:lnTo>
                    <a:pt x="2665742" y="219177"/>
                  </a:lnTo>
                  <a:lnTo>
                    <a:pt x="2670048" y="267208"/>
                  </a:lnTo>
                  <a:lnTo>
                    <a:pt x="2670048" y="1336040"/>
                  </a:lnTo>
                  <a:lnTo>
                    <a:pt x="2665742" y="1384070"/>
                  </a:lnTo>
                  <a:lnTo>
                    <a:pt x="2653330" y="1429277"/>
                  </a:lnTo>
                  <a:lnTo>
                    <a:pt x="2633566" y="1470904"/>
                  </a:lnTo>
                  <a:lnTo>
                    <a:pt x="2607203" y="1508198"/>
                  </a:lnTo>
                  <a:lnTo>
                    <a:pt x="2574998" y="1540403"/>
                  </a:lnTo>
                  <a:lnTo>
                    <a:pt x="2537704" y="1566766"/>
                  </a:lnTo>
                  <a:lnTo>
                    <a:pt x="2496077" y="1586530"/>
                  </a:lnTo>
                  <a:lnTo>
                    <a:pt x="2450870" y="1598942"/>
                  </a:lnTo>
                  <a:lnTo>
                    <a:pt x="2402840" y="1603248"/>
                  </a:lnTo>
                  <a:lnTo>
                    <a:pt x="267207" y="1603248"/>
                  </a:lnTo>
                  <a:lnTo>
                    <a:pt x="219177" y="1598942"/>
                  </a:lnTo>
                  <a:lnTo>
                    <a:pt x="173970" y="1586530"/>
                  </a:lnTo>
                  <a:lnTo>
                    <a:pt x="132343" y="1566766"/>
                  </a:lnTo>
                  <a:lnTo>
                    <a:pt x="95049" y="1540403"/>
                  </a:lnTo>
                  <a:lnTo>
                    <a:pt x="62844" y="1508198"/>
                  </a:lnTo>
                  <a:lnTo>
                    <a:pt x="36481" y="1470904"/>
                  </a:lnTo>
                  <a:lnTo>
                    <a:pt x="16717" y="1429277"/>
                  </a:lnTo>
                  <a:lnTo>
                    <a:pt x="4305" y="1384070"/>
                  </a:lnTo>
                  <a:lnTo>
                    <a:pt x="0" y="1336040"/>
                  </a:lnTo>
                  <a:lnTo>
                    <a:pt x="0" y="267208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9734804" y="3579114"/>
            <a:ext cx="1872614" cy="54991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34620" marR="5080" indent="-121920">
              <a:lnSpc>
                <a:spcPts val="1970"/>
              </a:lnSpc>
              <a:spcBef>
                <a:spcPts val="325"/>
              </a:spcBef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активное</a:t>
            </a:r>
            <a:r>
              <a:rPr sz="18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участие</a:t>
            </a:r>
            <a:r>
              <a:rPr sz="18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в </a:t>
            </a:r>
            <a:r>
              <a:rPr sz="1800" spc="-3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жизни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общества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984248" y="4942332"/>
            <a:ext cx="2684145" cy="1615440"/>
            <a:chOff x="1984248" y="4942332"/>
            <a:chExt cx="2684145" cy="1615440"/>
          </a:xfrm>
        </p:grpSpPr>
        <p:sp>
          <p:nvSpPr>
            <p:cNvPr id="21" name="object 21"/>
            <p:cNvSpPr/>
            <p:nvPr/>
          </p:nvSpPr>
          <p:spPr>
            <a:xfrm>
              <a:off x="1990344" y="4948428"/>
              <a:ext cx="2672080" cy="1603375"/>
            </a:xfrm>
            <a:custGeom>
              <a:avLst/>
              <a:gdLst/>
              <a:ahLst/>
              <a:cxnLst/>
              <a:rect l="l" t="t" r="r" b="b"/>
              <a:pathLst>
                <a:path w="2672079" h="1603375">
                  <a:moveTo>
                    <a:pt x="2404364" y="0"/>
                  </a:moveTo>
                  <a:lnTo>
                    <a:pt x="267207" y="0"/>
                  </a:lnTo>
                  <a:lnTo>
                    <a:pt x="219177" y="4305"/>
                  </a:lnTo>
                  <a:lnTo>
                    <a:pt x="173970" y="16717"/>
                  </a:lnTo>
                  <a:lnTo>
                    <a:pt x="132343" y="36481"/>
                  </a:lnTo>
                  <a:lnTo>
                    <a:pt x="95049" y="62844"/>
                  </a:lnTo>
                  <a:lnTo>
                    <a:pt x="62844" y="95049"/>
                  </a:lnTo>
                  <a:lnTo>
                    <a:pt x="36481" y="132343"/>
                  </a:lnTo>
                  <a:lnTo>
                    <a:pt x="16717" y="173970"/>
                  </a:lnTo>
                  <a:lnTo>
                    <a:pt x="4305" y="219177"/>
                  </a:lnTo>
                  <a:lnTo>
                    <a:pt x="0" y="267208"/>
                  </a:lnTo>
                  <a:lnTo>
                    <a:pt x="0" y="1336040"/>
                  </a:lnTo>
                  <a:lnTo>
                    <a:pt x="4305" y="1384070"/>
                  </a:lnTo>
                  <a:lnTo>
                    <a:pt x="16717" y="1429277"/>
                  </a:lnTo>
                  <a:lnTo>
                    <a:pt x="36481" y="1470904"/>
                  </a:lnTo>
                  <a:lnTo>
                    <a:pt x="62844" y="1508198"/>
                  </a:lnTo>
                  <a:lnTo>
                    <a:pt x="95049" y="1540403"/>
                  </a:lnTo>
                  <a:lnTo>
                    <a:pt x="132343" y="1566766"/>
                  </a:lnTo>
                  <a:lnTo>
                    <a:pt x="173970" y="1586530"/>
                  </a:lnTo>
                  <a:lnTo>
                    <a:pt x="219177" y="1598942"/>
                  </a:lnTo>
                  <a:lnTo>
                    <a:pt x="267207" y="1603248"/>
                  </a:lnTo>
                  <a:lnTo>
                    <a:pt x="2404364" y="1603248"/>
                  </a:lnTo>
                  <a:lnTo>
                    <a:pt x="2452394" y="1598942"/>
                  </a:lnTo>
                  <a:lnTo>
                    <a:pt x="2497601" y="1586530"/>
                  </a:lnTo>
                  <a:lnTo>
                    <a:pt x="2539228" y="1566766"/>
                  </a:lnTo>
                  <a:lnTo>
                    <a:pt x="2576522" y="1540403"/>
                  </a:lnTo>
                  <a:lnTo>
                    <a:pt x="2608727" y="1508198"/>
                  </a:lnTo>
                  <a:lnTo>
                    <a:pt x="2635090" y="1470904"/>
                  </a:lnTo>
                  <a:lnTo>
                    <a:pt x="2654854" y="1429277"/>
                  </a:lnTo>
                  <a:lnTo>
                    <a:pt x="2667266" y="1384070"/>
                  </a:lnTo>
                  <a:lnTo>
                    <a:pt x="2671572" y="1336040"/>
                  </a:lnTo>
                  <a:lnTo>
                    <a:pt x="2671572" y="267208"/>
                  </a:lnTo>
                  <a:lnTo>
                    <a:pt x="2667266" y="219177"/>
                  </a:lnTo>
                  <a:lnTo>
                    <a:pt x="2654854" y="173970"/>
                  </a:lnTo>
                  <a:lnTo>
                    <a:pt x="2635090" y="132343"/>
                  </a:lnTo>
                  <a:lnTo>
                    <a:pt x="2608727" y="95049"/>
                  </a:lnTo>
                  <a:lnTo>
                    <a:pt x="2576522" y="62844"/>
                  </a:lnTo>
                  <a:lnTo>
                    <a:pt x="2539228" y="36481"/>
                  </a:lnTo>
                  <a:lnTo>
                    <a:pt x="2497601" y="16717"/>
                  </a:lnTo>
                  <a:lnTo>
                    <a:pt x="2452394" y="4305"/>
                  </a:lnTo>
                  <a:lnTo>
                    <a:pt x="2404364" y="0"/>
                  </a:lnTo>
                  <a:close/>
                </a:path>
              </a:pathLst>
            </a:custGeom>
            <a:solidFill>
              <a:srgbClr val="B12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990344" y="4948428"/>
              <a:ext cx="2672080" cy="1603375"/>
            </a:xfrm>
            <a:custGeom>
              <a:avLst/>
              <a:gdLst/>
              <a:ahLst/>
              <a:cxnLst/>
              <a:rect l="l" t="t" r="r" b="b"/>
              <a:pathLst>
                <a:path w="2672079" h="1603375">
                  <a:moveTo>
                    <a:pt x="0" y="267208"/>
                  </a:moveTo>
                  <a:lnTo>
                    <a:pt x="4305" y="219177"/>
                  </a:lnTo>
                  <a:lnTo>
                    <a:pt x="16717" y="173970"/>
                  </a:lnTo>
                  <a:lnTo>
                    <a:pt x="36481" y="132343"/>
                  </a:lnTo>
                  <a:lnTo>
                    <a:pt x="62844" y="95049"/>
                  </a:lnTo>
                  <a:lnTo>
                    <a:pt x="95049" y="62844"/>
                  </a:lnTo>
                  <a:lnTo>
                    <a:pt x="132343" y="36481"/>
                  </a:lnTo>
                  <a:lnTo>
                    <a:pt x="173970" y="16717"/>
                  </a:lnTo>
                  <a:lnTo>
                    <a:pt x="219177" y="4305"/>
                  </a:lnTo>
                  <a:lnTo>
                    <a:pt x="267207" y="0"/>
                  </a:lnTo>
                  <a:lnTo>
                    <a:pt x="2404364" y="0"/>
                  </a:lnTo>
                  <a:lnTo>
                    <a:pt x="2452394" y="4305"/>
                  </a:lnTo>
                  <a:lnTo>
                    <a:pt x="2497601" y="16717"/>
                  </a:lnTo>
                  <a:lnTo>
                    <a:pt x="2539228" y="36481"/>
                  </a:lnTo>
                  <a:lnTo>
                    <a:pt x="2576522" y="62844"/>
                  </a:lnTo>
                  <a:lnTo>
                    <a:pt x="2608727" y="95049"/>
                  </a:lnTo>
                  <a:lnTo>
                    <a:pt x="2635090" y="132343"/>
                  </a:lnTo>
                  <a:lnTo>
                    <a:pt x="2654854" y="173970"/>
                  </a:lnTo>
                  <a:lnTo>
                    <a:pt x="2667266" y="219177"/>
                  </a:lnTo>
                  <a:lnTo>
                    <a:pt x="2671572" y="267208"/>
                  </a:lnTo>
                  <a:lnTo>
                    <a:pt x="2671572" y="1336040"/>
                  </a:lnTo>
                  <a:lnTo>
                    <a:pt x="2667266" y="1384070"/>
                  </a:lnTo>
                  <a:lnTo>
                    <a:pt x="2654854" y="1429277"/>
                  </a:lnTo>
                  <a:lnTo>
                    <a:pt x="2635090" y="1470904"/>
                  </a:lnTo>
                  <a:lnTo>
                    <a:pt x="2608727" y="1508198"/>
                  </a:lnTo>
                  <a:lnTo>
                    <a:pt x="2576522" y="1540403"/>
                  </a:lnTo>
                  <a:lnTo>
                    <a:pt x="2539228" y="1566766"/>
                  </a:lnTo>
                  <a:lnTo>
                    <a:pt x="2497601" y="1586530"/>
                  </a:lnTo>
                  <a:lnTo>
                    <a:pt x="2452394" y="1598942"/>
                  </a:lnTo>
                  <a:lnTo>
                    <a:pt x="2404364" y="1603248"/>
                  </a:lnTo>
                  <a:lnTo>
                    <a:pt x="267207" y="1603248"/>
                  </a:lnTo>
                  <a:lnTo>
                    <a:pt x="219177" y="1598942"/>
                  </a:lnTo>
                  <a:lnTo>
                    <a:pt x="173970" y="1586530"/>
                  </a:lnTo>
                  <a:lnTo>
                    <a:pt x="132343" y="1566766"/>
                  </a:lnTo>
                  <a:lnTo>
                    <a:pt x="95049" y="1540403"/>
                  </a:lnTo>
                  <a:lnTo>
                    <a:pt x="62844" y="1508198"/>
                  </a:lnTo>
                  <a:lnTo>
                    <a:pt x="36481" y="1470904"/>
                  </a:lnTo>
                  <a:lnTo>
                    <a:pt x="16717" y="1429277"/>
                  </a:lnTo>
                  <a:lnTo>
                    <a:pt x="4305" y="1384070"/>
                  </a:lnTo>
                  <a:lnTo>
                    <a:pt x="0" y="1336040"/>
                  </a:lnTo>
                  <a:lnTo>
                    <a:pt x="0" y="267208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2133092" y="5072253"/>
            <a:ext cx="2386330" cy="1304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2065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целенаправленное</a:t>
            </a:r>
            <a:endParaRPr sz="1800">
              <a:latin typeface="Calibri"/>
              <a:cs typeface="Calibri"/>
            </a:endParaRPr>
          </a:p>
          <a:p>
            <a:pPr marL="12700" marR="5080" algn="ctr">
              <a:lnSpc>
                <a:spcPct val="91700"/>
              </a:lnSpc>
              <a:spcBef>
                <a:spcPts val="80"/>
              </a:spcBef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изменение социально-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психологических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 установок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и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ценностных </a:t>
            </a:r>
            <a:r>
              <a:rPr sz="1800" spc="-3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ориентаций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4922520" y="4942332"/>
            <a:ext cx="2684145" cy="1615440"/>
            <a:chOff x="4922520" y="4942332"/>
            <a:chExt cx="2684145" cy="1615440"/>
          </a:xfrm>
        </p:grpSpPr>
        <p:sp>
          <p:nvSpPr>
            <p:cNvPr id="25" name="object 25"/>
            <p:cNvSpPr/>
            <p:nvPr/>
          </p:nvSpPr>
          <p:spPr>
            <a:xfrm>
              <a:off x="4928616" y="4948428"/>
              <a:ext cx="2672080" cy="1603375"/>
            </a:xfrm>
            <a:custGeom>
              <a:avLst/>
              <a:gdLst/>
              <a:ahLst/>
              <a:cxnLst/>
              <a:rect l="l" t="t" r="r" b="b"/>
              <a:pathLst>
                <a:path w="2672079" h="1603375">
                  <a:moveTo>
                    <a:pt x="2404364" y="0"/>
                  </a:moveTo>
                  <a:lnTo>
                    <a:pt x="267208" y="0"/>
                  </a:lnTo>
                  <a:lnTo>
                    <a:pt x="219177" y="4305"/>
                  </a:lnTo>
                  <a:lnTo>
                    <a:pt x="173970" y="16717"/>
                  </a:lnTo>
                  <a:lnTo>
                    <a:pt x="132343" y="36481"/>
                  </a:lnTo>
                  <a:lnTo>
                    <a:pt x="95049" y="62844"/>
                  </a:lnTo>
                  <a:lnTo>
                    <a:pt x="62844" y="95049"/>
                  </a:lnTo>
                  <a:lnTo>
                    <a:pt x="36481" y="132343"/>
                  </a:lnTo>
                  <a:lnTo>
                    <a:pt x="16717" y="173970"/>
                  </a:lnTo>
                  <a:lnTo>
                    <a:pt x="4305" y="219177"/>
                  </a:lnTo>
                  <a:lnTo>
                    <a:pt x="0" y="267208"/>
                  </a:lnTo>
                  <a:lnTo>
                    <a:pt x="0" y="1336040"/>
                  </a:lnTo>
                  <a:lnTo>
                    <a:pt x="4305" y="1384070"/>
                  </a:lnTo>
                  <a:lnTo>
                    <a:pt x="16717" y="1429277"/>
                  </a:lnTo>
                  <a:lnTo>
                    <a:pt x="36481" y="1470904"/>
                  </a:lnTo>
                  <a:lnTo>
                    <a:pt x="62844" y="1508198"/>
                  </a:lnTo>
                  <a:lnTo>
                    <a:pt x="95049" y="1540403"/>
                  </a:lnTo>
                  <a:lnTo>
                    <a:pt x="132343" y="1566766"/>
                  </a:lnTo>
                  <a:lnTo>
                    <a:pt x="173970" y="1586530"/>
                  </a:lnTo>
                  <a:lnTo>
                    <a:pt x="219177" y="1598942"/>
                  </a:lnTo>
                  <a:lnTo>
                    <a:pt x="267208" y="1603248"/>
                  </a:lnTo>
                  <a:lnTo>
                    <a:pt x="2404364" y="1603248"/>
                  </a:lnTo>
                  <a:lnTo>
                    <a:pt x="2452394" y="1598942"/>
                  </a:lnTo>
                  <a:lnTo>
                    <a:pt x="2497601" y="1586530"/>
                  </a:lnTo>
                  <a:lnTo>
                    <a:pt x="2539228" y="1566766"/>
                  </a:lnTo>
                  <a:lnTo>
                    <a:pt x="2576522" y="1540403"/>
                  </a:lnTo>
                  <a:lnTo>
                    <a:pt x="2608727" y="1508198"/>
                  </a:lnTo>
                  <a:lnTo>
                    <a:pt x="2635090" y="1470904"/>
                  </a:lnTo>
                  <a:lnTo>
                    <a:pt x="2654854" y="1429277"/>
                  </a:lnTo>
                  <a:lnTo>
                    <a:pt x="2667266" y="1384070"/>
                  </a:lnTo>
                  <a:lnTo>
                    <a:pt x="2671572" y="1336040"/>
                  </a:lnTo>
                  <a:lnTo>
                    <a:pt x="2671572" y="267208"/>
                  </a:lnTo>
                  <a:lnTo>
                    <a:pt x="2667266" y="219177"/>
                  </a:lnTo>
                  <a:lnTo>
                    <a:pt x="2654854" y="173970"/>
                  </a:lnTo>
                  <a:lnTo>
                    <a:pt x="2635090" y="132343"/>
                  </a:lnTo>
                  <a:lnTo>
                    <a:pt x="2608727" y="95049"/>
                  </a:lnTo>
                  <a:lnTo>
                    <a:pt x="2576522" y="62844"/>
                  </a:lnTo>
                  <a:lnTo>
                    <a:pt x="2539228" y="36481"/>
                  </a:lnTo>
                  <a:lnTo>
                    <a:pt x="2497601" y="16717"/>
                  </a:lnTo>
                  <a:lnTo>
                    <a:pt x="2452394" y="4305"/>
                  </a:lnTo>
                  <a:lnTo>
                    <a:pt x="2404364" y="0"/>
                  </a:lnTo>
                  <a:close/>
                </a:path>
              </a:pathLst>
            </a:custGeom>
            <a:solidFill>
              <a:srgbClr val="B12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928616" y="4948428"/>
              <a:ext cx="2672080" cy="1603375"/>
            </a:xfrm>
            <a:custGeom>
              <a:avLst/>
              <a:gdLst/>
              <a:ahLst/>
              <a:cxnLst/>
              <a:rect l="l" t="t" r="r" b="b"/>
              <a:pathLst>
                <a:path w="2672079" h="1603375">
                  <a:moveTo>
                    <a:pt x="0" y="267208"/>
                  </a:moveTo>
                  <a:lnTo>
                    <a:pt x="4305" y="219177"/>
                  </a:lnTo>
                  <a:lnTo>
                    <a:pt x="16717" y="173970"/>
                  </a:lnTo>
                  <a:lnTo>
                    <a:pt x="36481" y="132343"/>
                  </a:lnTo>
                  <a:lnTo>
                    <a:pt x="62844" y="95049"/>
                  </a:lnTo>
                  <a:lnTo>
                    <a:pt x="95049" y="62844"/>
                  </a:lnTo>
                  <a:lnTo>
                    <a:pt x="132343" y="36481"/>
                  </a:lnTo>
                  <a:lnTo>
                    <a:pt x="173970" y="16717"/>
                  </a:lnTo>
                  <a:lnTo>
                    <a:pt x="219177" y="4305"/>
                  </a:lnTo>
                  <a:lnTo>
                    <a:pt x="267208" y="0"/>
                  </a:lnTo>
                  <a:lnTo>
                    <a:pt x="2404364" y="0"/>
                  </a:lnTo>
                  <a:lnTo>
                    <a:pt x="2452394" y="4305"/>
                  </a:lnTo>
                  <a:lnTo>
                    <a:pt x="2497601" y="16717"/>
                  </a:lnTo>
                  <a:lnTo>
                    <a:pt x="2539228" y="36481"/>
                  </a:lnTo>
                  <a:lnTo>
                    <a:pt x="2576522" y="62844"/>
                  </a:lnTo>
                  <a:lnTo>
                    <a:pt x="2608727" y="95049"/>
                  </a:lnTo>
                  <a:lnTo>
                    <a:pt x="2635090" y="132343"/>
                  </a:lnTo>
                  <a:lnTo>
                    <a:pt x="2654854" y="173970"/>
                  </a:lnTo>
                  <a:lnTo>
                    <a:pt x="2667266" y="219177"/>
                  </a:lnTo>
                  <a:lnTo>
                    <a:pt x="2671572" y="267208"/>
                  </a:lnTo>
                  <a:lnTo>
                    <a:pt x="2671572" y="1336040"/>
                  </a:lnTo>
                  <a:lnTo>
                    <a:pt x="2667266" y="1384070"/>
                  </a:lnTo>
                  <a:lnTo>
                    <a:pt x="2654854" y="1429277"/>
                  </a:lnTo>
                  <a:lnTo>
                    <a:pt x="2635090" y="1470904"/>
                  </a:lnTo>
                  <a:lnTo>
                    <a:pt x="2608727" y="1508198"/>
                  </a:lnTo>
                  <a:lnTo>
                    <a:pt x="2576522" y="1540403"/>
                  </a:lnTo>
                  <a:lnTo>
                    <a:pt x="2539228" y="1566766"/>
                  </a:lnTo>
                  <a:lnTo>
                    <a:pt x="2497601" y="1586530"/>
                  </a:lnTo>
                  <a:lnTo>
                    <a:pt x="2452394" y="1598942"/>
                  </a:lnTo>
                  <a:lnTo>
                    <a:pt x="2404364" y="1603248"/>
                  </a:lnTo>
                  <a:lnTo>
                    <a:pt x="267208" y="1603248"/>
                  </a:lnTo>
                  <a:lnTo>
                    <a:pt x="219177" y="1598942"/>
                  </a:lnTo>
                  <a:lnTo>
                    <a:pt x="173970" y="1586530"/>
                  </a:lnTo>
                  <a:lnTo>
                    <a:pt x="132343" y="1566766"/>
                  </a:lnTo>
                  <a:lnTo>
                    <a:pt x="95049" y="1540403"/>
                  </a:lnTo>
                  <a:lnTo>
                    <a:pt x="62844" y="1508198"/>
                  </a:lnTo>
                  <a:lnTo>
                    <a:pt x="36481" y="1470904"/>
                  </a:lnTo>
                  <a:lnTo>
                    <a:pt x="16717" y="1429277"/>
                  </a:lnTo>
                  <a:lnTo>
                    <a:pt x="4305" y="1384070"/>
                  </a:lnTo>
                  <a:lnTo>
                    <a:pt x="0" y="1336040"/>
                  </a:lnTo>
                  <a:lnTo>
                    <a:pt x="0" y="267208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5068315" y="5323458"/>
            <a:ext cx="2394585" cy="802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65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профилактика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ts val="1975"/>
              </a:lnSpc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деструктивных</a:t>
            </a:r>
            <a:r>
              <a:rPr sz="1800" spc="3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явлений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ts val="2070"/>
              </a:lnSpc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молодежной</a:t>
            </a:r>
            <a:r>
              <a:rPr sz="18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среде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7860792" y="4942332"/>
            <a:ext cx="2682240" cy="1615440"/>
            <a:chOff x="7860792" y="4942332"/>
            <a:chExt cx="2682240" cy="1615440"/>
          </a:xfrm>
        </p:grpSpPr>
        <p:sp>
          <p:nvSpPr>
            <p:cNvPr id="29" name="object 29"/>
            <p:cNvSpPr/>
            <p:nvPr/>
          </p:nvSpPr>
          <p:spPr>
            <a:xfrm>
              <a:off x="7866888" y="4948428"/>
              <a:ext cx="2670175" cy="1603375"/>
            </a:xfrm>
            <a:custGeom>
              <a:avLst/>
              <a:gdLst/>
              <a:ahLst/>
              <a:cxnLst/>
              <a:rect l="l" t="t" r="r" b="b"/>
              <a:pathLst>
                <a:path w="2670175" h="1603375">
                  <a:moveTo>
                    <a:pt x="2402839" y="0"/>
                  </a:moveTo>
                  <a:lnTo>
                    <a:pt x="267207" y="0"/>
                  </a:lnTo>
                  <a:lnTo>
                    <a:pt x="219177" y="4305"/>
                  </a:lnTo>
                  <a:lnTo>
                    <a:pt x="173970" y="16717"/>
                  </a:lnTo>
                  <a:lnTo>
                    <a:pt x="132343" y="36481"/>
                  </a:lnTo>
                  <a:lnTo>
                    <a:pt x="95049" y="62844"/>
                  </a:lnTo>
                  <a:lnTo>
                    <a:pt x="62844" y="95049"/>
                  </a:lnTo>
                  <a:lnTo>
                    <a:pt x="36481" y="132343"/>
                  </a:lnTo>
                  <a:lnTo>
                    <a:pt x="16717" y="173970"/>
                  </a:lnTo>
                  <a:lnTo>
                    <a:pt x="4305" y="219177"/>
                  </a:lnTo>
                  <a:lnTo>
                    <a:pt x="0" y="267208"/>
                  </a:lnTo>
                  <a:lnTo>
                    <a:pt x="0" y="1336040"/>
                  </a:lnTo>
                  <a:lnTo>
                    <a:pt x="4305" y="1384070"/>
                  </a:lnTo>
                  <a:lnTo>
                    <a:pt x="16717" y="1429277"/>
                  </a:lnTo>
                  <a:lnTo>
                    <a:pt x="36481" y="1470904"/>
                  </a:lnTo>
                  <a:lnTo>
                    <a:pt x="62844" y="1508198"/>
                  </a:lnTo>
                  <a:lnTo>
                    <a:pt x="95049" y="1540403"/>
                  </a:lnTo>
                  <a:lnTo>
                    <a:pt x="132343" y="1566766"/>
                  </a:lnTo>
                  <a:lnTo>
                    <a:pt x="173970" y="1586530"/>
                  </a:lnTo>
                  <a:lnTo>
                    <a:pt x="219177" y="1598942"/>
                  </a:lnTo>
                  <a:lnTo>
                    <a:pt x="267207" y="1603248"/>
                  </a:lnTo>
                  <a:lnTo>
                    <a:pt x="2402839" y="1603248"/>
                  </a:lnTo>
                  <a:lnTo>
                    <a:pt x="2450870" y="1598942"/>
                  </a:lnTo>
                  <a:lnTo>
                    <a:pt x="2496077" y="1586530"/>
                  </a:lnTo>
                  <a:lnTo>
                    <a:pt x="2537704" y="1566766"/>
                  </a:lnTo>
                  <a:lnTo>
                    <a:pt x="2574998" y="1540403"/>
                  </a:lnTo>
                  <a:lnTo>
                    <a:pt x="2607203" y="1508198"/>
                  </a:lnTo>
                  <a:lnTo>
                    <a:pt x="2633566" y="1470904"/>
                  </a:lnTo>
                  <a:lnTo>
                    <a:pt x="2653330" y="1429277"/>
                  </a:lnTo>
                  <a:lnTo>
                    <a:pt x="2665742" y="1384070"/>
                  </a:lnTo>
                  <a:lnTo>
                    <a:pt x="2670047" y="1336040"/>
                  </a:lnTo>
                  <a:lnTo>
                    <a:pt x="2670047" y="267208"/>
                  </a:lnTo>
                  <a:lnTo>
                    <a:pt x="2665742" y="219177"/>
                  </a:lnTo>
                  <a:lnTo>
                    <a:pt x="2653330" y="173970"/>
                  </a:lnTo>
                  <a:lnTo>
                    <a:pt x="2633566" y="132343"/>
                  </a:lnTo>
                  <a:lnTo>
                    <a:pt x="2607203" y="95049"/>
                  </a:lnTo>
                  <a:lnTo>
                    <a:pt x="2574998" y="62844"/>
                  </a:lnTo>
                  <a:lnTo>
                    <a:pt x="2537704" y="36481"/>
                  </a:lnTo>
                  <a:lnTo>
                    <a:pt x="2496077" y="16717"/>
                  </a:lnTo>
                  <a:lnTo>
                    <a:pt x="2450870" y="4305"/>
                  </a:lnTo>
                  <a:lnTo>
                    <a:pt x="2402839" y="0"/>
                  </a:lnTo>
                  <a:close/>
                </a:path>
              </a:pathLst>
            </a:custGeom>
            <a:solidFill>
              <a:srgbClr val="B12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866888" y="4948428"/>
              <a:ext cx="2670175" cy="1603375"/>
            </a:xfrm>
            <a:custGeom>
              <a:avLst/>
              <a:gdLst/>
              <a:ahLst/>
              <a:cxnLst/>
              <a:rect l="l" t="t" r="r" b="b"/>
              <a:pathLst>
                <a:path w="2670175" h="1603375">
                  <a:moveTo>
                    <a:pt x="0" y="267208"/>
                  </a:moveTo>
                  <a:lnTo>
                    <a:pt x="4305" y="219177"/>
                  </a:lnTo>
                  <a:lnTo>
                    <a:pt x="16717" y="173970"/>
                  </a:lnTo>
                  <a:lnTo>
                    <a:pt x="36481" y="132343"/>
                  </a:lnTo>
                  <a:lnTo>
                    <a:pt x="62844" y="95049"/>
                  </a:lnTo>
                  <a:lnTo>
                    <a:pt x="95049" y="62844"/>
                  </a:lnTo>
                  <a:lnTo>
                    <a:pt x="132343" y="36481"/>
                  </a:lnTo>
                  <a:lnTo>
                    <a:pt x="173970" y="16717"/>
                  </a:lnTo>
                  <a:lnTo>
                    <a:pt x="219177" y="4305"/>
                  </a:lnTo>
                  <a:lnTo>
                    <a:pt x="267207" y="0"/>
                  </a:lnTo>
                  <a:lnTo>
                    <a:pt x="2402839" y="0"/>
                  </a:lnTo>
                  <a:lnTo>
                    <a:pt x="2450870" y="4305"/>
                  </a:lnTo>
                  <a:lnTo>
                    <a:pt x="2496077" y="16717"/>
                  </a:lnTo>
                  <a:lnTo>
                    <a:pt x="2537704" y="36481"/>
                  </a:lnTo>
                  <a:lnTo>
                    <a:pt x="2574998" y="62844"/>
                  </a:lnTo>
                  <a:lnTo>
                    <a:pt x="2607203" y="95049"/>
                  </a:lnTo>
                  <a:lnTo>
                    <a:pt x="2633566" y="132343"/>
                  </a:lnTo>
                  <a:lnTo>
                    <a:pt x="2653330" y="173970"/>
                  </a:lnTo>
                  <a:lnTo>
                    <a:pt x="2665742" y="219177"/>
                  </a:lnTo>
                  <a:lnTo>
                    <a:pt x="2670047" y="267208"/>
                  </a:lnTo>
                  <a:lnTo>
                    <a:pt x="2670047" y="1336040"/>
                  </a:lnTo>
                  <a:lnTo>
                    <a:pt x="2665742" y="1384070"/>
                  </a:lnTo>
                  <a:lnTo>
                    <a:pt x="2653330" y="1429277"/>
                  </a:lnTo>
                  <a:lnTo>
                    <a:pt x="2633566" y="1470904"/>
                  </a:lnTo>
                  <a:lnTo>
                    <a:pt x="2607203" y="1508198"/>
                  </a:lnTo>
                  <a:lnTo>
                    <a:pt x="2574998" y="1540403"/>
                  </a:lnTo>
                  <a:lnTo>
                    <a:pt x="2537704" y="1566766"/>
                  </a:lnTo>
                  <a:lnTo>
                    <a:pt x="2496077" y="1586530"/>
                  </a:lnTo>
                  <a:lnTo>
                    <a:pt x="2450870" y="1598942"/>
                  </a:lnTo>
                  <a:lnTo>
                    <a:pt x="2402839" y="1603248"/>
                  </a:lnTo>
                  <a:lnTo>
                    <a:pt x="267207" y="1603248"/>
                  </a:lnTo>
                  <a:lnTo>
                    <a:pt x="219177" y="1598942"/>
                  </a:lnTo>
                  <a:lnTo>
                    <a:pt x="173970" y="1586530"/>
                  </a:lnTo>
                  <a:lnTo>
                    <a:pt x="132343" y="1566766"/>
                  </a:lnTo>
                  <a:lnTo>
                    <a:pt x="95049" y="1540403"/>
                  </a:lnTo>
                  <a:lnTo>
                    <a:pt x="62844" y="1508198"/>
                  </a:lnTo>
                  <a:lnTo>
                    <a:pt x="36481" y="1470904"/>
                  </a:lnTo>
                  <a:lnTo>
                    <a:pt x="16717" y="1429277"/>
                  </a:lnTo>
                  <a:lnTo>
                    <a:pt x="4305" y="1384070"/>
                  </a:lnTo>
                  <a:lnTo>
                    <a:pt x="0" y="1336040"/>
                  </a:lnTo>
                  <a:lnTo>
                    <a:pt x="0" y="267208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8020304" y="5197855"/>
            <a:ext cx="2364740" cy="10534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65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создание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условий</a:t>
            </a:r>
            <a:endParaRPr sz="1800">
              <a:latin typeface="Calibri"/>
              <a:cs typeface="Calibri"/>
            </a:endParaRPr>
          </a:p>
          <a:p>
            <a:pPr marL="12065" marR="5080" indent="1270" algn="ctr">
              <a:lnSpc>
                <a:spcPct val="91700"/>
              </a:lnSpc>
              <a:spcBef>
                <a:spcPts val="80"/>
              </a:spcBef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«успешности»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через 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реализацию творческих </a:t>
            </a:r>
            <a:r>
              <a:rPr sz="1800" spc="-3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возможностей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55394" y="231139"/>
            <a:ext cx="627189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pc="-30" dirty="0" err="1"/>
              <a:t>Этапы</a:t>
            </a:r>
            <a:r>
              <a:rPr spc="-145" dirty="0"/>
              <a:t> </a:t>
            </a:r>
            <a:r>
              <a:rPr lang="ru-RU" spc="-35" dirty="0" smtClean="0"/>
              <a:t>работы</a:t>
            </a:r>
            <a:endParaRPr spc="-30" dirty="0"/>
          </a:p>
        </p:txBody>
      </p:sp>
      <p:grpSp>
        <p:nvGrpSpPr>
          <p:cNvPr id="3" name="object 3"/>
          <p:cNvGrpSpPr/>
          <p:nvPr/>
        </p:nvGrpSpPr>
        <p:grpSpPr>
          <a:xfrm>
            <a:off x="4205985" y="1150366"/>
            <a:ext cx="7501890" cy="1137920"/>
            <a:chOff x="4205985" y="1150366"/>
            <a:chExt cx="7501890" cy="1137920"/>
          </a:xfrm>
        </p:grpSpPr>
        <p:sp>
          <p:nvSpPr>
            <p:cNvPr id="4" name="object 4"/>
            <p:cNvSpPr/>
            <p:nvPr/>
          </p:nvSpPr>
          <p:spPr>
            <a:xfrm>
              <a:off x="4212335" y="1156716"/>
              <a:ext cx="7489190" cy="1125220"/>
            </a:xfrm>
            <a:custGeom>
              <a:avLst/>
              <a:gdLst/>
              <a:ahLst/>
              <a:cxnLst/>
              <a:rect l="l" t="t" r="r" b="b"/>
              <a:pathLst>
                <a:path w="7489190" h="1125220">
                  <a:moveTo>
                    <a:pt x="7301484" y="0"/>
                  </a:moveTo>
                  <a:lnTo>
                    <a:pt x="0" y="0"/>
                  </a:lnTo>
                  <a:lnTo>
                    <a:pt x="0" y="1124712"/>
                  </a:lnTo>
                  <a:lnTo>
                    <a:pt x="7301484" y="1124712"/>
                  </a:lnTo>
                  <a:lnTo>
                    <a:pt x="7351308" y="1118014"/>
                  </a:lnTo>
                  <a:lnTo>
                    <a:pt x="7396084" y="1099114"/>
                  </a:lnTo>
                  <a:lnTo>
                    <a:pt x="7434024" y="1069800"/>
                  </a:lnTo>
                  <a:lnTo>
                    <a:pt x="7463338" y="1031860"/>
                  </a:lnTo>
                  <a:lnTo>
                    <a:pt x="7482238" y="987084"/>
                  </a:lnTo>
                  <a:lnTo>
                    <a:pt x="7488936" y="937260"/>
                  </a:lnTo>
                  <a:lnTo>
                    <a:pt x="7488936" y="187451"/>
                  </a:lnTo>
                  <a:lnTo>
                    <a:pt x="7482238" y="137627"/>
                  </a:lnTo>
                  <a:lnTo>
                    <a:pt x="7463338" y="92851"/>
                  </a:lnTo>
                  <a:lnTo>
                    <a:pt x="7434024" y="54911"/>
                  </a:lnTo>
                  <a:lnTo>
                    <a:pt x="7396084" y="25597"/>
                  </a:lnTo>
                  <a:lnTo>
                    <a:pt x="7351308" y="6697"/>
                  </a:lnTo>
                  <a:lnTo>
                    <a:pt x="7301484" y="0"/>
                  </a:lnTo>
                  <a:close/>
                </a:path>
              </a:pathLst>
            </a:custGeom>
            <a:solidFill>
              <a:srgbClr val="EBDECA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212335" y="1156716"/>
              <a:ext cx="7489190" cy="1125220"/>
            </a:xfrm>
            <a:custGeom>
              <a:avLst/>
              <a:gdLst/>
              <a:ahLst/>
              <a:cxnLst/>
              <a:rect l="l" t="t" r="r" b="b"/>
              <a:pathLst>
                <a:path w="7489190" h="1125220">
                  <a:moveTo>
                    <a:pt x="7488936" y="187451"/>
                  </a:moveTo>
                  <a:lnTo>
                    <a:pt x="7488936" y="937260"/>
                  </a:lnTo>
                  <a:lnTo>
                    <a:pt x="7482238" y="987084"/>
                  </a:lnTo>
                  <a:lnTo>
                    <a:pt x="7463338" y="1031860"/>
                  </a:lnTo>
                  <a:lnTo>
                    <a:pt x="7434024" y="1069800"/>
                  </a:lnTo>
                  <a:lnTo>
                    <a:pt x="7396084" y="1099114"/>
                  </a:lnTo>
                  <a:lnTo>
                    <a:pt x="7351308" y="1118014"/>
                  </a:lnTo>
                  <a:lnTo>
                    <a:pt x="7301484" y="1124712"/>
                  </a:lnTo>
                  <a:lnTo>
                    <a:pt x="0" y="1124712"/>
                  </a:lnTo>
                  <a:lnTo>
                    <a:pt x="0" y="0"/>
                  </a:lnTo>
                  <a:lnTo>
                    <a:pt x="7301484" y="0"/>
                  </a:lnTo>
                  <a:lnTo>
                    <a:pt x="7351308" y="6697"/>
                  </a:lnTo>
                  <a:lnTo>
                    <a:pt x="7396084" y="25597"/>
                  </a:lnTo>
                  <a:lnTo>
                    <a:pt x="7434024" y="54911"/>
                  </a:lnTo>
                  <a:lnTo>
                    <a:pt x="7463338" y="92851"/>
                  </a:lnTo>
                  <a:lnTo>
                    <a:pt x="7482238" y="137627"/>
                  </a:lnTo>
                  <a:lnTo>
                    <a:pt x="7488936" y="187451"/>
                  </a:lnTo>
                  <a:close/>
                </a:path>
              </a:pathLst>
            </a:custGeom>
            <a:ln w="12192">
              <a:solidFill>
                <a:srgbClr val="EBDEC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448302" y="1244345"/>
            <a:ext cx="6672580" cy="8902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indent="-228600">
              <a:lnSpc>
                <a:spcPts val="2305"/>
              </a:lnSpc>
              <a:spcBef>
                <a:spcPts val="105"/>
              </a:spcBef>
              <a:buChar char="•"/>
              <a:tabLst>
                <a:tab pos="241300" algn="l"/>
              </a:tabLst>
            </a:pPr>
            <a:r>
              <a:rPr sz="2000" spc="-5" dirty="0">
                <a:latin typeface="Calibri"/>
                <a:cs typeface="Calibri"/>
              </a:rPr>
              <a:t>формируется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мотив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волонтерской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деятельности–</a:t>
            </a:r>
            <a:endParaRPr sz="2000">
              <a:latin typeface="Calibri"/>
              <a:cs typeface="Calibri"/>
            </a:endParaRPr>
          </a:p>
          <a:p>
            <a:pPr marL="241300" marR="5080">
              <a:lnSpc>
                <a:spcPts val="2200"/>
              </a:lnSpc>
              <a:spcBef>
                <a:spcPts val="140"/>
              </a:spcBef>
            </a:pPr>
            <a:r>
              <a:rPr sz="2000" dirty="0">
                <a:latin typeface="Calibri"/>
                <a:cs typeface="Calibri"/>
              </a:rPr>
              <a:t>возможность </a:t>
            </a:r>
            <a:r>
              <a:rPr sz="2000" spc="-10" dirty="0">
                <a:latin typeface="Calibri"/>
                <a:cs typeface="Calibri"/>
              </a:rPr>
              <a:t>получить </a:t>
            </a:r>
            <a:r>
              <a:rPr sz="2000" spc="-15" dirty="0">
                <a:latin typeface="Calibri"/>
                <a:cs typeface="Calibri"/>
              </a:rPr>
              <a:t>дополнительные </a:t>
            </a:r>
            <a:r>
              <a:rPr sz="2000" dirty="0">
                <a:latin typeface="Calibri"/>
                <a:cs typeface="Calibri"/>
              </a:rPr>
              <a:t>знания и </a:t>
            </a:r>
            <a:r>
              <a:rPr sz="2000" spc="-5" dirty="0">
                <a:latin typeface="Calibri"/>
                <a:cs typeface="Calibri"/>
              </a:rPr>
              <a:t>опыт для </a:t>
            </a:r>
            <a:r>
              <a:rPr sz="2000" spc="-44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практической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работы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-6095" y="1010411"/>
            <a:ext cx="4224655" cy="1419225"/>
            <a:chOff x="-6095" y="1010411"/>
            <a:chExt cx="4224655" cy="1419225"/>
          </a:xfrm>
        </p:grpSpPr>
        <p:sp>
          <p:nvSpPr>
            <p:cNvPr id="8" name="object 8"/>
            <p:cNvSpPr/>
            <p:nvPr/>
          </p:nvSpPr>
          <p:spPr>
            <a:xfrm>
              <a:off x="0" y="1016507"/>
              <a:ext cx="4212590" cy="1407160"/>
            </a:xfrm>
            <a:custGeom>
              <a:avLst/>
              <a:gdLst/>
              <a:ahLst/>
              <a:cxnLst/>
              <a:rect l="l" t="t" r="r" b="b"/>
              <a:pathLst>
                <a:path w="4212590" h="1407160">
                  <a:moveTo>
                    <a:pt x="3977894" y="0"/>
                  </a:moveTo>
                  <a:lnTo>
                    <a:pt x="234442" y="0"/>
                  </a:lnTo>
                  <a:lnTo>
                    <a:pt x="187194" y="4760"/>
                  </a:lnTo>
                  <a:lnTo>
                    <a:pt x="143187" y="18415"/>
                  </a:lnTo>
                  <a:lnTo>
                    <a:pt x="103364" y="40022"/>
                  </a:lnTo>
                  <a:lnTo>
                    <a:pt x="68667" y="68643"/>
                  </a:lnTo>
                  <a:lnTo>
                    <a:pt x="40039" y="103336"/>
                  </a:lnTo>
                  <a:lnTo>
                    <a:pt x="18423" y="143160"/>
                  </a:lnTo>
                  <a:lnTo>
                    <a:pt x="4763" y="187176"/>
                  </a:lnTo>
                  <a:lnTo>
                    <a:pt x="0" y="234441"/>
                  </a:lnTo>
                  <a:lnTo>
                    <a:pt x="0" y="1172209"/>
                  </a:lnTo>
                  <a:lnTo>
                    <a:pt x="4763" y="1219439"/>
                  </a:lnTo>
                  <a:lnTo>
                    <a:pt x="18423" y="1263437"/>
                  </a:lnTo>
                  <a:lnTo>
                    <a:pt x="40039" y="1303259"/>
                  </a:lnTo>
                  <a:lnTo>
                    <a:pt x="68667" y="1337960"/>
                  </a:lnTo>
                  <a:lnTo>
                    <a:pt x="103364" y="1366595"/>
                  </a:lnTo>
                  <a:lnTo>
                    <a:pt x="143187" y="1388219"/>
                  </a:lnTo>
                  <a:lnTo>
                    <a:pt x="187194" y="1401886"/>
                  </a:lnTo>
                  <a:lnTo>
                    <a:pt x="234442" y="1406652"/>
                  </a:lnTo>
                  <a:lnTo>
                    <a:pt x="3977894" y="1406652"/>
                  </a:lnTo>
                  <a:lnTo>
                    <a:pt x="4025123" y="1401886"/>
                  </a:lnTo>
                  <a:lnTo>
                    <a:pt x="4069121" y="1388219"/>
                  </a:lnTo>
                  <a:lnTo>
                    <a:pt x="4108943" y="1366595"/>
                  </a:lnTo>
                  <a:lnTo>
                    <a:pt x="4143644" y="1337960"/>
                  </a:lnTo>
                  <a:lnTo>
                    <a:pt x="4172279" y="1303259"/>
                  </a:lnTo>
                  <a:lnTo>
                    <a:pt x="4193903" y="1263437"/>
                  </a:lnTo>
                  <a:lnTo>
                    <a:pt x="4207570" y="1219439"/>
                  </a:lnTo>
                  <a:lnTo>
                    <a:pt x="4212336" y="1172209"/>
                  </a:lnTo>
                  <a:lnTo>
                    <a:pt x="4212336" y="234441"/>
                  </a:lnTo>
                  <a:lnTo>
                    <a:pt x="4207570" y="187176"/>
                  </a:lnTo>
                  <a:lnTo>
                    <a:pt x="4193903" y="143160"/>
                  </a:lnTo>
                  <a:lnTo>
                    <a:pt x="4172279" y="103336"/>
                  </a:lnTo>
                  <a:lnTo>
                    <a:pt x="4143644" y="68643"/>
                  </a:lnTo>
                  <a:lnTo>
                    <a:pt x="4108943" y="40022"/>
                  </a:lnTo>
                  <a:lnTo>
                    <a:pt x="4069121" y="18415"/>
                  </a:lnTo>
                  <a:lnTo>
                    <a:pt x="4025123" y="4760"/>
                  </a:lnTo>
                  <a:lnTo>
                    <a:pt x="3977894" y="0"/>
                  </a:lnTo>
                  <a:close/>
                </a:path>
              </a:pathLst>
            </a:custGeom>
            <a:solidFill>
              <a:srgbClr val="CC9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1016507"/>
              <a:ext cx="4212590" cy="1407160"/>
            </a:xfrm>
            <a:custGeom>
              <a:avLst/>
              <a:gdLst/>
              <a:ahLst/>
              <a:cxnLst/>
              <a:rect l="l" t="t" r="r" b="b"/>
              <a:pathLst>
                <a:path w="4212590" h="1407160">
                  <a:moveTo>
                    <a:pt x="0" y="234441"/>
                  </a:moveTo>
                  <a:lnTo>
                    <a:pt x="4763" y="187176"/>
                  </a:lnTo>
                  <a:lnTo>
                    <a:pt x="18423" y="143160"/>
                  </a:lnTo>
                  <a:lnTo>
                    <a:pt x="40039" y="103336"/>
                  </a:lnTo>
                  <a:lnTo>
                    <a:pt x="68667" y="68643"/>
                  </a:lnTo>
                  <a:lnTo>
                    <a:pt x="103364" y="40022"/>
                  </a:lnTo>
                  <a:lnTo>
                    <a:pt x="143187" y="18415"/>
                  </a:lnTo>
                  <a:lnTo>
                    <a:pt x="187194" y="4760"/>
                  </a:lnTo>
                  <a:lnTo>
                    <a:pt x="234442" y="0"/>
                  </a:lnTo>
                  <a:lnTo>
                    <a:pt x="3977894" y="0"/>
                  </a:lnTo>
                  <a:lnTo>
                    <a:pt x="4025123" y="4760"/>
                  </a:lnTo>
                  <a:lnTo>
                    <a:pt x="4069121" y="18415"/>
                  </a:lnTo>
                  <a:lnTo>
                    <a:pt x="4108943" y="40022"/>
                  </a:lnTo>
                  <a:lnTo>
                    <a:pt x="4143644" y="68643"/>
                  </a:lnTo>
                  <a:lnTo>
                    <a:pt x="4172279" y="103336"/>
                  </a:lnTo>
                  <a:lnTo>
                    <a:pt x="4193903" y="143160"/>
                  </a:lnTo>
                  <a:lnTo>
                    <a:pt x="4207570" y="187176"/>
                  </a:lnTo>
                  <a:lnTo>
                    <a:pt x="4212336" y="234441"/>
                  </a:lnTo>
                  <a:lnTo>
                    <a:pt x="4212336" y="1172209"/>
                  </a:lnTo>
                  <a:lnTo>
                    <a:pt x="4207570" y="1219439"/>
                  </a:lnTo>
                  <a:lnTo>
                    <a:pt x="4193903" y="1263437"/>
                  </a:lnTo>
                  <a:lnTo>
                    <a:pt x="4172279" y="1303259"/>
                  </a:lnTo>
                  <a:lnTo>
                    <a:pt x="4143644" y="1337960"/>
                  </a:lnTo>
                  <a:lnTo>
                    <a:pt x="4108943" y="1366595"/>
                  </a:lnTo>
                  <a:lnTo>
                    <a:pt x="4069121" y="1388219"/>
                  </a:lnTo>
                  <a:lnTo>
                    <a:pt x="4025123" y="1401886"/>
                  </a:lnTo>
                  <a:lnTo>
                    <a:pt x="3977894" y="1406652"/>
                  </a:lnTo>
                  <a:lnTo>
                    <a:pt x="234442" y="1406652"/>
                  </a:lnTo>
                  <a:lnTo>
                    <a:pt x="187194" y="1401886"/>
                  </a:lnTo>
                  <a:lnTo>
                    <a:pt x="143187" y="1388219"/>
                  </a:lnTo>
                  <a:lnTo>
                    <a:pt x="103364" y="1366595"/>
                  </a:lnTo>
                  <a:lnTo>
                    <a:pt x="68667" y="1337960"/>
                  </a:lnTo>
                  <a:lnTo>
                    <a:pt x="40039" y="1303259"/>
                  </a:lnTo>
                  <a:lnTo>
                    <a:pt x="18423" y="1263437"/>
                  </a:lnTo>
                  <a:lnTo>
                    <a:pt x="4763" y="1219439"/>
                  </a:lnTo>
                  <a:lnTo>
                    <a:pt x="0" y="1172209"/>
                  </a:lnTo>
                  <a:lnTo>
                    <a:pt x="0" y="234441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67106" y="1207084"/>
            <a:ext cx="3674745" cy="93091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 indent="318135">
              <a:lnSpc>
                <a:spcPts val="3410"/>
              </a:lnSpc>
              <a:spcBef>
                <a:spcPts val="470"/>
              </a:spcBef>
            </a:pPr>
            <a:r>
              <a:rPr sz="3100" b="1" spc="-5" dirty="0">
                <a:solidFill>
                  <a:srgbClr val="FFFFFF"/>
                </a:solidFill>
                <a:latin typeface="Calibri"/>
                <a:cs typeface="Calibri"/>
              </a:rPr>
              <a:t>Организационно- </a:t>
            </a:r>
            <a:r>
              <a:rPr sz="31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100" b="1" spc="-10" dirty="0">
                <a:solidFill>
                  <a:srgbClr val="FFFFFF"/>
                </a:solidFill>
                <a:latin typeface="Calibri"/>
                <a:cs typeface="Calibri"/>
              </a:rPr>
              <a:t>мотивационный</a:t>
            </a:r>
            <a:r>
              <a:rPr sz="31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100" b="1" spc="-5" dirty="0">
                <a:solidFill>
                  <a:srgbClr val="FFFFFF"/>
                </a:solidFill>
                <a:latin typeface="Calibri"/>
                <a:cs typeface="Calibri"/>
              </a:rPr>
              <a:t>этап</a:t>
            </a:r>
            <a:endParaRPr sz="31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205985" y="2627122"/>
            <a:ext cx="7501890" cy="1139190"/>
            <a:chOff x="4205985" y="2627122"/>
            <a:chExt cx="7501890" cy="1139190"/>
          </a:xfrm>
        </p:grpSpPr>
        <p:sp>
          <p:nvSpPr>
            <p:cNvPr id="12" name="object 12"/>
            <p:cNvSpPr/>
            <p:nvPr/>
          </p:nvSpPr>
          <p:spPr>
            <a:xfrm>
              <a:off x="4212335" y="2633472"/>
              <a:ext cx="7489190" cy="1126490"/>
            </a:xfrm>
            <a:custGeom>
              <a:avLst/>
              <a:gdLst/>
              <a:ahLst/>
              <a:cxnLst/>
              <a:rect l="l" t="t" r="r" b="b"/>
              <a:pathLst>
                <a:path w="7489190" h="1126489">
                  <a:moveTo>
                    <a:pt x="7301230" y="0"/>
                  </a:moveTo>
                  <a:lnTo>
                    <a:pt x="0" y="0"/>
                  </a:lnTo>
                  <a:lnTo>
                    <a:pt x="0" y="1126235"/>
                  </a:lnTo>
                  <a:lnTo>
                    <a:pt x="7301230" y="1126235"/>
                  </a:lnTo>
                  <a:lnTo>
                    <a:pt x="7351117" y="1119528"/>
                  </a:lnTo>
                  <a:lnTo>
                    <a:pt x="7395953" y="1100600"/>
                  </a:lnTo>
                  <a:lnTo>
                    <a:pt x="7433945" y="1071245"/>
                  </a:lnTo>
                  <a:lnTo>
                    <a:pt x="7463300" y="1033253"/>
                  </a:lnTo>
                  <a:lnTo>
                    <a:pt x="7482228" y="988417"/>
                  </a:lnTo>
                  <a:lnTo>
                    <a:pt x="7488936" y="938529"/>
                  </a:lnTo>
                  <a:lnTo>
                    <a:pt x="7488936" y="187705"/>
                  </a:lnTo>
                  <a:lnTo>
                    <a:pt x="7482228" y="137818"/>
                  </a:lnTo>
                  <a:lnTo>
                    <a:pt x="7463300" y="92982"/>
                  </a:lnTo>
                  <a:lnTo>
                    <a:pt x="7433945" y="54991"/>
                  </a:lnTo>
                  <a:lnTo>
                    <a:pt x="7395953" y="25635"/>
                  </a:lnTo>
                  <a:lnTo>
                    <a:pt x="7351117" y="6707"/>
                  </a:lnTo>
                  <a:lnTo>
                    <a:pt x="7301230" y="0"/>
                  </a:lnTo>
                  <a:close/>
                </a:path>
              </a:pathLst>
            </a:custGeom>
            <a:solidFill>
              <a:srgbClr val="EAD6CA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212335" y="2633472"/>
              <a:ext cx="7489190" cy="1126490"/>
            </a:xfrm>
            <a:custGeom>
              <a:avLst/>
              <a:gdLst/>
              <a:ahLst/>
              <a:cxnLst/>
              <a:rect l="l" t="t" r="r" b="b"/>
              <a:pathLst>
                <a:path w="7489190" h="1126489">
                  <a:moveTo>
                    <a:pt x="7488936" y="187705"/>
                  </a:moveTo>
                  <a:lnTo>
                    <a:pt x="7488936" y="938529"/>
                  </a:lnTo>
                  <a:lnTo>
                    <a:pt x="7482228" y="988417"/>
                  </a:lnTo>
                  <a:lnTo>
                    <a:pt x="7463300" y="1033253"/>
                  </a:lnTo>
                  <a:lnTo>
                    <a:pt x="7433945" y="1071245"/>
                  </a:lnTo>
                  <a:lnTo>
                    <a:pt x="7395953" y="1100600"/>
                  </a:lnTo>
                  <a:lnTo>
                    <a:pt x="7351117" y="1119528"/>
                  </a:lnTo>
                  <a:lnTo>
                    <a:pt x="7301230" y="1126235"/>
                  </a:lnTo>
                  <a:lnTo>
                    <a:pt x="0" y="1126235"/>
                  </a:lnTo>
                  <a:lnTo>
                    <a:pt x="0" y="0"/>
                  </a:lnTo>
                  <a:lnTo>
                    <a:pt x="7301230" y="0"/>
                  </a:lnTo>
                  <a:lnTo>
                    <a:pt x="7351117" y="6707"/>
                  </a:lnTo>
                  <a:lnTo>
                    <a:pt x="7395953" y="25635"/>
                  </a:lnTo>
                  <a:lnTo>
                    <a:pt x="7433945" y="54991"/>
                  </a:lnTo>
                  <a:lnTo>
                    <a:pt x="7463300" y="92982"/>
                  </a:lnTo>
                  <a:lnTo>
                    <a:pt x="7482228" y="137818"/>
                  </a:lnTo>
                  <a:lnTo>
                    <a:pt x="7488936" y="187705"/>
                  </a:lnTo>
                  <a:close/>
                </a:path>
              </a:pathLst>
            </a:custGeom>
            <a:ln w="12191">
              <a:solidFill>
                <a:srgbClr val="EAD6C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448302" y="2582418"/>
            <a:ext cx="6807834" cy="1169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indent="-228600">
              <a:lnSpc>
                <a:spcPts val="2305"/>
              </a:lnSpc>
              <a:spcBef>
                <a:spcPts val="105"/>
              </a:spcBef>
              <a:buChar char="•"/>
              <a:tabLst>
                <a:tab pos="241300" algn="l"/>
              </a:tabLst>
            </a:pPr>
            <a:r>
              <a:rPr sz="2000" spc="-5" dirty="0">
                <a:latin typeface="Calibri"/>
                <a:cs typeface="Calibri"/>
              </a:rPr>
              <a:t>включает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различные</a:t>
            </a:r>
            <a:r>
              <a:rPr sz="2000" spc="-5" dirty="0">
                <a:latin typeface="Calibri"/>
                <a:cs typeface="Calibri"/>
              </a:rPr>
              <a:t> формы</a:t>
            </a:r>
            <a:r>
              <a:rPr sz="2000" dirty="0">
                <a:latin typeface="Calibri"/>
                <a:cs typeface="Calibri"/>
              </a:rPr>
              <a:t> и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методы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обучения(мастер-</a:t>
            </a:r>
            <a:endParaRPr sz="2000">
              <a:latin typeface="Calibri"/>
              <a:cs typeface="Calibri"/>
            </a:endParaRPr>
          </a:p>
          <a:p>
            <a:pPr marL="241300">
              <a:lnSpc>
                <a:spcPts val="2200"/>
              </a:lnSpc>
            </a:pPr>
            <a:r>
              <a:rPr sz="2000" spc="-5" dirty="0">
                <a:latin typeface="Calibri"/>
                <a:cs typeface="Calibri"/>
              </a:rPr>
              <a:t>классы, мастерские,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тренинги, семинары),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направленные </a:t>
            </a:r>
            <a:r>
              <a:rPr sz="2000" dirty="0">
                <a:latin typeface="Calibri"/>
                <a:cs typeface="Calibri"/>
              </a:rPr>
              <a:t>на</a:t>
            </a:r>
            <a:endParaRPr sz="2000">
              <a:latin typeface="Calibri"/>
              <a:cs typeface="Calibri"/>
            </a:endParaRPr>
          </a:p>
          <a:p>
            <a:pPr marL="241300">
              <a:lnSpc>
                <a:spcPts val="2195"/>
              </a:lnSpc>
            </a:pPr>
            <a:r>
              <a:rPr sz="2000" spc="-5" dirty="0">
                <a:latin typeface="Calibri"/>
                <a:cs typeface="Calibri"/>
              </a:rPr>
              <a:t>выработку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поведения, </a:t>
            </a:r>
            <a:r>
              <a:rPr sz="2000" dirty="0">
                <a:latin typeface="Calibri"/>
                <a:cs typeface="Calibri"/>
              </a:rPr>
              <a:t>восприятия,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мышления, </a:t>
            </a:r>
            <a:r>
              <a:rPr sz="2000" dirty="0">
                <a:latin typeface="Calibri"/>
                <a:cs typeface="Calibri"/>
              </a:rPr>
              <a:t>с</a:t>
            </a:r>
            <a:endParaRPr sz="2000">
              <a:latin typeface="Calibri"/>
              <a:cs typeface="Calibri"/>
            </a:endParaRPr>
          </a:p>
          <a:p>
            <a:pPr marL="241300">
              <a:lnSpc>
                <a:spcPts val="2300"/>
              </a:lnSpc>
            </a:pPr>
            <a:r>
              <a:rPr sz="2000" spc="-5" dirty="0">
                <a:latin typeface="Calibri"/>
                <a:cs typeface="Calibri"/>
              </a:rPr>
              <a:t>повышением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уровня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информированности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подростов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-6095" y="2487167"/>
            <a:ext cx="4224655" cy="1419225"/>
            <a:chOff x="-6095" y="2487167"/>
            <a:chExt cx="4224655" cy="1419225"/>
          </a:xfrm>
        </p:grpSpPr>
        <p:sp>
          <p:nvSpPr>
            <p:cNvPr id="16" name="object 16"/>
            <p:cNvSpPr/>
            <p:nvPr/>
          </p:nvSpPr>
          <p:spPr>
            <a:xfrm>
              <a:off x="0" y="2493263"/>
              <a:ext cx="4212590" cy="1407160"/>
            </a:xfrm>
            <a:custGeom>
              <a:avLst/>
              <a:gdLst/>
              <a:ahLst/>
              <a:cxnLst/>
              <a:rect l="l" t="t" r="r" b="b"/>
              <a:pathLst>
                <a:path w="4212590" h="1407160">
                  <a:moveTo>
                    <a:pt x="3977894" y="0"/>
                  </a:moveTo>
                  <a:lnTo>
                    <a:pt x="234442" y="0"/>
                  </a:lnTo>
                  <a:lnTo>
                    <a:pt x="187194" y="4765"/>
                  </a:lnTo>
                  <a:lnTo>
                    <a:pt x="143187" y="18432"/>
                  </a:lnTo>
                  <a:lnTo>
                    <a:pt x="103364" y="40056"/>
                  </a:lnTo>
                  <a:lnTo>
                    <a:pt x="68667" y="68691"/>
                  </a:lnTo>
                  <a:lnTo>
                    <a:pt x="40039" y="103392"/>
                  </a:lnTo>
                  <a:lnTo>
                    <a:pt x="18423" y="143214"/>
                  </a:lnTo>
                  <a:lnTo>
                    <a:pt x="4763" y="187212"/>
                  </a:lnTo>
                  <a:lnTo>
                    <a:pt x="0" y="234441"/>
                  </a:lnTo>
                  <a:lnTo>
                    <a:pt x="0" y="1172210"/>
                  </a:lnTo>
                  <a:lnTo>
                    <a:pt x="4763" y="1219439"/>
                  </a:lnTo>
                  <a:lnTo>
                    <a:pt x="18423" y="1263437"/>
                  </a:lnTo>
                  <a:lnTo>
                    <a:pt x="40039" y="1303259"/>
                  </a:lnTo>
                  <a:lnTo>
                    <a:pt x="68667" y="1337960"/>
                  </a:lnTo>
                  <a:lnTo>
                    <a:pt x="103364" y="1366595"/>
                  </a:lnTo>
                  <a:lnTo>
                    <a:pt x="143187" y="1388219"/>
                  </a:lnTo>
                  <a:lnTo>
                    <a:pt x="187194" y="1401886"/>
                  </a:lnTo>
                  <a:lnTo>
                    <a:pt x="234442" y="1406652"/>
                  </a:lnTo>
                  <a:lnTo>
                    <a:pt x="3977894" y="1406652"/>
                  </a:lnTo>
                  <a:lnTo>
                    <a:pt x="4025123" y="1401886"/>
                  </a:lnTo>
                  <a:lnTo>
                    <a:pt x="4069121" y="1388219"/>
                  </a:lnTo>
                  <a:lnTo>
                    <a:pt x="4108943" y="1366595"/>
                  </a:lnTo>
                  <a:lnTo>
                    <a:pt x="4143644" y="1337960"/>
                  </a:lnTo>
                  <a:lnTo>
                    <a:pt x="4172279" y="1303259"/>
                  </a:lnTo>
                  <a:lnTo>
                    <a:pt x="4193903" y="1263437"/>
                  </a:lnTo>
                  <a:lnTo>
                    <a:pt x="4207570" y="1219439"/>
                  </a:lnTo>
                  <a:lnTo>
                    <a:pt x="4212336" y="1172210"/>
                  </a:lnTo>
                  <a:lnTo>
                    <a:pt x="4212336" y="234441"/>
                  </a:lnTo>
                  <a:lnTo>
                    <a:pt x="4207570" y="187212"/>
                  </a:lnTo>
                  <a:lnTo>
                    <a:pt x="4193903" y="143214"/>
                  </a:lnTo>
                  <a:lnTo>
                    <a:pt x="4172279" y="103392"/>
                  </a:lnTo>
                  <a:lnTo>
                    <a:pt x="4143644" y="68691"/>
                  </a:lnTo>
                  <a:lnTo>
                    <a:pt x="4108943" y="40056"/>
                  </a:lnTo>
                  <a:lnTo>
                    <a:pt x="4069121" y="18432"/>
                  </a:lnTo>
                  <a:lnTo>
                    <a:pt x="4025123" y="4765"/>
                  </a:lnTo>
                  <a:lnTo>
                    <a:pt x="3977894" y="0"/>
                  </a:lnTo>
                  <a:close/>
                </a:path>
              </a:pathLst>
            </a:custGeom>
            <a:solidFill>
              <a:srgbClr val="C36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0" y="2493263"/>
              <a:ext cx="4212590" cy="1407160"/>
            </a:xfrm>
            <a:custGeom>
              <a:avLst/>
              <a:gdLst/>
              <a:ahLst/>
              <a:cxnLst/>
              <a:rect l="l" t="t" r="r" b="b"/>
              <a:pathLst>
                <a:path w="4212590" h="1407160">
                  <a:moveTo>
                    <a:pt x="0" y="234441"/>
                  </a:moveTo>
                  <a:lnTo>
                    <a:pt x="4763" y="187212"/>
                  </a:lnTo>
                  <a:lnTo>
                    <a:pt x="18423" y="143214"/>
                  </a:lnTo>
                  <a:lnTo>
                    <a:pt x="40039" y="103392"/>
                  </a:lnTo>
                  <a:lnTo>
                    <a:pt x="68667" y="68691"/>
                  </a:lnTo>
                  <a:lnTo>
                    <a:pt x="103364" y="40056"/>
                  </a:lnTo>
                  <a:lnTo>
                    <a:pt x="143187" y="18432"/>
                  </a:lnTo>
                  <a:lnTo>
                    <a:pt x="187194" y="4765"/>
                  </a:lnTo>
                  <a:lnTo>
                    <a:pt x="234442" y="0"/>
                  </a:lnTo>
                  <a:lnTo>
                    <a:pt x="3977894" y="0"/>
                  </a:lnTo>
                  <a:lnTo>
                    <a:pt x="4025123" y="4765"/>
                  </a:lnTo>
                  <a:lnTo>
                    <a:pt x="4069121" y="18432"/>
                  </a:lnTo>
                  <a:lnTo>
                    <a:pt x="4108943" y="40056"/>
                  </a:lnTo>
                  <a:lnTo>
                    <a:pt x="4143644" y="68691"/>
                  </a:lnTo>
                  <a:lnTo>
                    <a:pt x="4172279" y="103392"/>
                  </a:lnTo>
                  <a:lnTo>
                    <a:pt x="4193903" y="143214"/>
                  </a:lnTo>
                  <a:lnTo>
                    <a:pt x="4207570" y="187212"/>
                  </a:lnTo>
                  <a:lnTo>
                    <a:pt x="4212336" y="234441"/>
                  </a:lnTo>
                  <a:lnTo>
                    <a:pt x="4212336" y="1172210"/>
                  </a:lnTo>
                  <a:lnTo>
                    <a:pt x="4207570" y="1219439"/>
                  </a:lnTo>
                  <a:lnTo>
                    <a:pt x="4193903" y="1263437"/>
                  </a:lnTo>
                  <a:lnTo>
                    <a:pt x="4172279" y="1303259"/>
                  </a:lnTo>
                  <a:lnTo>
                    <a:pt x="4143644" y="1337960"/>
                  </a:lnTo>
                  <a:lnTo>
                    <a:pt x="4108943" y="1366595"/>
                  </a:lnTo>
                  <a:lnTo>
                    <a:pt x="4069121" y="1388219"/>
                  </a:lnTo>
                  <a:lnTo>
                    <a:pt x="4025123" y="1401886"/>
                  </a:lnTo>
                  <a:lnTo>
                    <a:pt x="3977894" y="1406652"/>
                  </a:lnTo>
                  <a:lnTo>
                    <a:pt x="234442" y="1406652"/>
                  </a:lnTo>
                  <a:lnTo>
                    <a:pt x="187194" y="1401886"/>
                  </a:lnTo>
                  <a:lnTo>
                    <a:pt x="143187" y="1388219"/>
                  </a:lnTo>
                  <a:lnTo>
                    <a:pt x="103364" y="1366595"/>
                  </a:lnTo>
                  <a:lnTo>
                    <a:pt x="68667" y="1337960"/>
                  </a:lnTo>
                  <a:lnTo>
                    <a:pt x="40039" y="1303259"/>
                  </a:lnTo>
                  <a:lnTo>
                    <a:pt x="18423" y="1263437"/>
                  </a:lnTo>
                  <a:lnTo>
                    <a:pt x="4763" y="1219439"/>
                  </a:lnTo>
                  <a:lnTo>
                    <a:pt x="0" y="1172210"/>
                  </a:lnTo>
                  <a:lnTo>
                    <a:pt x="0" y="234441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261010" y="2685414"/>
            <a:ext cx="3686810" cy="9302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175" algn="ctr">
              <a:lnSpc>
                <a:spcPts val="3565"/>
              </a:lnSpc>
              <a:spcBef>
                <a:spcPts val="95"/>
              </a:spcBef>
            </a:pPr>
            <a:r>
              <a:rPr sz="3100" b="1" spc="-15" dirty="0">
                <a:solidFill>
                  <a:srgbClr val="FFFFFF"/>
                </a:solidFill>
                <a:latin typeface="Calibri"/>
                <a:cs typeface="Calibri"/>
              </a:rPr>
              <a:t>Обучающе-</a:t>
            </a:r>
            <a:endParaRPr sz="3100">
              <a:latin typeface="Calibri"/>
              <a:cs typeface="Calibri"/>
            </a:endParaRPr>
          </a:p>
          <a:p>
            <a:pPr algn="ctr">
              <a:lnSpc>
                <a:spcPts val="3565"/>
              </a:lnSpc>
              <a:tabLst>
                <a:tab pos="2932430" algn="l"/>
              </a:tabLst>
            </a:pPr>
            <a:r>
              <a:rPr sz="3100" b="1" spc="-10" dirty="0">
                <a:solidFill>
                  <a:srgbClr val="FFFFFF"/>
                </a:solidFill>
                <a:latin typeface="Calibri"/>
                <a:cs typeface="Calibri"/>
              </a:rPr>
              <a:t>адаптационный	</a:t>
            </a:r>
            <a:r>
              <a:rPr sz="3100" b="1" spc="-5" dirty="0">
                <a:solidFill>
                  <a:srgbClr val="FFFFFF"/>
                </a:solidFill>
                <a:latin typeface="Calibri"/>
                <a:cs typeface="Calibri"/>
              </a:rPr>
              <a:t>этап</a:t>
            </a:r>
            <a:endParaRPr sz="310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4205985" y="4105402"/>
            <a:ext cx="7501890" cy="1137920"/>
            <a:chOff x="4205985" y="4105402"/>
            <a:chExt cx="7501890" cy="1137920"/>
          </a:xfrm>
        </p:grpSpPr>
        <p:sp>
          <p:nvSpPr>
            <p:cNvPr id="20" name="object 20"/>
            <p:cNvSpPr/>
            <p:nvPr/>
          </p:nvSpPr>
          <p:spPr>
            <a:xfrm>
              <a:off x="4212335" y="4111752"/>
              <a:ext cx="7489190" cy="1125220"/>
            </a:xfrm>
            <a:custGeom>
              <a:avLst/>
              <a:gdLst/>
              <a:ahLst/>
              <a:cxnLst/>
              <a:rect l="l" t="t" r="r" b="b"/>
              <a:pathLst>
                <a:path w="7489190" h="1125220">
                  <a:moveTo>
                    <a:pt x="7301484" y="0"/>
                  </a:moveTo>
                  <a:lnTo>
                    <a:pt x="0" y="0"/>
                  </a:lnTo>
                  <a:lnTo>
                    <a:pt x="0" y="1124712"/>
                  </a:lnTo>
                  <a:lnTo>
                    <a:pt x="7301484" y="1124712"/>
                  </a:lnTo>
                  <a:lnTo>
                    <a:pt x="7351308" y="1118014"/>
                  </a:lnTo>
                  <a:lnTo>
                    <a:pt x="7396084" y="1099114"/>
                  </a:lnTo>
                  <a:lnTo>
                    <a:pt x="7434024" y="1069800"/>
                  </a:lnTo>
                  <a:lnTo>
                    <a:pt x="7463338" y="1031860"/>
                  </a:lnTo>
                  <a:lnTo>
                    <a:pt x="7482238" y="987084"/>
                  </a:lnTo>
                  <a:lnTo>
                    <a:pt x="7488936" y="937260"/>
                  </a:lnTo>
                  <a:lnTo>
                    <a:pt x="7488936" y="187452"/>
                  </a:lnTo>
                  <a:lnTo>
                    <a:pt x="7482238" y="137627"/>
                  </a:lnTo>
                  <a:lnTo>
                    <a:pt x="7463338" y="92851"/>
                  </a:lnTo>
                  <a:lnTo>
                    <a:pt x="7434024" y="54911"/>
                  </a:lnTo>
                  <a:lnTo>
                    <a:pt x="7396084" y="25597"/>
                  </a:lnTo>
                  <a:lnTo>
                    <a:pt x="7351308" y="6697"/>
                  </a:lnTo>
                  <a:lnTo>
                    <a:pt x="7301484" y="0"/>
                  </a:lnTo>
                  <a:close/>
                </a:path>
              </a:pathLst>
            </a:custGeom>
            <a:solidFill>
              <a:srgbClr val="E7D1CA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212335" y="4111752"/>
              <a:ext cx="7489190" cy="1125220"/>
            </a:xfrm>
            <a:custGeom>
              <a:avLst/>
              <a:gdLst/>
              <a:ahLst/>
              <a:cxnLst/>
              <a:rect l="l" t="t" r="r" b="b"/>
              <a:pathLst>
                <a:path w="7489190" h="1125220">
                  <a:moveTo>
                    <a:pt x="7488936" y="187452"/>
                  </a:moveTo>
                  <a:lnTo>
                    <a:pt x="7488936" y="937260"/>
                  </a:lnTo>
                  <a:lnTo>
                    <a:pt x="7482238" y="987084"/>
                  </a:lnTo>
                  <a:lnTo>
                    <a:pt x="7463338" y="1031860"/>
                  </a:lnTo>
                  <a:lnTo>
                    <a:pt x="7434024" y="1069800"/>
                  </a:lnTo>
                  <a:lnTo>
                    <a:pt x="7396084" y="1099114"/>
                  </a:lnTo>
                  <a:lnTo>
                    <a:pt x="7351308" y="1118014"/>
                  </a:lnTo>
                  <a:lnTo>
                    <a:pt x="7301484" y="1124712"/>
                  </a:lnTo>
                  <a:lnTo>
                    <a:pt x="0" y="1124712"/>
                  </a:lnTo>
                  <a:lnTo>
                    <a:pt x="0" y="0"/>
                  </a:lnTo>
                  <a:lnTo>
                    <a:pt x="7301484" y="0"/>
                  </a:lnTo>
                  <a:lnTo>
                    <a:pt x="7351308" y="6697"/>
                  </a:lnTo>
                  <a:lnTo>
                    <a:pt x="7396084" y="25597"/>
                  </a:lnTo>
                  <a:lnTo>
                    <a:pt x="7434024" y="54911"/>
                  </a:lnTo>
                  <a:lnTo>
                    <a:pt x="7463338" y="92851"/>
                  </a:lnTo>
                  <a:lnTo>
                    <a:pt x="7482238" y="137627"/>
                  </a:lnTo>
                  <a:lnTo>
                    <a:pt x="7488936" y="187452"/>
                  </a:lnTo>
                  <a:close/>
                </a:path>
              </a:pathLst>
            </a:custGeom>
            <a:ln w="12192">
              <a:solidFill>
                <a:srgbClr val="E7D1C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4448302" y="4339209"/>
            <a:ext cx="6265545" cy="6115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ts val="2305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sz="2000" spc="-5" dirty="0">
                <a:latin typeface="Calibri"/>
                <a:cs typeface="Calibri"/>
              </a:rPr>
              <a:t>создаются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проекты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социально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значимой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деятельности,</a:t>
            </a:r>
            <a:endParaRPr sz="2000">
              <a:latin typeface="Calibri"/>
              <a:cs typeface="Calibri"/>
            </a:endParaRPr>
          </a:p>
          <a:p>
            <a:pPr marL="241300">
              <a:lnSpc>
                <a:spcPts val="2305"/>
              </a:lnSpc>
            </a:pPr>
            <a:r>
              <a:rPr sz="2000" spc="-5" dirty="0">
                <a:latin typeface="Calibri"/>
                <a:cs typeface="Calibri"/>
              </a:rPr>
              <a:t>систематически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проводятся</a:t>
            </a:r>
            <a:r>
              <a:rPr sz="2000" spc="-5" dirty="0">
                <a:latin typeface="Calibri"/>
                <a:cs typeface="Calibri"/>
              </a:rPr>
              <a:t> мероприятия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и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акции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-6095" y="3963923"/>
            <a:ext cx="4224655" cy="1420495"/>
            <a:chOff x="-6095" y="3963923"/>
            <a:chExt cx="4224655" cy="1420495"/>
          </a:xfrm>
        </p:grpSpPr>
        <p:sp>
          <p:nvSpPr>
            <p:cNvPr id="24" name="object 24"/>
            <p:cNvSpPr/>
            <p:nvPr/>
          </p:nvSpPr>
          <p:spPr>
            <a:xfrm>
              <a:off x="0" y="3970019"/>
              <a:ext cx="4212590" cy="1408430"/>
            </a:xfrm>
            <a:custGeom>
              <a:avLst/>
              <a:gdLst/>
              <a:ahLst/>
              <a:cxnLst/>
              <a:rect l="l" t="t" r="r" b="b"/>
              <a:pathLst>
                <a:path w="4212590" h="1408429">
                  <a:moveTo>
                    <a:pt x="3977640" y="0"/>
                  </a:moveTo>
                  <a:lnTo>
                    <a:pt x="234696" y="0"/>
                  </a:lnTo>
                  <a:lnTo>
                    <a:pt x="187397" y="4766"/>
                  </a:lnTo>
                  <a:lnTo>
                    <a:pt x="143342" y="18436"/>
                  </a:lnTo>
                  <a:lnTo>
                    <a:pt x="103475" y="40069"/>
                  </a:lnTo>
                  <a:lnTo>
                    <a:pt x="68741" y="68722"/>
                  </a:lnTo>
                  <a:lnTo>
                    <a:pt x="40082" y="103454"/>
                  </a:lnTo>
                  <a:lnTo>
                    <a:pt x="18443" y="143321"/>
                  </a:lnTo>
                  <a:lnTo>
                    <a:pt x="4768" y="187382"/>
                  </a:lnTo>
                  <a:lnTo>
                    <a:pt x="0" y="234695"/>
                  </a:lnTo>
                  <a:lnTo>
                    <a:pt x="0" y="1173479"/>
                  </a:lnTo>
                  <a:lnTo>
                    <a:pt x="4768" y="1220793"/>
                  </a:lnTo>
                  <a:lnTo>
                    <a:pt x="18443" y="1264854"/>
                  </a:lnTo>
                  <a:lnTo>
                    <a:pt x="40082" y="1304721"/>
                  </a:lnTo>
                  <a:lnTo>
                    <a:pt x="68741" y="1339453"/>
                  </a:lnTo>
                  <a:lnTo>
                    <a:pt x="103475" y="1368106"/>
                  </a:lnTo>
                  <a:lnTo>
                    <a:pt x="143342" y="1389739"/>
                  </a:lnTo>
                  <a:lnTo>
                    <a:pt x="187397" y="1403409"/>
                  </a:lnTo>
                  <a:lnTo>
                    <a:pt x="234696" y="1408175"/>
                  </a:lnTo>
                  <a:lnTo>
                    <a:pt x="3977640" y="1408175"/>
                  </a:lnTo>
                  <a:lnTo>
                    <a:pt x="4024953" y="1403409"/>
                  </a:lnTo>
                  <a:lnTo>
                    <a:pt x="4069014" y="1389739"/>
                  </a:lnTo>
                  <a:lnTo>
                    <a:pt x="4108881" y="1368106"/>
                  </a:lnTo>
                  <a:lnTo>
                    <a:pt x="4143613" y="1339453"/>
                  </a:lnTo>
                  <a:lnTo>
                    <a:pt x="4172266" y="1304721"/>
                  </a:lnTo>
                  <a:lnTo>
                    <a:pt x="4193899" y="1264854"/>
                  </a:lnTo>
                  <a:lnTo>
                    <a:pt x="4207569" y="1220793"/>
                  </a:lnTo>
                  <a:lnTo>
                    <a:pt x="4212336" y="1173479"/>
                  </a:lnTo>
                  <a:lnTo>
                    <a:pt x="4212336" y="234695"/>
                  </a:lnTo>
                  <a:lnTo>
                    <a:pt x="4207569" y="187382"/>
                  </a:lnTo>
                  <a:lnTo>
                    <a:pt x="4193899" y="143321"/>
                  </a:lnTo>
                  <a:lnTo>
                    <a:pt x="4172266" y="103454"/>
                  </a:lnTo>
                  <a:lnTo>
                    <a:pt x="4143613" y="68722"/>
                  </a:lnTo>
                  <a:lnTo>
                    <a:pt x="4108881" y="40069"/>
                  </a:lnTo>
                  <a:lnTo>
                    <a:pt x="4069014" y="18436"/>
                  </a:lnTo>
                  <a:lnTo>
                    <a:pt x="4024953" y="4766"/>
                  </a:lnTo>
                  <a:lnTo>
                    <a:pt x="3977640" y="0"/>
                  </a:lnTo>
                  <a:close/>
                </a:path>
              </a:pathLst>
            </a:custGeom>
            <a:solidFill>
              <a:srgbClr val="BA4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0" y="3970019"/>
              <a:ext cx="4212590" cy="1408430"/>
            </a:xfrm>
            <a:custGeom>
              <a:avLst/>
              <a:gdLst/>
              <a:ahLst/>
              <a:cxnLst/>
              <a:rect l="l" t="t" r="r" b="b"/>
              <a:pathLst>
                <a:path w="4212590" h="1408429">
                  <a:moveTo>
                    <a:pt x="0" y="234695"/>
                  </a:moveTo>
                  <a:lnTo>
                    <a:pt x="4768" y="187382"/>
                  </a:lnTo>
                  <a:lnTo>
                    <a:pt x="18443" y="143321"/>
                  </a:lnTo>
                  <a:lnTo>
                    <a:pt x="40082" y="103454"/>
                  </a:lnTo>
                  <a:lnTo>
                    <a:pt x="68741" y="68722"/>
                  </a:lnTo>
                  <a:lnTo>
                    <a:pt x="103475" y="40069"/>
                  </a:lnTo>
                  <a:lnTo>
                    <a:pt x="143342" y="18436"/>
                  </a:lnTo>
                  <a:lnTo>
                    <a:pt x="187397" y="4766"/>
                  </a:lnTo>
                  <a:lnTo>
                    <a:pt x="234696" y="0"/>
                  </a:lnTo>
                  <a:lnTo>
                    <a:pt x="3977640" y="0"/>
                  </a:lnTo>
                  <a:lnTo>
                    <a:pt x="4024953" y="4766"/>
                  </a:lnTo>
                  <a:lnTo>
                    <a:pt x="4069014" y="18436"/>
                  </a:lnTo>
                  <a:lnTo>
                    <a:pt x="4108881" y="40069"/>
                  </a:lnTo>
                  <a:lnTo>
                    <a:pt x="4143613" y="68722"/>
                  </a:lnTo>
                  <a:lnTo>
                    <a:pt x="4172266" y="103454"/>
                  </a:lnTo>
                  <a:lnTo>
                    <a:pt x="4193899" y="143321"/>
                  </a:lnTo>
                  <a:lnTo>
                    <a:pt x="4207569" y="187382"/>
                  </a:lnTo>
                  <a:lnTo>
                    <a:pt x="4212336" y="234695"/>
                  </a:lnTo>
                  <a:lnTo>
                    <a:pt x="4212336" y="1173479"/>
                  </a:lnTo>
                  <a:lnTo>
                    <a:pt x="4207569" y="1220793"/>
                  </a:lnTo>
                  <a:lnTo>
                    <a:pt x="4193899" y="1264854"/>
                  </a:lnTo>
                  <a:lnTo>
                    <a:pt x="4172266" y="1304721"/>
                  </a:lnTo>
                  <a:lnTo>
                    <a:pt x="4143613" y="1339453"/>
                  </a:lnTo>
                  <a:lnTo>
                    <a:pt x="4108881" y="1368106"/>
                  </a:lnTo>
                  <a:lnTo>
                    <a:pt x="4069014" y="1389739"/>
                  </a:lnTo>
                  <a:lnTo>
                    <a:pt x="4024953" y="1403409"/>
                  </a:lnTo>
                  <a:lnTo>
                    <a:pt x="3977640" y="1408175"/>
                  </a:lnTo>
                  <a:lnTo>
                    <a:pt x="234696" y="1408175"/>
                  </a:lnTo>
                  <a:lnTo>
                    <a:pt x="187397" y="1403409"/>
                  </a:lnTo>
                  <a:lnTo>
                    <a:pt x="143342" y="1389739"/>
                  </a:lnTo>
                  <a:lnTo>
                    <a:pt x="103475" y="1368106"/>
                  </a:lnTo>
                  <a:lnTo>
                    <a:pt x="68741" y="1339453"/>
                  </a:lnTo>
                  <a:lnTo>
                    <a:pt x="40082" y="1304721"/>
                  </a:lnTo>
                  <a:lnTo>
                    <a:pt x="18443" y="1264854"/>
                  </a:lnTo>
                  <a:lnTo>
                    <a:pt x="4768" y="1220793"/>
                  </a:lnTo>
                  <a:lnTo>
                    <a:pt x="0" y="1173479"/>
                  </a:lnTo>
                  <a:lnTo>
                    <a:pt x="0" y="234695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584098" y="4163059"/>
            <a:ext cx="3045460" cy="930275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219710" marR="5080" indent="-207645">
              <a:lnSpc>
                <a:spcPts val="3410"/>
              </a:lnSpc>
              <a:spcBef>
                <a:spcPts val="465"/>
              </a:spcBef>
            </a:pPr>
            <a:r>
              <a:rPr sz="3100" b="1" spc="-5" dirty="0">
                <a:solidFill>
                  <a:srgbClr val="FFFFFF"/>
                </a:solidFill>
                <a:latin typeface="Calibri"/>
                <a:cs typeface="Calibri"/>
              </a:rPr>
              <a:t>Этап</a:t>
            </a:r>
            <a:r>
              <a:rPr sz="31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100" b="1" spc="-5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31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100" b="1" spc="-10" dirty="0">
                <a:solidFill>
                  <a:srgbClr val="FFFFFF"/>
                </a:solidFill>
                <a:latin typeface="Calibri"/>
                <a:cs typeface="Calibri"/>
              </a:rPr>
              <a:t>Командная </a:t>
            </a:r>
            <a:r>
              <a:rPr sz="3100" b="1" spc="-6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100" b="1" spc="-5" dirty="0">
                <a:solidFill>
                  <a:srgbClr val="FFFFFF"/>
                </a:solidFill>
                <a:latin typeface="Calibri"/>
                <a:cs typeface="Calibri"/>
              </a:rPr>
              <a:t>эффективность</a:t>
            </a:r>
            <a:endParaRPr sz="3100"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4205985" y="5582158"/>
            <a:ext cx="7501890" cy="1139190"/>
            <a:chOff x="4205985" y="5582158"/>
            <a:chExt cx="7501890" cy="1139190"/>
          </a:xfrm>
        </p:grpSpPr>
        <p:sp>
          <p:nvSpPr>
            <p:cNvPr id="28" name="object 28"/>
            <p:cNvSpPr/>
            <p:nvPr/>
          </p:nvSpPr>
          <p:spPr>
            <a:xfrm>
              <a:off x="4212335" y="5588508"/>
              <a:ext cx="7489190" cy="1126490"/>
            </a:xfrm>
            <a:custGeom>
              <a:avLst/>
              <a:gdLst/>
              <a:ahLst/>
              <a:cxnLst/>
              <a:rect l="l" t="t" r="r" b="b"/>
              <a:pathLst>
                <a:path w="7489190" h="1126490">
                  <a:moveTo>
                    <a:pt x="7301230" y="0"/>
                  </a:moveTo>
                  <a:lnTo>
                    <a:pt x="0" y="0"/>
                  </a:lnTo>
                  <a:lnTo>
                    <a:pt x="0" y="1126235"/>
                  </a:lnTo>
                  <a:lnTo>
                    <a:pt x="7301230" y="1126235"/>
                  </a:lnTo>
                  <a:lnTo>
                    <a:pt x="7351117" y="1119531"/>
                  </a:lnTo>
                  <a:lnTo>
                    <a:pt x="7395953" y="1100609"/>
                  </a:lnTo>
                  <a:lnTo>
                    <a:pt x="7433945" y="1071259"/>
                  </a:lnTo>
                  <a:lnTo>
                    <a:pt x="7463300" y="1033270"/>
                  </a:lnTo>
                  <a:lnTo>
                    <a:pt x="7482228" y="988430"/>
                  </a:lnTo>
                  <a:lnTo>
                    <a:pt x="7488936" y="938529"/>
                  </a:lnTo>
                  <a:lnTo>
                    <a:pt x="7488936" y="187705"/>
                  </a:lnTo>
                  <a:lnTo>
                    <a:pt x="7482228" y="137805"/>
                  </a:lnTo>
                  <a:lnTo>
                    <a:pt x="7463300" y="92965"/>
                  </a:lnTo>
                  <a:lnTo>
                    <a:pt x="7433945" y="54976"/>
                  </a:lnTo>
                  <a:lnTo>
                    <a:pt x="7395953" y="25626"/>
                  </a:lnTo>
                  <a:lnTo>
                    <a:pt x="7351117" y="6704"/>
                  </a:lnTo>
                  <a:lnTo>
                    <a:pt x="7301230" y="0"/>
                  </a:lnTo>
                  <a:close/>
                </a:path>
              </a:pathLst>
            </a:custGeom>
            <a:solidFill>
              <a:srgbClr val="E3CDCA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212335" y="5588508"/>
              <a:ext cx="7489190" cy="1126490"/>
            </a:xfrm>
            <a:custGeom>
              <a:avLst/>
              <a:gdLst/>
              <a:ahLst/>
              <a:cxnLst/>
              <a:rect l="l" t="t" r="r" b="b"/>
              <a:pathLst>
                <a:path w="7489190" h="1126490">
                  <a:moveTo>
                    <a:pt x="7488936" y="187705"/>
                  </a:moveTo>
                  <a:lnTo>
                    <a:pt x="7488936" y="938529"/>
                  </a:lnTo>
                  <a:lnTo>
                    <a:pt x="7482228" y="988430"/>
                  </a:lnTo>
                  <a:lnTo>
                    <a:pt x="7463300" y="1033270"/>
                  </a:lnTo>
                  <a:lnTo>
                    <a:pt x="7433945" y="1071259"/>
                  </a:lnTo>
                  <a:lnTo>
                    <a:pt x="7395953" y="1100609"/>
                  </a:lnTo>
                  <a:lnTo>
                    <a:pt x="7351117" y="1119531"/>
                  </a:lnTo>
                  <a:lnTo>
                    <a:pt x="7301230" y="1126235"/>
                  </a:lnTo>
                  <a:lnTo>
                    <a:pt x="0" y="1126235"/>
                  </a:lnTo>
                  <a:lnTo>
                    <a:pt x="0" y="0"/>
                  </a:lnTo>
                  <a:lnTo>
                    <a:pt x="7301230" y="0"/>
                  </a:lnTo>
                  <a:lnTo>
                    <a:pt x="7351117" y="6704"/>
                  </a:lnTo>
                  <a:lnTo>
                    <a:pt x="7395953" y="25626"/>
                  </a:lnTo>
                  <a:lnTo>
                    <a:pt x="7433945" y="54976"/>
                  </a:lnTo>
                  <a:lnTo>
                    <a:pt x="7463300" y="92965"/>
                  </a:lnTo>
                  <a:lnTo>
                    <a:pt x="7482228" y="137805"/>
                  </a:lnTo>
                  <a:lnTo>
                    <a:pt x="7488936" y="187705"/>
                  </a:lnTo>
                  <a:close/>
                </a:path>
              </a:pathLst>
            </a:custGeom>
            <a:ln w="12192">
              <a:solidFill>
                <a:srgbClr val="E3CDC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4448302" y="5725464"/>
            <a:ext cx="6210935" cy="80137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84785" marR="5080" indent="-172720">
              <a:lnSpc>
                <a:spcPct val="91400"/>
              </a:lnSpc>
              <a:spcBef>
                <a:spcPts val="285"/>
              </a:spcBef>
              <a:buChar char="•"/>
              <a:tabLst>
                <a:tab pos="185420" algn="l"/>
              </a:tabLst>
            </a:pPr>
            <a:r>
              <a:rPr sz="1800" spc="-10" dirty="0">
                <a:latin typeface="Calibri"/>
                <a:cs typeface="Calibri"/>
              </a:rPr>
              <a:t>актуализируется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самостоятельное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участие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подростков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в 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мероприятиях района </a:t>
            </a:r>
            <a:r>
              <a:rPr sz="1800" dirty="0">
                <a:latin typeface="Calibri"/>
                <a:cs typeface="Calibri"/>
              </a:rPr>
              <a:t>и </a:t>
            </a:r>
            <a:r>
              <a:rPr sz="1800" spc="-15" dirty="0">
                <a:latin typeface="Calibri"/>
                <a:cs typeface="Calibri"/>
              </a:rPr>
              <a:t>города, </a:t>
            </a:r>
            <a:r>
              <a:rPr sz="1800" dirty="0">
                <a:latin typeface="Calibri"/>
                <a:cs typeface="Calibri"/>
              </a:rPr>
              <a:t>с </a:t>
            </a:r>
            <a:r>
              <a:rPr sz="1800" spc="-5" dirty="0">
                <a:latin typeface="Calibri"/>
                <a:cs typeface="Calibri"/>
              </a:rPr>
              <a:t>привлечением </a:t>
            </a:r>
            <a:r>
              <a:rPr sz="1800" spc="-10" dirty="0">
                <a:latin typeface="Calibri"/>
                <a:cs typeface="Calibri"/>
              </a:rPr>
              <a:t>ближайшего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окружения</a:t>
            </a:r>
            <a:r>
              <a:rPr sz="1800" dirty="0">
                <a:latin typeface="Calibri"/>
                <a:cs typeface="Calibri"/>
              </a:rPr>
              <a:t> в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волонтерскую деятельность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-6095" y="5442203"/>
            <a:ext cx="4224655" cy="1419225"/>
            <a:chOff x="-6095" y="5442203"/>
            <a:chExt cx="4224655" cy="1419225"/>
          </a:xfrm>
        </p:grpSpPr>
        <p:sp>
          <p:nvSpPr>
            <p:cNvPr id="32" name="object 32"/>
            <p:cNvSpPr/>
            <p:nvPr/>
          </p:nvSpPr>
          <p:spPr>
            <a:xfrm>
              <a:off x="0" y="5448299"/>
              <a:ext cx="4212590" cy="1407160"/>
            </a:xfrm>
            <a:custGeom>
              <a:avLst/>
              <a:gdLst/>
              <a:ahLst/>
              <a:cxnLst/>
              <a:rect l="l" t="t" r="r" b="b"/>
              <a:pathLst>
                <a:path w="4212590" h="1407159">
                  <a:moveTo>
                    <a:pt x="3977894" y="0"/>
                  </a:moveTo>
                  <a:lnTo>
                    <a:pt x="234442" y="0"/>
                  </a:lnTo>
                  <a:lnTo>
                    <a:pt x="187194" y="4760"/>
                  </a:lnTo>
                  <a:lnTo>
                    <a:pt x="143187" y="18415"/>
                  </a:lnTo>
                  <a:lnTo>
                    <a:pt x="103364" y="40022"/>
                  </a:lnTo>
                  <a:lnTo>
                    <a:pt x="68667" y="68643"/>
                  </a:lnTo>
                  <a:lnTo>
                    <a:pt x="40039" y="103336"/>
                  </a:lnTo>
                  <a:lnTo>
                    <a:pt x="18423" y="143160"/>
                  </a:lnTo>
                  <a:lnTo>
                    <a:pt x="4763" y="187176"/>
                  </a:lnTo>
                  <a:lnTo>
                    <a:pt x="0" y="234441"/>
                  </a:lnTo>
                  <a:lnTo>
                    <a:pt x="0" y="1172210"/>
                  </a:lnTo>
                  <a:lnTo>
                    <a:pt x="4763" y="1219457"/>
                  </a:lnTo>
                  <a:lnTo>
                    <a:pt x="18423" y="1263463"/>
                  </a:lnTo>
                  <a:lnTo>
                    <a:pt x="40039" y="1303287"/>
                  </a:lnTo>
                  <a:lnTo>
                    <a:pt x="68667" y="1337983"/>
                  </a:lnTo>
                  <a:lnTo>
                    <a:pt x="103364" y="1366611"/>
                  </a:lnTo>
                  <a:lnTo>
                    <a:pt x="143187" y="1388227"/>
                  </a:lnTo>
                  <a:lnTo>
                    <a:pt x="187194" y="1401888"/>
                  </a:lnTo>
                  <a:lnTo>
                    <a:pt x="234442" y="1406651"/>
                  </a:lnTo>
                  <a:lnTo>
                    <a:pt x="3977894" y="1406651"/>
                  </a:lnTo>
                  <a:lnTo>
                    <a:pt x="4025123" y="1401888"/>
                  </a:lnTo>
                  <a:lnTo>
                    <a:pt x="4069121" y="1388227"/>
                  </a:lnTo>
                  <a:lnTo>
                    <a:pt x="4108943" y="1366611"/>
                  </a:lnTo>
                  <a:lnTo>
                    <a:pt x="4143644" y="1337983"/>
                  </a:lnTo>
                  <a:lnTo>
                    <a:pt x="4172279" y="1303287"/>
                  </a:lnTo>
                  <a:lnTo>
                    <a:pt x="4193903" y="1263463"/>
                  </a:lnTo>
                  <a:lnTo>
                    <a:pt x="4207570" y="1219457"/>
                  </a:lnTo>
                  <a:lnTo>
                    <a:pt x="4212336" y="1172210"/>
                  </a:lnTo>
                  <a:lnTo>
                    <a:pt x="4212336" y="234441"/>
                  </a:lnTo>
                  <a:lnTo>
                    <a:pt x="4207570" y="187176"/>
                  </a:lnTo>
                  <a:lnTo>
                    <a:pt x="4193903" y="143160"/>
                  </a:lnTo>
                  <a:lnTo>
                    <a:pt x="4172279" y="103336"/>
                  </a:lnTo>
                  <a:lnTo>
                    <a:pt x="4143644" y="68643"/>
                  </a:lnTo>
                  <a:lnTo>
                    <a:pt x="4108943" y="40022"/>
                  </a:lnTo>
                  <a:lnTo>
                    <a:pt x="4069121" y="18415"/>
                  </a:lnTo>
                  <a:lnTo>
                    <a:pt x="4025123" y="4760"/>
                  </a:lnTo>
                  <a:lnTo>
                    <a:pt x="3977894" y="0"/>
                  </a:lnTo>
                  <a:close/>
                </a:path>
              </a:pathLst>
            </a:custGeom>
            <a:solidFill>
              <a:srgbClr val="B12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0" y="5448299"/>
              <a:ext cx="4212590" cy="1407160"/>
            </a:xfrm>
            <a:custGeom>
              <a:avLst/>
              <a:gdLst/>
              <a:ahLst/>
              <a:cxnLst/>
              <a:rect l="l" t="t" r="r" b="b"/>
              <a:pathLst>
                <a:path w="4212590" h="1407159">
                  <a:moveTo>
                    <a:pt x="0" y="234441"/>
                  </a:moveTo>
                  <a:lnTo>
                    <a:pt x="4763" y="187176"/>
                  </a:lnTo>
                  <a:lnTo>
                    <a:pt x="18423" y="143160"/>
                  </a:lnTo>
                  <a:lnTo>
                    <a:pt x="40039" y="103336"/>
                  </a:lnTo>
                  <a:lnTo>
                    <a:pt x="68667" y="68643"/>
                  </a:lnTo>
                  <a:lnTo>
                    <a:pt x="103364" y="40022"/>
                  </a:lnTo>
                  <a:lnTo>
                    <a:pt x="143187" y="18415"/>
                  </a:lnTo>
                  <a:lnTo>
                    <a:pt x="187194" y="4760"/>
                  </a:lnTo>
                  <a:lnTo>
                    <a:pt x="234442" y="0"/>
                  </a:lnTo>
                  <a:lnTo>
                    <a:pt x="3977894" y="0"/>
                  </a:lnTo>
                  <a:lnTo>
                    <a:pt x="4025123" y="4760"/>
                  </a:lnTo>
                  <a:lnTo>
                    <a:pt x="4069121" y="18415"/>
                  </a:lnTo>
                  <a:lnTo>
                    <a:pt x="4108943" y="40022"/>
                  </a:lnTo>
                  <a:lnTo>
                    <a:pt x="4143644" y="68643"/>
                  </a:lnTo>
                  <a:lnTo>
                    <a:pt x="4172279" y="103336"/>
                  </a:lnTo>
                  <a:lnTo>
                    <a:pt x="4193903" y="143160"/>
                  </a:lnTo>
                  <a:lnTo>
                    <a:pt x="4207570" y="187176"/>
                  </a:lnTo>
                  <a:lnTo>
                    <a:pt x="4212336" y="234441"/>
                  </a:lnTo>
                  <a:lnTo>
                    <a:pt x="4212336" y="1172210"/>
                  </a:lnTo>
                  <a:lnTo>
                    <a:pt x="4207570" y="1219457"/>
                  </a:lnTo>
                  <a:lnTo>
                    <a:pt x="4193903" y="1263463"/>
                  </a:lnTo>
                  <a:lnTo>
                    <a:pt x="4172279" y="1303287"/>
                  </a:lnTo>
                  <a:lnTo>
                    <a:pt x="4143644" y="1337983"/>
                  </a:lnTo>
                  <a:lnTo>
                    <a:pt x="4108943" y="1366611"/>
                  </a:lnTo>
                  <a:lnTo>
                    <a:pt x="4069121" y="1388227"/>
                  </a:lnTo>
                  <a:lnTo>
                    <a:pt x="4025123" y="1401888"/>
                  </a:lnTo>
                  <a:lnTo>
                    <a:pt x="3977894" y="1406651"/>
                  </a:lnTo>
                  <a:lnTo>
                    <a:pt x="234442" y="1406651"/>
                  </a:lnTo>
                  <a:lnTo>
                    <a:pt x="187194" y="1401888"/>
                  </a:lnTo>
                  <a:lnTo>
                    <a:pt x="143187" y="1388227"/>
                  </a:lnTo>
                  <a:lnTo>
                    <a:pt x="103364" y="1366611"/>
                  </a:lnTo>
                  <a:lnTo>
                    <a:pt x="68667" y="1337983"/>
                  </a:lnTo>
                  <a:lnTo>
                    <a:pt x="40039" y="1303287"/>
                  </a:lnTo>
                  <a:lnTo>
                    <a:pt x="18423" y="1263463"/>
                  </a:lnTo>
                  <a:lnTo>
                    <a:pt x="4763" y="1219457"/>
                  </a:lnTo>
                  <a:lnTo>
                    <a:pt x="0" y="1172210"/>
                  </a:lnTo>
                  <a:lnTo>
                    <a:pt x="0" y="234441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190906" y="5640730"/>
            <a:ext cx="3825875" cy="930910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558165" marR="5080" indent="-546100">
              <a:lnSpc>
                <a:spcPts val="3410"/>
              </a:lnSpc>
              <a:spcBef>
                <a:spcPts val="465"/>
              </a:spcBef>
            </a:pPr>
            <a:r>
              <a:rPr sz="3100" b="1" spc="-5" dirty="0">
                <a:solidFill>
                  <a:srgbClr val="FFFFFF"/>
                </a:solidFill>
                <a:latin typeface="Calibri"/>
                <a:cs typeface="Calibri"/>
              </a:rPr>
              <a:t>Этап </a:t>
            </a:r>
            <a:r>
              <a:rPr sz="3100" b="1" spc="-10" dirty="0">
                <a:solidFill>
                  <a:srgbClr val="FFFFFF"/>
                </a:solidFill>
                <a:latin typeface="Calibri"/>
                <a:cs typeface="Calibri"/>
              </a:rPr>
              <a:t>Самореализации </a:t>
            </a:r>
            <a:r>
              <a:rPr sz="3100" b="1" spc="-6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100" b="1" spc="-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31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100" b="1" spc="-5" dirty="0">
                <a:solidFill>
                  <a:srgbClr val="FFFFFF"/>
                </a:solidFill>
                <a:latin typeface="Calibri"/>
                <a:cs typeface="Calibri"/>
              </a:rPr>
              <a:t>саморазвития</a:t>
            </a:r>
            <a:endParaRPr sz="3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244551"/>
            <a:ext cx="642747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Формы</a:t>
            </a:r>
            <a:r>
              <a:rPr spc="-10" dirty="0"/>
              <a:t> </a:t>
            </a:r>
            <a:r>
              <a:rPr dirty="0"/>
              <a:t>и</a:t>
            </a:r>
            <a:r>
              <a:rPr spc="-15" dirty="0"/>
              <a:t> </a:t>
            </a:r>
            <a:r>
              <a:rPr spc="-5" dirty="0"/>
              <a:t>методы</a:t>
            </a:r>
            <a:r>
              <a:rPr spc="-10" dirty="0"/>
              <a:t> </a:t>
            </a:r>
            <a:r>
              <a:rPr spc="-5" dirty="0"/>
              <a:t>обучения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30224"/>
            <a:ext cx="3874770" cy="290703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82440" y="1030224"/>
            <a:ext cx="3864102" cy="289941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25611" y="1030224"/>
            <a:ext cx="3864102" cy="289941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18203" y="4163567"/>
            <a:ext cx="4187952" cy="235610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479535" y="4073651"/>
            <a:ext cx="3710178" cy="278206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9811" y="4146803"/>
            <a:ext cx="3521202" cy="270891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8" y="96393"/>
            <a:ext cx="8989062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spc="-40" dirty="0" smtClean="0"/>
              <a:t>Направление деятельности, акции и мероприятия</a:t>
            </a:r>
            <a:endParaRPr sz="3200" spc="-30" dirty="0"/>
          </a:p>
        </p:txBody>
      </p:sp>
      <p:sp>
        <p:nvSpPr>
          <p:cNvPr id="3" name="object 3"/>
          <p:cNvSpPr txBox="1"/>
          <p:nvPr/>
        </p:nvSpPr>
        <p:spPr>
          <a:xfrm>
            <a:off x="228600" y="762000"/>
            <a:ext cx="8514715" cy="3090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000" b="1" dirty="0"/>
              <a:t>-</a:t>
            </a:r>
            <a:r>
              <a:rPr lang="ru-RU" sz="2000" b="1" dirty="0" smtClean="0"/>
              <a:t>Поздравление </a:t>
            </a:r>
            <a:r>
              <a:rPr lang="ru-RU" sz="2000" b="1" dirty="0"/>
              <a:t>и помощь Ветеранам ВОВ, детям блокадного Ленинграда. ликвидаторам ЧАЭС</a:t>
            </a:r>
          </a:p>
          <a:p>
            <a:pPr>
              <a:buFont typeface="Wingdings" pitchFamily="2" charset="2"/>
              <a:buChar char="ü"/>
            </a:pPr>
            <a:r>
              <a:rPr lang="ru-RU" sz="2000" b="1" dirty="0"/>
              <a:t>-Сопровождение районных и окружных государственных праздников.</a:t>
            </a:r>
          </a:p>
          <a:p>
            <a:pPr>
              <a:buFont typeface="Wingdings" pitchFamily="2" charset="2"/>
              <a:buChar char="ü"/>
            </a:pPr>
            <a:r>
              <a:rPr lang="ru-RU" sz="2000" b="1" dirty="0"/>
              <a:t>-Проведение районных акций в формате рекомендаций РЦ </a:t>
            </a:r>
            <a:r>
              <a:rPr lang="ru-RU" sz="2000" b="1" dirty="0" err="1"/>
              <a:t>Мосволонтер</a:t>
            </a:r>
            <a:endParaRPr lang="ru-RU" sz="2000" b="1" dirty="0"/>
          </a:p>
          <a:p>
            <a:pPr>
              <a:buFont typeface="Wingdings" pitchFamily="2" charset="2"/>
              <a:buChar char="ü"/>
            </a:pPr>
            <a:r>
              <a:rPr lang="ru-RU" sz="2000" b="1" dirty="0"/>
              <a:t>-Сбор гуманитарной помощи на базе городского и районных отделений ЕР</a:t>
            </a:r>
          </a:p>
          <a:p>
            <a:pPr>
              <a:buFont typeface="Wingdings" pitchFamily="2" charset="2"/>
              <a:buChar char="ü"/>
            </a:pPr>
            <a:r>
              <a:rPr lang="ru-RU" sz="2000" b="1" dirty="0"/>
              <a:t>-Поддержка семей военнослужащих</a:t>
            </a:r>
          </a:p>
          <a:p>
            <a:pPr>
              <a:buFont typeface="Wingdings" pitchFamily="2" charset="2"/>
              <a:buChar char="ü"/>
            </a:pPr>
            <a:r>
              <a:rPr lang="ru-RU" sz="2000" b="1" dirty="0"/>
              <a:t>-Помощь в организации праздников для многодетных семей и семей с детьми-инвалидами в районе</a:t>
            </a:r>
          </a:p>
          <a:p>
            <a:pPr>
              <a:buFont typeface="Wingdings" pitchFamily="2" charset="2"/>
              <a:buChar char="ü"/>
            </a:pPr>
            <a:r>
              <a:rPr lang="ru-RU" sz="2000" b="1" dirty="0"/>
              <a:t>- Помощь в проведении праздников двора, спортивных мероприятий в районе и округе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12192507" cy="6858001"/>
            <a:chOff x="0" y="0"/>
            <a:chExt cx="12192507" cy="6858001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267200"/>
              <a:ext cx="2286000" cy="259079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84207" y="1932432"/>
              <a:ext cx="2907792" cy="199872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99447" y="0"/>
              <a:ext cx="2892552" cy="19431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84207" y="4102608"/>
              <a:ext cx="2907791" cy="219836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9299447" y="1943100"/>
              <a:ext cx="2893060" cy="2170430"/>
            </a:xfrm>
            <a:custGeom>
              <a:avLst/>
              <a:gdLst/>
              <a:ahLst/>
              <a:cxnLst/>
              <a:rect l="l" t="t" r="r" b="b"/>
              <a:pathLst>
                <a:path w="2893059" h="2170429">
                  <a:moveTo>
                    <a:pt x="2705988" y="0"/>
                  </a:moveTo>
                  <a:lnTo>
                    <a:pt x="186562" y="0"/>
                  </a:lnTo>
                  <a:lnTo>
                    <a:pt x="136936" y="6658"/>
                  </a:lnTo>
                  <a:lnTo>
                    <a:pt x="92361" y="25451"/>
                  </a:lnTo>
                  <a:lnTo>
                    <a:pt x="54609" y="54609"/>
                  </a:lnTo>
                  <a:lnTo>
                    <a:pt x="25451" y="92361"/>
                  </a:lnTo>
                  <a:lnTo>
                    <a:pt x="6658" y="136936"/>
                  </a:lnTo>
                  <a:lnTo>
                    <a:pt x="0" y="186562"/>
                  </a:lnTo>
                  <a:lnTo>
                    <a:pt x="0" y="1983613"/>
                  </a:lnTo>
                  <a:lnTo>
                    <a:pt x="6658" y="2033239"/>
                  </a:lnTo>
                  <a:lnTo>
                    <a:pt x="25451" y="2077814"/>
                  </a:lnTo>
                  <a:lnTo>
                    <a:pt x="54609" y="2115566"/>
                  </a:lnTo>
                  <a:lnTo>
                    <a:pt x="92361" y="2144724"/>
                  </a:lnTo>
                  <a:lnTo>
                    <a:pt x="136936" y="2163517"/>
                  </a:lnTo>
                  <a:lnTo>
                    <a:pt x="186562" y="2170176"/>
                  </a:lnTo>
                  <a:lnTo>
                    <a:pt x="2705988" y="2170176"/>
                  </a:lnTo>
                  <a:lnTo>
                    <a:pt x="2755615" y="2163517"/>
                  </a:lnTo>
                  <a:lnTo>
                    <a:pt x="2800190" y="2144724"/>
                  </a:lnTo>
                  <a:lnTo>
                    <a:pt x="2837941" y="2115566"/>
                  </a:lnTo>
                  <a:lnTo>
                    <a:pt x="2867100" y="2077814"/>
                  </a:lnTo>
                  <a:lnTo>
                    <a:pt x="2885893" y="2033239"/>
                  </a:lnTo>
                  <a:lnTo>
                    <a:pt x="2892552" y="1983613"/>
                  </a:lnTo>
                  <a:lnTo>
                    <a:pt x="2892552" y="186562"/>
                  </a:lnTo>
                  <a:lnTo>
                    <a:pt x="2885893" y="136936"/>
                  </a:lnTo>
                  <a:lnTo>
                    <a:pt x="2867100" y="92361"/>
                  </a:lnTo>
                  <a:lnTo>
                    <a:pt x="2837941" y="54610"/>
                  </a:lnTo>
                  <a:lnTo>
                    <a:pt x="2800190" y="25451"/>
                  </a:lnTo>
                  <a:lnTo>
                    <a:pt x="2755615" y="6658"/>
                  </a:lnTo>
                  <a:lnTo>
                    <a:pt x="2705988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09800" y="4267201"/>
              <a:ext cx="9601197" cy="25908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299447" y="1943100"/>
              <a:ext cx="2892552" cy="217017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590788" y="4113276"/>
              <a:ext cx="3601211" cy="274472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340595" y="0"/>
            <a:ext cx="2851785" cy="3882390"/>
            <a:chOff x="9340595" y="0"/>
            <a:chExt cx="2851785" cy="38823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40595" y="1920239"/>
              <a:ext cx="2851403" cy="196215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55835" y="0"/>
              <a:ext cx="2836164" cy="1930908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9268968" y="1972055"/>
            <a:ext cx="2923540" cy="4872990"/>
            <a:chOff x="9268968" y="1972055"/>
            <a:chExt cx="2923540" cy="487299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68968" y="4389120"/>
              <a:ext cx="2923031" cy="245592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84208" y="1972055"/>
              <a:ext cx="2907792" cy="2427732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35" dirty="0"/>
              <a:t>Результат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9771" y="701636"/>
            <a:ext cx="8998585" cy="39897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148205">
              <a:lnSpc>
                <a:spcPct val="120100"/>
              </a:lnSpc>
              <a:spcBef>
                <a:spcPts val="100"/>
              </a:spcBef>
              <a:buSzPct val="96428"/>
              <a:buFont typeface="Wingdings"/>
              <a:buChar char=""/>
              <a:tabLst>
                <a:tab pos="292735" algn="l"/>
              </a:tabLst>
            </a:pPr>
            <a:r>
              <a:rPr sz="2800" dirty="0">
                <a:latin typeface="Calibri"/>
                <a:cs typeface="Calibri"/>
              </a:rPr>
              <a:t>Развитие </a:t>
            </a:r>
            <a:r>
              <a:rPr sz="2800" spc="-5" dirty="0">
                <a:latin typeface="Calibri"/>
                <a:cs typeface="Calibri"/>
              </a:rPr>
              <a:t>лидерских </a:t>
            </a:r>
            <a:r>
              <a:rPr sz="2800" spc="-10" dirty="0">
                <a:latin typeface="Calibri"/>
                <a:cs typeface="Calibri"/>
              </a:rPr>
              <a:t>навыков </a:t>
            </a:r>
            <a:r>
              <a:rPr sz="2800" spc="-5" dirty="0">
                <a:latin typeface="Calibri"/>
                <a:cs typeface="Calibri"/>
              </a:rPr>
              <a:t>и повышение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ответственности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за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других.</a:t>
            </a:r>
            <a:endParaRPr sz="2800">
              <a:latin typeface="Calibri"/>
              <a:cs typeface="Calibri"/>
            </a:endParaRPr>
          </a:p>
          <a:p>
            <a:pPr marL="292100" indent="-280035">
              <a:lnSpc>
                <a:spcPct val="100000"/>
              </a:lnSpc>
              <a:spcBef>
                <a:spcPts val="660"/>
              </a:spcBef>
              <a:buSzPct val="96428"/>
              <a:buFont typeface="Wingdings"/>
              <a:buChar char=""/>
              <a:tabLst>
                <a:tab pos="292735" algn="l"/>
              </a:tabLst>
            </a:pPr>
            <a:r>
              <a:rPr sz="2800" spc="-5" dirty="0">
                <a:latin typeface="Calibri"/>
                <a:cs typeface="Calibri"/>
              </a:rPr>
              <a:t>Проявление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инициативы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и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умение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отстаивать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свои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идеи.</a:t>
            </a:r>
            <a:endParaRPr sz="2800">
              <a:latin typeface="Calibri"/>
              <a:cs typeface="Calibri"/>
            </a:endParaRPr>
          </a:p>
          <a:p>
            <a:pPr marL="241300" marR="248285" indent="-228600">
              <a:lnSpc>
                <a:spcPts val="3020"/>
              </a:lnSpc>
              <a:spcBef>
                <a:spcPts val="1045"/>
              </a:spcBef>
              <a:buSzPct val="96428"/>
              <a:buFont typeface="Wingdings"/>
              <a:buChar char=""/>
              <a:tabLst>
                <a:tab pos="292735" algn="l"/>
              </a:tabLst>
            </a:pPr>
            <a:r>
              <a:rPr sz="2800" spc="-5" dirty="0">
                <a:latin typeface="Calibri"/>
                <a:cs typeface="Calibri"/>
              </a:rPr>
              <a:t>Появление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навыка</a:t>
            </a:r>
            <a:r>
              <a:rPr sz="2800" spc="-15" dirty="0">
                <a:latin typeface="Calibri"/>
                <a:cs typeface="Calibri"/>
              </a:rPr>
              <a:t> предотвращать</a:t>
            </a:r>
            <a:r>
              <a:rPr sz="2800" spc="3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конфликты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и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решать </a:t>
            </a:r>
            <a:r>
              <a:rPr sz="2800" spc="-61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уже</a:t>
            </a:r>
            <a:r>
              <a:rPr sz="2800" spc="-5" dirty="0">
                <a:latin typeface="Calibri"/>
                <a:cs typeface="Calibri"/>
              </a:rPr>
              <a:t> сложившиеся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конфликтные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ситуации.</a:t>
            </a:r>
            <a:endParaRPr sz="2800">
              <a:latin typeface="Calibri"/>
              <a:cs typeface="Calibri"/>
            </a:endParaRPr>
          </a:p>
          <a:p>
            <a:pPr marL="292100" indent="-280035">
              <a:lnSpc>
                <a:spcPct val="100000"/>
              </a:lnSpc>
              <a:spcBef>
                <a:spcPts val="635"/>
              </a:spcBef>
              <a:buSzPct val="96428"/>
              <a:buFont typeface="Wingdings"/>
              <a:buChar char=""/>
              <a:tabLst>
                <a:tab pos="292735" algn="l"/>
              </a:tabLst>
            </a:pPr>
            <a:r>
              <a:rPr sz="2800" spc="-5" dirty="0">
                <a:latin typeface="Calibri"/>
                <a:cs typeface="Calibri"/>
              </a:rPr>
              <a:t>Принятие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норм и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ценностей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общества.</a:t>
            </a:r>
            <a:endParaRPr sz="2800">
              <a:latin typeface="Calibri"/>
              <a:cs typeface="Calibri"/>
            </a:endParaRPr>
          </a:p>
          <a:p>
            <a:pPr marL="292100" indent="-280035">
              <a:lnSpc>
                <a:spcPct val="100000"/>
              </a:lnSpc>
              <a:spcBef>
                <a:spcPts val="660"/>
              </a:spcBef>
              <a:buSzPct val="96428"/>
              <a:buFont typeface="Wingdings"/>
              <a:buChar char=""/>
              <a:tabLst>
                <a:tab pos="292735" algn="l"/>
              </a:tabLst>
            </a:pPr>
            <a:r>
              <a:rPr sz="2800" dirty="0">
                <a:latin typeface="Calibri"/>
                <a:cs typeface="Calibri"/>
              </a:rPr>
              <a:t>Повышение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самооценки.</a:t>
            </a:r>
            <a:endParaRPr sz="2800">
              <a:latin typeface="Calibri"/>
              <a:cs typeface="Calibri"/>
            </a:endParaRPr>
          </a:p>
          <a:p>
            <a:pPr marL="292100" indent="-280035">
              <a:lnSpc>
                <a:spcPct val="100000"/>
              </a:lnSpc>
              <a:spcBef>
                <a:spcPts val="660"/>
              </a:spcBef>
              <a:buSzPct val="96428"/>
              <a:buFont typeface="Wingdings"/>
              <a:buChar char=""/>
              <a:tabLst>
                <a:tab pos="292735" algn="l"/>
              </a:tabLst>
            </a:pPr>
            <a:r>
              <a:rPr sz="2800" dirty="0">
                <a:latin typeface="Calibri"/>
                <a:cs typeface="Calibri"/>
              </a:rPr>
              <a:t>Повышение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социального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статуса.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6095" y="4648200"/>
            <a:ext cx="12186285" cy="2209800"/>
            <a:chOff x="6095" y="4648200"/>
            <a:chExt cx="12186285" cy="2209800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5" y="6829044"/>
              <a:ext cx="2548890" cy="2895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336" y="4709160"/>
              <a:ext cx="6425945" cy="214883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42031" y="4648200"/>
              <a:ext cx="9649968" cy="220979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9361931" y="4648200"/>
              <a:ext cx="2830195" cy="2209800"/>
            </a:xfrm>
            <a:custGeom>
              <a:avLst/>
              <a:gdLst/>
              <a:ahLst/>
              <a:cxnLst/>
              <a:rect l="l" t="t" r="r" b="b"/>
              <a:pathLst>
                <a:path w="2830195" h="2209800">
                  <a:moveTo>
                    <a:pt x="2716276" y="0"/>
                  </a:moveTo>
                  <a:lnTo>
                    <a:pt x="191516" y="0"/>
                  </a:lnTo>
                  <a:lnTo>
                    <a:pt x="147596" y="5057"/>
                  </a:lnTo>
                  <a:lnTo>
                    <a:pt x="107283" y="19462"/>
                  </a:lnTo>
                  <a:lnTo>
                    <a:pt x="71724" y="42067"/>
                  </a:lnTo>
                  <a:lnTo>
                    <a:pt x="42067" y="71724"/>
                  </a:lnTo>
                  <a:lnTo>
                    <a:pt x="19462" y="107283"/>
                  </a:lnTo>
                  <a:lnTo>
                    <a:pt x="5057" y="147596"/>
                  </a:lnTo>
                  <a:lnTo>
                    <a:pt x="0" y="191516"/>
                  </a:lnTo>
                  <a:lnTo>
                    <a:pt x="0" y="2036610"/>
                  </a:lnTo>
                  <a:lnTo>
                    <a:pt x="5057" y="2080513"/>
                  </a:lnTo>
                  <a:lnTo>
                    <a:pt x="19462" y="2120815"/>
                  </a:lnTo>
                  <a:lnTo>
                    <a:pt x="42067" y="2156368"/>
                  </a:lnTo>
                  <a:lnTo>
                    <a:pt x="71724" y="2186020"/>
                  </a:lnTo>
                  <a:lnTo>
                    <a:pt x="107283" y="2208624"/>
                  </a:lnTo>
                  <a:lnTo>
                    <a:pt x="110564" y="2209796"/>
                  </a:lnTo>
                  <a:lnTo>
                    <a:pt x="2797227" y="2209796"/>
                  </a:lnTo>
                  <a:lnTo>
                    <a:pt x="2800508" y="2208624"/>
                  </a:lnTo>
                  <a:lnTo>
                    <a:pt x="2830068" y="2189834"/>
                  </a:lnTo>
                  <a:lnTo>
                    <a:pt x="2830068" y="38253"/>
                  </a:lnTo>
                  <a:lnTo>
                    <a:pt x="2800508" y="19462"/>
                  </a:lnTo>
                  <a:lnTo>
                    <a:pt x="2760195" y="5057"/>
                  </a:lnTo>
                  <a:lnTo>
                    <a:pt x="2716276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34328" y="4648200"/>
              <a:ext cx="2906268" cy="220065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771" y="117170"/>
            <a:ext cx="7444029" cy="677108"/>
          </a:xfrm>
        </p:spPr>
        <p:txBody>
          <a:bodyPr/>
          <a:lstStyle/>
          <a:p>
            <a:r>
              <a:rPr lang="ru-RU" b="1" dirty="0" smtClean="0"/>
              <a:t>Информация о команде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4800" y="1600200"/>
            <a:ext cx="11658600" cy="3657600"/>
          </a:xfrm>
        </p:spPr>
        <p:txBody>
          <a:bodyPr/>
          <a:lstStyle/>
          <a:p>
            <a:r>
              <a:rPr lang="ru-RU" b="1" dirty="0" smtClean="0"/>
              <a:t>Руководитель</a:t>
            </a:r>
          </a:p>
          <a:p>
            <a:r>
              <a:rPr lang="ru-RU" dirty="0" smtClean="0"/>
              <a:t>Плешакова Елена Владимировна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Белых Анна Ивановна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en-US" b="1" dirty="0" smtClean="0"/>
              <a:t>SMM </a:t>
            </a:r>
            <a:r>
              <a:rPr lang="ru-RU" b="1" dirty="0" smtClean="0"/>
              <a:t>специалист</a:t>
            </a:r>
          </a:p>
          <a:p>
            <a:r>
              <a:rPr lang="ru-RU" dirty="0" err="1" smtClean="0"/>
              <a:t>Баярова</a:t>
            </a:r>
            <a:r>
              <a:rPr lang="ru-RU" dirty="0" smtClean="0"/>
              <a:t> Лейла </a:t>
            </a:r>
            <a:endParaRPr lang="ru-RU" dirty="0"/>
          </a:p>
        </p:txBody>
      </p:sp>
      <p:pic>
        <p:nvPicPr>
          <p:cNvPr id="1026" name="Picture 2" descr="https://pps.whatsapp.net/v/t61.24694-24/261903759_449826153612411_6167875652570901195_n.jpg?ccb=11-4&amp;oh=01_AdT05nNamo1ywX0cXcVmcEeSRVEWdZjIZXgVeAZ39Q1mHg&amp;oe=64F1F924&amp;_nc_cat=1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1905000"/>
            <a:ext cx="2667000" cy="2667000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9906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AutoShape 5" descr="blob:https://web.whatsapp.com/9737687a-95c8-474b-ad4e-27d6a5ab898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1" name="AutoShape 7" descr="blob:https://web.whatsapp.com/9737687a-95c8-474b-ad4e-27d6a5ab898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3" name="AutoShape 9" descr="blob:https://web.whatsapp.com/9737687a-95c8-474b-ad4e-27d6a5ab898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3733800"/>
            <a:ext cx="21145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</TotalTime>
  <Words>317</Words>
  <Application>Microsoft Office PowerPoint</Application>
  <PresentationFormat>Произвольный</PresentationFormat>
  <Paragraphs>62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Office Theme</vt:lpstr>
      <vt:lpstr>Молодежный клуб «Движение»</vt:lpstr>
      <vt:lpstr>Этапы работы</vt:lpstr>
      <vt:lpstr>Формы и методы обучения</vt:lpstr>
      <vt:lpstr>Направление деятельности, акции и мероприятия</vt:lpstr>
      <vt:lpstr>Результат</vt:lpstr>
      <vt:lpstr>Информация о команде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Белых</dc:creator>
  <cp:lastModifiedBy>Пользователь Windows</cp:lastModifiedBy>
  <cp:revision>5</cp:revision>
  <dcterms:created xsi:type="dcterms:W3CDTF">2023-08-22T16:23:06Z</dcterms:created>
  <dcterms:modified xsi:type="dcterms:W3CDTF">2023-08-22T16:45:42Z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2020-03-11T00:00:00Z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2023-08-22T00:00:00Z</vt:filetime>
  </property>
</Properties>
</file>