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71" r:id="rId4"/>
    <p:sldId id="268" r:id="rId5"/>
    <p:sldId id="269" r:id="rId6"/>
    <p:sldId id="272" r:id="rId7"/>
    <p:sldId id="270" r:id="rId8"/>
    <p:sldId id="262" r:id="rId9"/>
    <p:sldId id="273" r:id="rId10"/>
    <p:sldId id="274" r:id="rId11"/>
    <p:sldId id="275" r:id="rId12"/>
    <p:sldId id="276" r:id="rId13"/>
    <p:sldId id="277" r:id="rId14"/>
    <p:sldId id="278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357" autoAdjust="0"/>
  </p:normalViewPr>
  <p:slideViewPr>
    <p:cSldViewPr>
      <p:cViewPr varScale="1">
        <p:scale>
          <a:sx n="114" d="100"/>
          <a:sy n="114" d="100"/>
        </p:scale>
        <p:origin x="152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434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673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89396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363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19015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13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7881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278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521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40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974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034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636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416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752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716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928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196752"/>
            <a:ext cx="7772400" cy="1296144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ГАПОУ ТО «Тобольский многопрофильный техникум»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7296" y="3068960"/>
            <a:ext cx="8568952" cy="3384376"/>
          </a:xfrm>
        </p:spPr>
        <p:txBody>
          <a:bodyPr>
            <a:normAutofit lnSpcReduction="10000"/>
          </a:bodyPr>
          <a:lstStyle/>
          <a:p>
            <a:pPr algn="l"/>
            <a:r>
              <a:rPr lang="ru-RU" i="1" dirty="0">
                <a:solidFill>
                  <a:schemeClr val="tx1"/>
                </a:solidFill>
              </a:rPr>
              <a:t>                     </a:t>
            </a:r>
            <a:r>
              <a:rPr lang="ru-RU" sz="2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Волонтерский отряд «Импульс добра»</a:t>
            </a:r>
          </a:p>
          <a:p>
            <a:pPr algn="l"/>
            <a:endParaRPr lang="ru-RU" sz="20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ru-RU" sz="20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ru-RU" sz="20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ru-RU" dirty="0">
              <a:solidFill>
                <a:schemeClr val="tx1"/>
              </a:solidFill>
            </a:endParaRPr>
          </a:p>
          <a:p>
            <a:pPr algn="r"/>
            <a:endParaRPr lang="ru-RU" sz="1400" dirty="0">
              <a:solidFill>
                <a:schemeClr val="tx1"/>
              </a:solidFill>
            </a:endParaRPr>
          </a:p>
          <a:p>
            <a:endParaRPr lang="ru-RU" sz="1800" dirty="0">
              <a:solidFill>
                <a:schemeClr val="tx1"/>
              </a:solidFill>
            </a:endParaRPr>
          </a:p>
          <a:p>
            <a:endParaRPr lang="ru-RU" sz="1800" dirty="0">
              <a:solidFill>
                <a:schemeClr val="tx1"/>
              </a:solidFill>
            </a:endParaRPr>
          </a:p>
          <a:p>
            <a:pPr algn="ctr"/>
            <a:r>
              <a:rPr lang="ru-RU" dirty="0" err="1">
                <a:solidFill>
                  <a:schemeClr val="tx1"/>
                </a:solidFill>
              </a:rPr>
              <a:t>г</a:t>
            </a:r>
            <a:r>
              <a:rPr lang="ru-RU" sz="1800" dirty="0" err="1">
                <a:solidFill>
                  <a:schemeClr val="tx1"/>
                </a:solidFill>
              </a:rPr>
              <a:t>.Тобольск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5EBF5DA-D871-2A27-627E-A84D6E575DA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509" y="457902"/>
            <a:ext cx="2000734" cy="115529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65044D-DE35-F7C2-0F7B-7F7636ACFADA}"/>
              </a:ext>
            </a:extLst>
          </p:cNvPr>
          <p:cNvSpPr txBox="1"/>
          <p:nvPr/>
        </p:nvSpPr>
        <p:spPr>
          <a:xfrm>
            <a:off x="662060" y="303227"/>
            <a:ext cx="61926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</a:rPr>
              <a:t>Региональный форум добровольцев (волонтеров) Тюменской области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637FA3F-63C8-1FF9-2B9D-D1EB33EE1B5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196751"/>
            <a:ext cx="1504968" cy="331257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15A566D-1CCE-6B31-CFF5-A46B688B021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744" y="1196752"/>
            <a:ext cx="1490660" cy="331257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CA07BA8-BF75-F6EC-D91E-A3E9B8A8B3F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936" y="1196751"/>
            <a:ext cx="1504968" cy="334437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CE72E87-5EB7-28A7-C0E3-532F08A5D20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6621" y="4063422"/>
            <a:ext cx="3931127" cy="249135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4102CD8-5680-8F2A-6D36-BACEFDD4103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7748" y="1169366"/>
            <a:ext cx="1760596" cy="336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193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61E8338-DFE9-EDFE-9BEE-6D64586BF708}"/>
              </a:ext>
            </a:extLst>
          </p:cNvPr>
          <p:cNvSpPr txBox="1"/>
          <p:nvPr/>
        </p:nvSpPr>
        <p:spPr>
          <a:xfrm>
            <a:off x="1259632" y="404664"/>
            <a:ext cx="45887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</a:rPr>
              <a:t>Всероссийская акция</a:t>
            </a:r>
          </a:p>
          <a:p>
            <a:pPr algn="ctr"/>
            <a:r>
              <a:rPr lang="ru-RU" sz="2400" b="1" dirty="0">
                <a:solidFill>
                  <a:srgbClr val="7030A0"/>
                </a:solidFill>
              </a:rPr>
              <a:t> «Георгиевская ленточка»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BF1B4C4-72CE-5CAD-ECF2-4137B7A6811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527" y="1540453"/>
            <a:ext cx="3035829" cy="227687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DBE40FC-4935-9EFD-6470-CF2AC75FCDC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896" y="1369510"/>
            <a:ext cx="2016224" cy="268829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72D87CC-8CD0-B242-F8B9-2A3C4940720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5660" y="1360375"/>
            <a:ext cx="2088232" cy="464051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B8CC1F6-3627-90F0-40F5-CD61E67692E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4179111"/>
            <a:ext cx="4895528" cy="220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105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A9D4BF-794C-3A1B-7992-3974A7A61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372459"/>
            <a:ext cx="6347714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</a:rPr>
              <a:t>Помощь братьям меньшим в</a:t>
            </a:r>
            <a:br>
              <a:rPr lang="ru-RU" sz="3200" b="1" dirty="0">
                <a:solidFill>
                  <a:srgbClr val="7030A0"/>
                </a:solidFill>
              </a:rPr>
            </a:br>
            <a:r>
              <a:rPr lang="ru-RU" sz="3200" b="1" dirty="0">
                <a:solidFill>
                  <a:srgbClr val="7030A0"/>
                </a:solidFill>
              </a:rPr>
              <a:t>центре массовой передержки для бездомных животных.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928C2AC-A463-67DF-C8E8-A090E10EB6B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436" y="2204864"/>
            <a:ext cx="3197724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13A5627-5CDD-297A-1738-1BF68C81C7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8333" y="2204864"/>
            <a:ext cx="2376263" cy="21475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CB86FD4-5A62-65CF-CCC4-85225B981E8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0943" y="2204864"/>
            <a:ext cx="2484276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BF1C5E4-3042-7A27-8356-2F4C48229DA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456" y="4005064"/>
            <a:ext cx="2069304" cy="2759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274B317-0257-90B4-6032-CBEA5525AF8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4516669"/>
            <a:ext cx="3817927" cy="2147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1159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7CFAE0A-F1D4-01FC-190F-E6D1A947181E}"/>
              </a:ext>
            </a:extLst>
          </p:cNvPr>
          <p:cNvSpPr txBox="1"/>
          <p:nvPr/>
        </p:nvSpPr>
        <p:spPr>
          <a:xfrm>
            <a:off x="467544" y="332656"/>
            <a:ext cx="662473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</a:rPr>
              <a:t>Сопровождение экскурсионных групп школьников города Тобольска и Тобольского района на площадки IX Регионального чемпионата «Молодые профессионалы» (</a:t>
            </a:r>
            <a:r>
              <a:rPr lang="ru-RU" sz="2000" b="1" dirty="0" err="1">
                <a:solidFill>
                  <a:srgbClr val="7030A0"/>
                </a:solidFill>
              </a:rPr>
              <a:t>WorldSkills</a:t>
            </a:r>
            <a:r>
              <a:rPr lang="ru-RU" sz="2000" b="1" dirty="0">
                <a:solidFill>
                  <a:srgbClr val="7030A0"/>
                </a:solidFill>
              </a:rPr>
              <a:t> Russia)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9821371-1FA7-EA1A-D524-3D2ECDFAD4C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700808"/>
            <a:ext cx="3446852" cy="29773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7B5DC1A-81F9-2CC0-B111-E6BFEC91814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952" y="1723191"/>
            <a:ext cx="3995936" cy="2996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46A2CBF-5FF7-70C3-A7EE-2C92496F369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800" y="4149080"/>
            <a:ext cx="3307487" cy="2480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17322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A7A5F5-EC55-C156-6BF1-D242CC68A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451919"/>
            <a:ext cx="6347714" cy="132080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Наши партнеры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457D5C4-6CCD-4FFE-977F-54A61EE5EE2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8378" y="3105159"/>
            <a:ext cx="4357766" cy="18002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19AE025-126C-61E5-B525-69D2126245E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940" y="3848512"/>
            <a:ext cx="2852477" cy="255756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AC33FA8-274A-B72B-3DAF-D2D5400F2B8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090" y="1463245"/>
            <a:ext cx="4004605" cy="183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899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9506" y="476672"/>
            <a:ext cx="7058745" cy="6048672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Волонтерская деятельность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4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Цель </a:t>
            </a:r>
            <a:r>
              <a:rPr lang="ru-RU" sz="4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 формирование нравственных и коммуникативных качеств личности  через организацию общественно-полезной деятельности, способствующей самореализации личности обучающихся, развития их самостоятельной познавательной деятельности.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Задачи:</a:t>
            </a:r>
            <a:endParaRPr lang="ru-RU" sz="48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"/>
            </a:pPr>
            <a:r>
              <a:rPr lang="ru-RU" sz="4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возрождение лучших отечественных традиций благотворительности, воспитание доброты, чуткости, сострадания;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"/>
            </a:pPr>
            <a:r>
              <a:rPr lang="ru-RU" sz="4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формирование социально –активной позиции подростков, организаторских умений и навыков, развитие лидерских качеств;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"/>
            </a:pPr>
            <a:r>
              <a:rPr lang="ru-RU" sz="4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популяризация идей добровольчества в студенческой среде;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"/>
            </a:pPr>
            <a:r>
              <a:rPr lang="ru-RU" sz="4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создание оптимальных условий для распространения волонтерского движения и активизации участия обучающихся в социально-значимых акциях и проектах;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"/>
            </a:pPr>
            <a:r>
              <a:rPr lang="ru-RU" sz="4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расширение опыта обобщения, развитие навыков взаимодействия с людьми различных социальных категорий.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701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9506" y="1060810"/>
            <a:ext cx="7058745" cy="546453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Направления добровольчества: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"/>
            </a:pP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социальное;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"/>
            </a:pP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культурное;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"/>
            </a:pP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спортивное;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"/>
            </a:pP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экологическое;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"/>
            </a:pP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событийное;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"/>
            </a:pP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корпоративное;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"/>
            </a:pP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медиа-волонтерство;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"/>
            </a:pP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патриотическое.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ACC2CEF4-14CC-DCC5-334A-0D2FF6FBA3A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63888" y="1844824"/>
            <a:ext cx="4608512" cy="32771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2084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836712"/>
            <a:ext cx="7021287" cy="2016224"/>
          </a:xfrm>
        </p:spPr>
        <p:txBody>
          <a:bodyPr>
            <a:normAutofit/>
          </a:bodyPr>
          <a:lstStyle/>
          <a:p>
            <a:pPr marL="457200" lvl="1" indent="0" algn="just">
              <a:buNone/>
              <a:tabLst>
                <a:tab pos="180340" algn="l"/>
              </a:tabLst>
            </a:pPr>
            <a:r>
              <a:rPr lang="ru-RU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Ежегодный о</a:t>
            </a:r>
            <a:r>
              <a:rPr lang="ru-RU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ткрытый межрегиональный </a:t>
            </a:r>
            <a:r>
              <a:rPr lang="ru-RU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Волонтёрский фестиваль ЭКО-ПАТИ «Импульс добра» (Далее – Эко-</a:t>
            </a:r>
            <a:r>
              <a:rPr lang="ru-RU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пати</a:t>
            </a:r>
            <a:r>
              <a:rPr lang="ru-RU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проводится ГАПОУ ТО «Тобольский многопрофильный техникум» в рамках комплексного образовательного проекта Тюменской области «Школа волонтеров»  при поддержке Департамента образования и науки Тюменской области и Совета директоров Профессиональных образовательных организаций Тюменской области.</a:t>
            </a:r>
          </a:p>
          <a:p>
            <a:pPr marL="457200" lvl="1" indent="0" algn="just">
              <a:buNone/>
              <a:tabLst>
                <a:tab pos="180340" algn="l"/>
              </a:tabLst>
            </a:pPr>
            <a:r>
              <a:rPr lang="ru-RU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Участники - волонтёры  образовательных организаций Тюменской области.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Изображение выглядит как текст, дерево, небо, внешний&#10;&#10;Автоматически созданное описание">
            <a:extLst>
              <a:ext uri="{FF2B5EF4-FFF2-40B4-BE49-F238E27FC236}">
                <a16:creationId xmlns:a16="http://schemas.microsoft.com/office/drawing/2014/main" id="{EA026E15-25C6-7B7B-6E5D-01F88245132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3212976"/>
            <a:ext cx="3816423" cy="28623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Изображение выглядит как трава, небо, внешний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3C44A9CF-6D3D-0454-BBB6-F408A35D2D6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176488"/>
            <a:ext cx="3816423" cy="28623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6189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1" y="980728"/>
            <a:ext cx="7200800" cy="4312821"/>
          </a:xfrm>
        </p:spPr>
        <p:txBody>
          <a:bodyPr>
            <a:normAutofit/>
          </a:bodyPr>
          <a:lstStyle/>
          <a:p>
            <a:pPr marL="457200" lvl="1" indent="0" algn="just">
              <a:lnSpc>
                <a:spcPct val="150000"/>
              </a:lnSpc>
              <a:buNone/>
              <a:tabLst>
                <a:tab pos="180340" algn="l"/>
              </a:tabLst>
            </a:pPr>
            <a:r>
              <a:rPr lang="ru-RU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Целью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проведения Эко-</a:t>
            </a:r>
            <a:r>
              <a:rPr lang="ru-RU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пати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является популяризация и развитие волонтерского движения в профессиональных образовательных организациях Тюменской области (Далее – ПОО ТО).</a:t>
            </a:r>
            <a:endParaRPr lang="ru-RU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 algn="just">
              <a:buNone/>
              <a:tabLst>
                <a:tab pos="180340" algn="l"/>
              </a:tabLst>
            </a:pPr>
            <a:r>
              <a:rPr lang="ru-RU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Задачи Эко-</a:t>
            </a:r>
            <a:r>
              <a:rPr lang="ru-RU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пати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lvl="0" algn="just">
              <a:buFont typeface="Wingdings" panose="05000000000000000000" pitchFamily="2" charset="2"/>
              <a:buChar char="Ø"/>
              <a:tabLst>
                <a:tab pos="180340" algn="l"/>
              </a:tabLst>
            </a:pPr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создание единого поля общения и взаимодействия, обмен опытом для представителей волонтерских объединений ПОО ТО;</a:t>
            </a:r>
            <a:endParaRPr lang="ru-RU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buFont typeface="Wingdings" panose="05000000000000000000" pitchFamily="2" charset="2"/>
              <a:buChar char="Ø"/>
              <a:tabLst>
                <a:tab pos="180340" algn="l"/>
              </a:tabLst>
            </a:pPr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пропаганда волонтерской деятельности в ПОО ТО;</a:t>
            </a:r>
            <a:endParaRPr lang="ru-RU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buFont typeface="Wingdings" panose="05000000000000000000" pitchFamily="2" charset="2"/>
              <a:buChar char="Ø"/>
              <a:tabLst>
                <a:tab pos="180340" algn="l"/>
              </a:tabLst>
            </a:pPr>
            <a:r>
              <a:rPr lang="ru-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просвещение, содействие развитию активной жизненной позиции молодых людей;</a:t>
            </a:r>
            <a:endParaRPr lang="ru-RU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>
              <a:buFont typeface="Wingdings" panose="05000000000000000000" pitchFamily="2" charset="2"/>
              <a:buChar char="Ø"/>
              <a:tabLst>
                <a:tab pos="180340" algn="l"/>
              </a:tabLst>
            </a:pPr>
            <a:r>
              <a:rPr lang="ru-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формирование позитивного образа волонтера, как важного фактора социально-экономического развития Тюменской области</a:t>
            </a:r>
            <a:endParaRPr lang="ru-RU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000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D49B357A-F3B2-EAD3-0743-5A3125C8F8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9863" y="2786091"/>
            <a:ext cx="2560284" cy="152116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125E231-8268-DC00-17F9-BB90F243E41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0804" y="1114540"/>
            <a:ext cx="2617076" cy="147210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E339242-E634-55C5-9FEF-0DDB3C3DBB2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0149" y="1114540"/>
            <a:ext cx="2617076" cy="147210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F15F800-E49A-3DE7-8668-B9FCB2C7635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51520" y="2770724"/>
            <a:ext cx="2848316" cy="160217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D97363D-7A73-25D2-BA6F-AED726BA9EE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850" y="2748983"/>
            <a:ext cx="2617076" cy="160217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FBB9F58-6EEC-28D1-3C64-E6C1A26C549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114540"/>
            <a:ext cx="2735826" cy="153890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FC6EC05-C95F-32A8-D76D-4D9B4FD071C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784" y="4513499"/>
            <a:ext cx="3491880" cy="196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866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EC5E4918-BF7D-DAE2-0142-EE4E0A4C4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528352"/>
            <a:ext cx="6347713" cy="13208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</a:rPr>
              <a:t>Всероссийская акция </a:t>
            </a:r>
            <a:br>
              <a:rPr lang="ru-RU" sz="2800" b="1" dirty="0">
                <a:solidFill>
                  <a:srgbClr val="7030A0"/>
                </a:solidFill>
              </a:rPr>
            </a:br>
            <a:r>
              <a:rPr lang="ru-RU" sz="2800" b="1" dirty="0">
                <a:solidFill>
                  <a:srgbClr val="7030A0"/>
                </a:solidFill>
              </a:rPr>
              <a:t>«Вам, любимые!»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5873EC1-EBE1-98B3-A1F5-096C1945680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988840"/>
            <a:ext cx="1656184" cy="3680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8D2AD4C-EC52-AC21-463E-9E2EDB61EA9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2936" y="1988840"/>
            <a:ext cx="1656184" cy="3680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9BCBF7B-5851-077C-CD7A-91AF550FA34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7944" y="2000726"/>
            <a:ext cx="1728192" cy="3680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494B9B6-65A4-DEA0-966B-607839AE0CC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4960" y="1988840"/>
            <a:ext cx="1656184" cy="3680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2642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0544" y="410764"/>
            <a:ext cx="6347713" cy="13208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</a:rPr>
              <a:t>Помощь одиноко проживающим пенсионерам в уборке снега на придомовой территории.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783440D-5BE2-DDCB-F255-F44B4668B26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066" y="2276872"/>
            <a:ext cx="2571750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7D093E5-99D0-73A6-AEDC-7F9B06C1E37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176" y="2204864"/>
            <a:ext cx="2571750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CD07BB0-23C1-F4E3-251F-49A22784EA5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699792" y="1916832"/>
            <a:ext cx="3456384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83542D0-7CE6-8043-3514-918CC248AB6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5408" y="4489309"/>
            <a:ext cx="3055330" cy="228911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5DCB60A-A84D-CA80-C43F-8EB002267591}"/>
              </a:ext>
            </a:extLst>
          </p:cNvPr>
          <p:cNvSpPr txBox="1"/>
          <p:nvPr/>
        </p:nvSpPr>
        <p:spPr>
          <a:xfrm>
            <a:off x="467544" y="238622"/>
            <a:ext cx="64807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b="1" dirty="0">
                <a:solidFill>
                  <a:srgbClr val="7030A0"/>
                </a:solidFill>
              </a:rPr>
              <a:t>Сбор, сортировка и упаковка гуманитарной помощи для военнослужащих, находящихся на специальной военной операции.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1F49357-8282-7696-CC97-8913BA33B83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19" y="1556792"/>
            <a:ext cx="3779573" cy="1700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4C4CB8B-BBE0-44E4-DF2F-6F6041B33A4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3348629"/>
            <a:ext cx="1998064" cy="2924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2093775-091F-7657-9464-A49A4FD0ED6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1259378"/>
            <a:ext cx="2664296" cy="1998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BD782A1-56D3-9058-8A8F-145EB739B64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1092" y="3762675"/>
            <a:ext cx="3347864" cy="2510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6147134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293</TotalTime>
  <Words>347</Words>
  <Application>Microsoft Office PowerPoint</Application>
  <PresentationFormat>Экран (4:3)</PresentationFormat>
  <Paragraphs>44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Trebuchet MS</vt:lpstr>
      <vt:lpstr>Wingdings</vt:lpstr>
      <vt:lpstr>Wingdings 3</vt:lpstr>
      <vt:lpstr>Аспект</vt:lpstr>
      <vt:lpstr>ГАПОУ ТО «Тобольский многопрофильный техникум»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Всероссийская акция  «Вам, любимые!»</vt:lpstr>
      <vt:lpstr>Помощь одиноко проживающим пенсионерам в уборке снега на придомовой территории.</vt:lpstr>
      <vt:lpstr>Презентация PowerPoint</vt:lpstr>
      <vt:lpstr>Презентация PowerPoint</vt:lpstr>
      <vt:lpstr>Презентация PowerPoint</vt:lpstr>
      <vt:lpstr>Помощь братьям меньшим в центре массовой передержки для бездомных животных.</vt:lpstr>
      <vt:lpstr>Презентация PowerPoint</vt:lpstr>
      <vt:lpstr>Наши партнеры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ГАПОУ ТО «Тобольский многопрофильный техникум»</dc:title>
  <dc:creator>Бакиевы</dc:creator>
  <cp:lastModifiedBy>User</cp:lastModifiedBy>
  <cp:revision>25</cp:revision>
  <dcterms:created xsi:type="dcterms:W3CDTF">2023-02-17T04:59:32Z</dcterms:created>
  <dcterms:modified xsi:type="dcterms:W3CDTF">2023-03-30T04:30:37Z</dcterms:modified>
</cp:coreProperties>
</file>