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6" r:id="rId5"/>
    <p:sldId id="297" r:id="rId6"/>
    <p:sldId id="298" r:id="rId7"/>
    <p:sldId id="257" r:id="rId8"/>
    <p:sldId id="291" r:id="rId9"/>
    <p:sldId id="292" r:id="rId10"/>
    <p:sldId id="256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62" r:id="rId19"/>
    <p:sldId id="279" r:id="rId20"/>
    <p:sldId id="280" r:id="rId21"/>
    <p:sldId id="281" r:id="rId22"/>
    <p:sldId id="289" r:id="rId23"/>
    <p:sldId id="296" r:id="rId24"/>
    <p:sldId id="269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D30F64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6" autoAdjust="0"/>
    <p:restoredTop sz="94274" autoAdjust="0"/>
  </p:normalViewPr>
  <p:slideViewPr>
    <p:cSldViewPr snapToGrid="0" showGuides="1">
      <p:cViewPr varScale="1">
        <p:scale>
          <a:sx n="83" d="100"/>
          <a:sy n="83" d="100"/>
        </p:scale>
        <p:origin x="222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C-473F-91FD-A876418816A2}"/>
              </c:ext>
            </c:extLst>
          </c:dPt>
          <c:dPt>
            <c:idx val="1"/>
            <c:bubble3D val="0"/>
            <c:spPr>
              <a:solidFill>
                <a:schemeClr val="accent1"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A-4A49-A520-6FB0B0F004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8C-473F-91FD-A876418816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E0A-4A49-A520-6FB0B0F00448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A-4A49-A520-6FB0B0F00448}"/>
              </c:ext>
            </c:extLst>
          </c:dPt>
          <c:dPt>
            <c:idx val="5"/>
            <c:bubble3D val="0"/>
            <c:spPr>
              <a:solidFill>
                <a:schemeClr val="accent2"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E0A-4A49-A520-6FB0B0F0044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05C-4498-866F-E9BE2F76E780}"/>
              </c:ext>
            </c:extLst>
          </c:dPt>
          <c:cat>
            <c:strRef>
              <c:f>Sheet1!$A$2:$A$8</c:f>
              <c:strCache>
                <c:ptCount val="6"/>
                <c:pt idx="0">
                  <c:v>орг</c:v>
                </c:pt>
                <c:pt idx="1">
                  <c:v>тим</c:v>
                </c:pt>
                <c:pt idx="2">
                  <c:v>медиа</c:v>
                </c:pt>
                <c:pt idx="3">
                  <c:v>сп</c:v>
                </c:pt>
                <c:pt idx="4">
                  <c:v>хр</c:v>
                </c:pt>
                <c:pt idx="5">
                  <c:v>млад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</c:v>
                </c:pt>
                <c:pt idx="1">
                  <c:v>15</c:v>
                </c:pt>
                <c:pt idx="2">
                  <c:v>10</c:v>
                </c:pt>
                <c:pt idx="3">
                  <c:v>15</c:v>
                </c:pt>
                <c:pt idx="4">
                  <c:v>15</c:v>
                </c:pt>
                <c:pt idx="5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A-4A49-A520-6FB0B0F00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28.04.2020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28.04.2020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282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357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7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3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84" y="-11575"/>
            <a:ext cx="8007786" cy="2230397"/>
          </a:xfrm>
        </p:spPr>
        <p:txBody>
          <a:bodyPr rtlCol="0"/>
          <a:lstStyle/>
          <a:p>
            <a:r>
              <a:rPr lang="ru-RU" sz="4000" dirty="0"/>
              <a:t>Доброволец России – 202</a:t>
            </a:r>
            <a:r>
              <a:rPr lang="en-US" sz="4000" dirty="0"/>
              <a:t>0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2400" dirty="0" smtClean="0">
                <a:solidFill>
                  <a:srgbClr val="D30F64"/>
                </a:solidFill>
                <a:ea typeface="+mn-ea"/>
                <a:cs typeface="+mn-cs"/>
              </a:rPr>
              <a:t>Номинация</a:t>
            </a:r>
            <a:r>
              <a:rPr lang="ru-RU" sz="2400" dirty="0">
                <a:solidFill>
                  <a:srgbClr val="D30F64"/>
                </a:solidFill>
                <a:ea typeface="+mn-ea"/>
                <a:cs typeface="+mn-cs"/>
              </a:rPr>
              <a:t>: </a:t>
            </a:r>
            <a:r>
              <a:rPr lang="ru-RU" sz="2400" b="0" dirty="0">
                <a:solidFill>
                  <a:srgbClr val="D30F64"/>
                </a:solidFill>
                <a:ea typeface="+mn-ea"/>
                <a:cs typeface="+mn-cs"/>
              </a:rPr>
              <a:t/>
            </a:r>
            <a:br>
              <a:rPr lang="ru-RU" sz="2400" b="0" dirty="0">
                <a:solidFill>
                  <a:srgbClr val="D30F64"/>
                </a:solidFill>
                <a:ea typeface="+mn-ea"/>
                <a:cs typeface="+mn-cs"/>
              </a:rPr>
            </a:br>
            <a:r>
              <a:rPr lang="ru-RU" sz="2000" b="0" dirty="0">
                <a:solidFill>
                  <a:srgbClr val="D30F64"/>
                </a:solidFill>
                <a:ea typeface="+mn-ea"/>
                <a:cs typeface="+mn-cs"/>
              </a:rPr>
              <a:t>«</a:t>
            </a:r>
            <a:r>
              <a:rPr lang="ru-RU" sz="2000" b="0" dirty="0" smtClean="0">
                <a:solidFill>
                  <a:srgbClr val="D30F64"/>
                </a:solidFill>
                <a:ea typeface="+mn-ea"/>
                <a:cs typeface="+mn-cs"/>
              </a:rPr>
              <a:t>Организатор </a:t>
            </a:r>
            <a:r>
              <a:rPr lang="ru-RU" sz="2000" b="0" dirty="0">
                <a:solidFill>
                  <a:srgbClr val="D30F64"/>
                </a:solidFill>
                <a:ea typeface="+mn-ea"/>
                <a:cs typeface="+mn-cs"/>
              </a:rPr>
              <a:t>добровольчества»</a:t>
            </a:r>
            <a:endParaRPr lang="ru-RU" sz="42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21" y="6521102"/>
            <a:ext cx="3567690" cy="348916"/>
          </a:xfrm>
        </p:spPr>
        <p:txBody>
          <a:bodyPr rtlCol="0">
            <a:normAutofit fontScale="47500" lnSpcReduction="20000"/>
          </a:bodyPr>
          <a:lstStyle/>
          <a:p>
            <a:pPr algn="ctr"/>
            <a:r>
              <a:rPr lang="en-US" sz="1900" dirty="0">
                <a:solidFill>
                  <a:srgbClr val="197DCE"/>
                </a:solidFill>
                <a:latin typeface="+mj-lt"/>
              </a:rPr>
              <a:t/>
            </a:r>
            <a:br>
              <a:rPr lang="en-US" sz="1900" dirty="0">
                <a:solidFill>
                  <a:srgbClr val="197DCE"/>
                </a:solidFill>
                <a:latin typeface="+mj-lt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9684" y="3362841"/>
            <a:ext cx="4630190" cy="1381537"/>
          </a:xfrm>
        </p:spPr>
        <p:txBody>
          <a:bodyPr rtlCol="0"/>
          <a:lstStyle/>
          <a:p>
            <a:r>
              <a:rPr lang="ru-RU" sz="2400" dirty="0" smtClean="0">
                <a:latin typeface="+mj-lt"/>
              </a:rPr>
              <a:t/>
            </a:r>
            <a:br>
              <a:rPr lang="ru-RU" sz="2400" dirty="0" smtClean="0">
                <a:latin typeface="+mj-lt"/>
              </a:rPr>
            </a:br>
            <a:r>
              <a:rPr lang="ru-RU" sz="2400" b="1" dirty="0" smtClean="0">
                <a:latin typeface="+mj-lt"/>
              </a:rPr>
              <a:t>Участник: </a:t>
            </a:r>
            <a:br>
              <a:rPr lang="ru-RU" sz="2400" b="1" dirty="0" smtClean="0">
                <a:latin typeface="+mj-lt"/>
              </a:rPr>
            </a:br>
            <a:r>
              <a:rPr lang="ru-RU" sz="2400" dirty="0" smtClean="0">
                <a:latin typeface="+mj-lt"/>
              </a:rPr>
              <a:t>Ерёмина Л.С.</a:t>
            </a:r>
            <a:r>
              <a:rPr lang="ru-RU" sz="2400" dirty="0" smtClean="0">
                <a:latin typeface="+mj-lt"/>
              </a:rPr>
              <a:t/>
            </a:r>
            <a:br>
              <a:rPr lang="ru-RU" sz="2400" dirty="0" smtClean="0">
                <a:latin typeface="+mj-lt"/>
              </a:rPr>
            </a:br>
            <a:r>
              <a:rPr lang="ru-RU" sz="2400" b="1" dirty="0" smtClean="0">
                <a:latin typeface="+mj-lt"/>
              </a:rPr>
              <a:t>Проект:</a:t>
            </a:r>
            <a:r>
              <a:rPr lang="ru-RU" sz="2400" dirty="0" smtClean="0">
                <a:latin typeface="+mj-lt"/>
              </a:rPr>
              <a:t/>
            </a:r>
            <a:br>
              <a:rPr lang="ru-RU" sz="2400" dirty="0" smtClean="0">
                <a:latin typeface="+mj-lt"/>
              </a:rPr>
            </a:br>
            <a:r>
              <a:rPr lang="ru-RU" dirty="0" smtClean="0">
                <a:latin typeface="+mj-lt"/>
              </a:rPr>
              <a:t>«Академия </a:t>
            </a:r>
            <a:r>
              <a:rPr lang="ru-RU" dirty="0">
                <a:latin typeface="+mj-lt"/>
              </a:rPr>
              <a:t>волонтера»</a:t>
            </a:r>
          </a:p>
          <a:p>
            <a:pPr rtl="0"/>
            <a:endParaRPr lang="ru-RU" sz="32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t="17928" r="-481" b="-183"/>
          <a:stretch/>
        </p:blipFill>
        <p:spPr>
          <a:xfrm rot="21405730">
            <a:off x="4704811" y="194343"/>
            <a:ext cx="7602283" cy="521316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5" y="6204749"/>
            <a:ext cx="2114140" cy="5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354CCF9-22B5-49C6-924F-2A9C89F2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10</a:t>
            </a:fld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1C65B62-3B54-496D-BD66-EFAC2F9511E5}"/>
              </a:ext>
            </a:extLst>
          </p:cNvPr>
          <p:cNvSpPr txBox="1">
            <a:spLocks/>
          </p:cNvSpPr>
          <p:nvPr/>
        </p:nvSpPr>
        <p:spPr>
          <a:xfrm>
            <a:off x="1418897" y="1027375"/>
            <a:ext cx="8408515" cy="8845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Проект «Академия волонтера» направлен на решение проблем: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AE59925-6CCE-427E-BF97-3DAA077D964A}"/>
              </a:ext>
            </a:extLst>
          </p:cNvPr>
          <p:cNvSpPr txBox="1">
            <a:spLocks/>
          </p:cNvSpPr>
          <p:nvPr/>
        </p:nvSpPr>
        <p:spPr>
          <a:xfrm>
            <a:off x="640080" y="2007443"/>
            <a:ext cx="9742516" cy="44284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>
                <a:solidFill>
                  <a:srgbClr val="197DCE"/>
                </a:solidFill>
              </a:rPr>
              <a:t>Узкопрофильность Центра волонтеров Московского Политеха, вследствие чего его члены не в полном объеме развивают навыки и компетенции связанные с организацией мероприятий и проектов;</a:t>
            </a:r>
          </a:p>
          <a:p>
            <a:pPr algn="just"/>
            <a:r>
              <a:rPr lang="ru-RU" sz="2000" dirty="0" smtClean="0">
                <a:solidFill>
                  <a:srgbClr val="197DCE"/>
                </a:solidFill>
              </a:rPr>
              <a:t>Реализация активной жизненной позиции серебряных волонтеров г. Москва и Московской области не в полном объеме;</a:t>
            </a:r>
          </a:p>
          <a:p>
            <a:pPr algn="just"/>
            <a:r>
              <a:rPr lang="ru-RU" sz="2000" dirty="0" smtClean="0">
                <a:solidFill>
                  <a:srgbClr val="197DCE"/>
                </a:solidFill>
              </a:rPr>
              <a:t>Отсутствие систематизированного получения информации (навыков, умений) для успешной реализации добровольческой деятельности в городах: Рязань, Коломна, Чебоксары, Ярославль;</a:t>
            </a:r>
          </a:p>
          <a:p>
            <a:pPr algn="just"/>
            <a:r>
              <a:rPr lang="ru-RU" sz="2000" dirty="0" smtClean="0">
                <a:solidFill>
                  <a:srgbClr val="197DCE"/>
                </a:solidFill>
              </a:rPr>
              <a:t>Отсутствие теоретических знаний о волонтерской деятельности (незнание направлений и профилей добровольчества, а также отсутствие понимания роста и развития в нем) у граждан, желающих стать волонтером.</a:t>
            </a:r>
            <a:endParaRPr lang="ru-RU" sz="2000" dirty="0">
              <a:solidFill>
                <a:srgbClr val="197DC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0" y="6181944"/>
            <a:ext cx="2054475" cy="5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4857B1-9712-4ED8-ABBD-90361A8D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11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769EFE-91BD-44B9-B585-7AD9DB76E453}"/>
              </a:ext>
            </a:extLst>
          </p:cNvPr>
          <p:cNvSpPr/>
          <p:nvPr/>
        </p:nvSpPr>
        <p:spPr>
          <a:xfrm>
            <a:off x="0" y="162540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Основные целевые группы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6D3190-45D2-45D8-9966-DFEF3C130B25}"/>
              </a:ext>
            </a:extLst>
          </p:cNvPr>
          <p:cNvSpPr/>
          <p:nvPr/>
        </p:nvSpPr>
        <p:spPr>
          <a:xfrm>
            <a:off x="566947" y="2602519"/>
            <a:ext cx="109132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D30F64"/>
                </a:solidFill>
                <a:latin typeface="+mj-lt"/>
              </a:rPr>
              <a:t>	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Студенты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высших образовательных учреждений города Москвы, Московской области, и городов: Чебоксары, Коломна, Ярославль в возрасте от 16 до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30 лет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а также лица предпенсионного и пенсионного возраста от 50 до 80 лет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6" y="6181944"/>
            <a:ext cx="2046798" cy="55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E9C636C-FB61-4521-A372-C1D48389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341D02D-C2E9-4312-85A5-1EED6AA2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12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D2D06E-3662-45B9-836B-39860692A089}"/>
              </a:ext>
            </a:extLst>
          </p:cNvPr>
          <p:cNvSpPr/>
          <p:nvPr/>
        </p:nvSpPr>
        <p:spPr>
          <a:xfrm>
            <a:off x="0" y="15649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D30F64"/>
                </a:solidFill>
              </a:rPr>
              <a:t>География проекта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7DB434-7C46-4D9D-8B43-BA1925D6EF90}"/>
              </a:ext>
            </a:extLst>
          </p:cNvPr>
          <p:cNvSpPr/>
          <p:nvPr/>
        </p:nvSpPr>
        <p:spPr>
          <a:xfrm>
            <a:off x="0" y="93504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Москва </a:t>
            </a:r>
            <a:r>
              <a:rPr lang="ru-RU" dirty="0"/>
              <a:t>и Московская </a:t>
            </a:r>
            <a:r>
              <a:rPr lang="ru-RU" dirty="0" smtClean="0"/>
              <a:t>область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Ярославль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Чебоксары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/>
              <a:t> Коломна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42333B-111F-4ADD-8A3F-76F4514A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28" y="2135377"/>
            <a:ext cx="8103375" cy="3984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" y="6181944"/>
            <a:ext cx="1944547" cy="5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665E5B-4B85-49F7-A2AD-AC599023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13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540954-240A-4A54-BAB2-6112D349F037}"/>
              </a:ext>
            </a:extLst>
          </p:cNvPr>
          <p:cNvSpPr/>
          <p:nvPr/>
        </p:nvSpPr>
        <p:spPr>
          <a:xfrm>
            <a:off x="0" y="1045399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+mj-lt"/>
              </a:rPr>
              <a:t>Методы </a:t>
            </a:r>
            <a:r>
              <a:rPr lang="ru-RU" sz="4000" b="1" dirty="0" smtClean="0">
                <a:solidFill>
                  <a:schemeClr val="tx2"/>
                </a:solidFill>
                <a:latin typeface="+mj-lt"/>
              </a:rPr>
              <a:t>реализации</a:t>
            </a:r>
            <a:endParaRPr lang="ru-RU" sz="4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F4EF5D-1B46-473E-B7A6-EEE1165B0691}"/>
              </a:ext>
            </a:extLst>
          </p:cNvPr>
          <p:cNvSpPr/>
          <p:nvPr/>
        </p:nvSpPr>
        <p:spPr>
          <a:xfrm>
            <a:off x="6329813" y="3880390"/>
            <a:ext cx="5486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Методический: 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+mj-lt"/>
              </a:rPr>
              <a:t>Разработка </a:t>
            </a:r>
            <a:r>
              <a:rPr lang="ru-RU" dirty="0">
                <a:solidFill>
                  <a:schemeClr val="accent1"/>
                </a:solidFill>
                <a:latin typeface="+mj-lt"/>
              </a:rPr>
              <a:t>образовательной программы, формирование методической </a:t>
            </a:r>
            <a:r>
              <a:rPr lang="ru-RU" dirty="0" smtClean="0">
                <a:solidFill>
                  <a:schemeClr val="accent1"/>
                </a:solidFill>
                <a:latin typeface="+mj-lt"/>
              </a:rPr>
              <a:t>базы.</a:t>
            </a:r>
            <a:endParaRPr lang="ru-RU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7638" y="2216673"/>
            <a:ext cx="5148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Административный: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+mj-lt"/>
              </a:rPr>
              <a:t>Составление </a:t>
            </a:r>
            <a:r>
              <a:rPr lang="ru-RU" dirty="0">
                <a:solidFill>
                  <a:schemeClr val="accent1"/>
                </a:solidFill>
                <a:latin typeface="+mj-lt"/>
              </a:rPr>
              <a:t>и согласование рабочей и образовательной </a:t>
            </a:r>
            <a:r>
              <a:rPr lang="ru-RU" dirty="0" smtClean="0">
                <a:solidFill>
                  <a:schemeClr val="accent1"/>
                </a:solidFill>
                <a:latin typeface="+mj-lt"/>
              </a:rPr>
              <a:t>программ.</a:t>
            </a:r>
            <a:endParaRPr lang="ru-RU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813" y="360339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Организационный: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+mj-lt"/>
              </a:rPr>
              <a:t>Организация </a:t>
            </a:r>
            <a:r>
              <a:rPr lang="ru-RU" dirty="0">
                <a:solidFill>
                  <a:schemeClr val="accent1"/>
                </a:solidFill>
                <a:latin typeface="+mj-lt"/>
              </a:rPr>
              <a:t>приема заявок, обеспечение материально- технической базы для реализации проекта, обеспечение проведения образовательной программы </a:t>
            </a:r>
            <a:r>
              <a:rPr lang="ru-RU" dirty="0" smtClean="0">
                <a:solidFill>
                  <a:schemeClr val="accent1"/>
                </a:solidFill>
                <a:latin typeface="+mj-lt"/>
              </a:rPr>
              <a:t>проекта.</a:t>
            </a:r>
            <a:endParaRPr lang="ru-RU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9814" y="2216673"/>
            <a:ext cx="51503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Информационный: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+mj-lt"/>
              </a:rPr>
              <a:t>Организация </a:t>
            </a:r>
            <a:r>
              <a:rPr lang="ru-RU" dirty="0">
                <a:solidFill>
                  <a:schemeClr val="accent1"/>
                </a:solidFill>
                <a:latin typeface="+mj-lt"/>
              </a:rPr>
              <a:t>информационной кампании </a:t>
            </a:r>
            <a:r>
              <a:rPr lang="ru-RU" dirty="0" smtClean="0">
                <a:solidFill>
                  <a:schemeClr val="accent1"/>
                </a:solidFill>
                <a:latin typeface="+mj-lt"/>
              </a:rPr>
              <a:t>проекта.</a:t>
            </a:r>
            <a:endParaRPr lang="ru-RU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4" y="6140613"/>
            <a:ext cx="2115848" cy="57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4F9AA5-38D8-4539-BE46-D7760268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14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2B03F5-DA62-4928-91BB-6ACE10A803BD}"/>
              </a:ext>
            </a:extLst>
          </p:cNvPr>
          <p:cNvSpPr/>
          <p:nvPr/>
        </p:nvSpPr>
        <p:spPr>
          <a:xfrm>
            <a:off x="0" y="70985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Реализация проекта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D34A25-DD44-4B62-9052-A211DA5293DC}"/>
              </a:ext>
            </a:extLst>
          </p:cNvPr>
          <p:cNvSpPr/>
          <p:nvPr/>
        </p:nvSpPr>
        <p:spPr>
          <a:xfrm>
            <a:off x="1232811" y="4712557"/>
            <a:ext cx="4125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Начало </a:t>
            </a:r>
            <a:r>
              <a:rPr lang="ru-RU" sz="2800" dirty="0" smtClean="0">
                <a:solidFill>
                  <a:schemeClr val="tx2"/>
                </a:solidFill>
              </a:rPr>
              <a:t>реализации:</a:t>
            </a:r>
            <a:endParaRPr lang="ru-RU" sz="2800" dirty="0">
              <a:solidFill>
                <a:schemeClr val="tx2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10.08.2021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7C65904-3C02-463A-A9B6-E99706CF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20" y="2346524"/>
            <a:ext cx="2209800" cy="20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A1D84C-A80C-4729-801C-9B3F2E4DD4FF}"/>
              </a:ext>
            </a:extLst>
          </p:cNvPr>
          <p:cNvSpPr/>
          <p:nvPr/>
        </p:nvSpPr>
        <p:spPr>
          <a:xfrm>
            <a:off x="5358220" y="2588094"/>
            <a:ext cx="4870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Окончание </a:t>
            </a:r>
            <a:r>
              <a:rPr lang="ru-RU" sz="2800" dirty="0" smtClean="0">
                <a:solidFill>
                  <a:schemeClr val="tx2"/>
                </a:solidFill>
              </a:rPr>
              <a:t>реализации:</a:t>
            </a:r>
            <a:endParaRPr lang="ru-RU" sz="2800" dirty="0">
              <a:solidFill>
                <a:schemeClr val="tx2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20.12.2021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8" y="6101645"/>
            <a:ext cx="2044124" cy="5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D1C66-8B88-4FDA-AFA7-4549E310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273" y="5377107"/>
            <a:ext cx="5291088" cy="880613"/>
          </a:xfrm>
          <a:prstGeom prst="flowChartAlternateProcess">
            <a:avLst/>
          </a:prstGeom>
          <a:solidFill>
            <a:srgbClr val="D30F64"/>
          </a:solidFill>
          <a:ln>
            <a:solidFill>
              <a:schemeClr val="bg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ln>
                  <a:solidFill>
                    <a:schemeClr val="bg1"/>
                  </a:solidFill>
                </a:ln>
                <a:solidFill>
                  <a:srgbClr val="197DCE"/>
                </a:solidFill>
              </a:rPr>
              <a:t>КОМАНДА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197DCE"/>
                </a:solidFill>
              </a:rPr>
              <a:t>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rgbClr val="197DCE"/>
                </a:solidFill>
              </a:rPr>
              <a:t>ПРОЕКТА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DE29B3-D5FF-478A-848A-934E75A4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4" b="15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53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C8127CC-EF57-4486-BD21-3EBEA537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16</a:t>
            </a:fld>
            <a:endParaRPr lang="ru-RU" noProof="0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D298A128-E5CC-4BF2-8CF6-FC08D5F88DE2}"/>
              </a:ext>
            </a:extLst>
          </p:cNvPr>
          <p:cNvSpPr txBox="1">
            <a:spLocks/>
          </p:cNvSpPr>
          <p:nvPr/>
        </p:nvSpPr>
        <p:spPr>
          <a:xfrm>
            <a:off x="1418897" y="834194"/>
            <a:ext cx="5692911" cy="24511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</a:rPr>
              <a:t>Ерёмина Лариса </a:t>
            </a:r>
            <a:r>
              <a:rPr lang="ru-RU" sz="1800" b="1" dirty="0" smtClean="0">
                <a:solidFill>
                  <a:schemeClr val="tx2"/>
                </a:solidFill>
              </a:rPr>
              <a:t>Сергеевна</a:t>
            </a:r>
            <a:endParaRPr lang="ru-RU" sz="18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</a:rPr>
              <a:t>Роль: </a:t>
            </a:r>
            <a:r>
              <a:rPr lang="ru-RU" sz="1800" dirty="0">
                <a:solidFill>
                  <a:schemeClr val="tx2"/>
                </a:solidFill>
              </a:rPr>
              <a:t>руководитель проекта.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2"/>
                </a:solidFill>
              </a:rPr>
              <a:t>Функциональные </a:t>
            </a:r>
            <a:r>
              <a:rPr lang="ru-RU" sz="1800" b="1" dirty="0" smtClean="0">
                <a:solidFill>
                  <a:schemeClr val="tx2"/>
                </a:solidFill>
              </a:rPr>
              <a:t>обязанности: </a:t>
            </a:r>
            <a:r>
              <a:rPr lang="ru-RU" sz="1800" dirty="0" smtClean="0">
                <a:solidFill>
                  <a:schemeClr val="tx2"/>
                </a:solidFill>
              </a:rPr>
              <a:t>утверждение </a:t>
            </a:r>
            <a:r>
              <a:rPr lang="ru-RU" sz="1800" dirty="0">
                <a:solidFill>
                  <a:schemeClr val="tx2"/>
                </a:solidFill>
              </a:rPr>
              <a:t>рабочих программ, проведение ряда официальных мероприятий.</a:t>
            </a:r>
          </a:p>
          <a:p>
            <a:pPr algn="just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69E4B9-1BDC-46E8-BC91-079C85E2E919}"/>
              </a:ext>
            </a:extLst>
          </p:cNvPr>
          <p:cNvSpPr txBox="1">
            <a:spLocks/>
          </p:cNvSpPr>
          <p:nvPr/>
        </p:nvSpPr>
        <p:spPr>
          <a:xfrm>
            <a:off x="4148051" y="4025204"/>
            <a:ext cx="6376578" cy="2044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rgbClr val="D30F64"/>
                </a:solidFill>
              </a:rPr>
              <a:t>Чаплыгина Виктория </a:t>
            </a:r>
            <a:r>
              <a:rPr lang="ru-RU" sz="1800" b="1" dirty="0" smtClean="0">
                <a:solidFill>
                  <a:srgbClr val="D30F64"/>
                </a:solidFill>
              </a:rPr>
              <a:t>Игоревна</a:t>
            </a:r>
            <a:endParaRPr lang="ru-RU" sz="1800" b="1" dirty="0">
              <a:solidFill>
                <a:srgbClr val="D30F64"/>
              </a:solidFill>
            </a:endParaRPr>
          </a:p>
          <a:p>
            <a:pPr algn="ctr"/>
            <a:r>
              <a:rPr lang="ru-RU" sz="1800" b="1" dirty="0">
                <a:solidFill>
                  <a:srgbClr val="D30F64"/>
                </a:solidFill>
              </a:rPr>
              <a:t>Роль: </a:t>
            </a:r>
            <a:r>
              <a:rPr lang="ru-RU" sz="1800" dirty="0">
                <a:solidFill>
                  <a:srgbClr val="D30F64"/>
                </a:solidFill>
              </a:rPr>
              <a:t>руководитель образовательной программы.</a:t>
            </a:r>
          </a:p>
          <a:p>
            <a:pPr algn="just"/>
            <a:r>
              <a:rPr lang="ru-RU" sz="1800" b="1" dirty="0">
                <a:solidFill>
                  <a:srgbClr val="D30F64"/>
                </a:solidFill>
              </a:rPr>
              <a:t>Функциональные обязанности: </a:t>
            </a:r>
            <a:r>
              <a:rPr lang="ru-RU" sz="1800" dirty="0">
                <a:solidFill>
                  <a:srgbClr val="D30F64"/>
                </a:solidFill>
              </a:rPr>
              <a:t>составление рабочей программы, курирование основного состава тренеров и методистов, проведение тематических тренингов, распределение функциональных позиций, проведение аттестации.</a:t>
            </a:r>
          </a:p>
          <a:p>
            <a:pPr algn="just"/>
            <a:endParaRPr lang="ru-RU" sz="1800" dirty="0">
              <a:solidFill>
                <a:srgbClr val="D30F64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3150EE-33CA-4F89-9129-7B6A345E6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1"/>
          <a:stretch/>
        </p:blipFill>
        <p:spPr>
          <a:xfrm>
            <a:off x="7215447" y="345244"/>
            <a:ext cx="3309182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9E48146-7229-4C64-882C-3EC5862A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7" y="2587986"/>
            <a:ext cx="2536410" cy="380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B39952-F958-4717-800F-942AA905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17</a:t>
            </a:fld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BEC24D9D-EDE4-4D7D-8EE9-C8E2C1583E83}"/>
              </a:ext>
            </a:extLst>
          </p:cNvPr>
          <p:cNvSpPr txBox="1">
            <a:spLocks/>
          </p:cNvSpPr>
          <p:nvPr/>
        </p:nvSpPr>
        <p:spPr>
          <a:xfrm>
            <a:off x="4592860" y="898961"/>
            <a:ext cx="5043653" cy="22248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</a:rPr>
              <a:t>Голощук Вероника </a:t>
            </a:r>
            <a:r>
              <a:rPr lang="ru-RU" sz="1800" b="1" dirty="0" smtClean="0">
                <a:solidFill>
                  <a:schemeClr val="tx2"/>
                </a:solidFill>
              </a:rPr>
              <a:t>Олеговна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tx2"/>
                </a:solidFill>
              </a:rPr>
              <a:t>Роль</a:t>
            </a:r>
            <a:r>
              <a:rPr lang="ru-RU" sz="1800" dirty="0" smtClean="0">
                <a:solidFill>
                  <a:schemeClr val="tx2"/>
                </a:solidFill>
              </a:rPr>
              <a:t>: программный директор.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tx2"/>
                </a:solidFill>
              </a:rPr>
              <a:t>Функциональные </a:t>
            </a:r>
            <a:r>
              <a:rPr lang="ru-RU" sz="1800" b="1" dirty="0">
                <a:solidFill>
                  <a:schemeClr val="tx2"/>
                </a:solidFill>
              </a:rPr>
              <a:t>обязанности</a:t>
            </a:r>
            <a:r>
              <a:rPr lang="ru-RU" sz="1800" dirty="0">
                <a:solidFill>
                  <a:schemeClr val="tx2"/>
                </a:solidFill>
              </a:rPr>
              <a:t>: разработка программы игровых и образовательных мероприятий.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DF620C5B-5E06-4B29-9E43-AB7C3BFA71A9}"/>
              </a:ext>
            </a:extLst>
          </p:cNvPr>
          <p:cNvSpPr txBox="1">
            <a:spLocks/>
          </p:cNvSpPr>
          <p:nvPr/>
        </p:nvSpPr>
        <p:spPr>
          <a:xfrm>
            <a:off x="1418897" y="4067547"/>
            <a:ext cx="5220393" cy="1383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err="1">
                <a:solidFill>
                  <a:srgbClr val="D30F64"/>
                </a:solidFill>
              </a:rPr>
              <a:t>Варнакова</a:t>
            </a:r>
            <a:r>
              <a:rPr lang="ru-RU" sz="1800" b="1" dirty="0">
                <a:solidFill>
                  <a:srgbClr val="D30F64"/>
                </a:solidFill>
              </a:rPr>
              <a:t> Виктория </a:t>
            </a:r>
            <a:r>
              <a:rPr lang="ru-RU" sz="1800" b="1" dirty="0" smtClean="0">
                <a:solidFill>
                  <a:srgbClr val="D30F64"/>
                </a:solidFill>
              </a:rPr>
              <a:t>Евгеньевна</a:t>
            </a:r>
            <a:endParaRPr lang="ru-RU" sz="1800" b="1" dirty="0">
              <a:solidFill>
                <a:srgbClr val="D30F64"/>
              </a:solidFill>
            </a:endParaRPr>
          </a:p>
          <a:p>
            <a:pPr algn="ctr"/>
            <a:r>
              <a:rPr lang="ru-RU" sz="1800" b="1" dirty="0">
                <a:solidFill>
                  <a:srgbClr val="D30F64"/>
                </a:solidFill>
              </a:rPr>
              <a:t>Роль</a:t>
            </a:r>
            <a:r>
              <a:rPr lang="ru-RU" sz="1800" dirty="0">
                <a:solidFill>
                  <a:srgbClr val="D30F64"/>
                </a:solidFill>
              </a:rPr>
              <a:t>: главный методист.</a:t>
            </a:r>
          </a:p>
          <a:p>
            <a:pPr algn="just"/>
            <a:r>
              <a:rPr lang="ru-RU" sz="1800" b="1" dirty="0">
                <a:solidFill>
                  <a:srgbClr val="D30F64"/>
                </a:solidFill>
              </a:rPr>
              <a:t>Функциональные обязанности</a:t>
            </a:r>
            <a:r>
              <a:rPr lang="ru-RU" sz="1800" dirty="0">
                <a:solidFill>
                  <a:srgbClr val="D30F64"/>
                </a:solidFill>
              </a:rPr>
              <a:t>: разработка методических указаний, раздаточного материала.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E3CCEF-E570-49CD-903B-5F3740BF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40" y="310363"/>
            <a:ext cx="2268030" cy="340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1D9C7B4-D683-419D-BC49-57F581C6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87" y="2774482"/>
            <a:ext cx="2416796" cy="3620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0C45DB-1A95-457A-BDC5-A82FF75F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18</a:t>
            </a:fld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4D7EAD6-B880-4CFC-9D7D-B693D14D3521}"/>
              </a:ext>
            </a:extLst>
          </p:cNvPr>
          <p:cNvSpPr txBox="1">
            <a:spLocks/>
          </p:cNvSpPr>
          <p:nvPr/>
        </p:nvSpPr>
        <p:spPr>
          <a:xfrm>
            <a:off x="606829" y="840042"/>
            <a:ext cx="5012575" cy="16954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</a:rPr>
              <a:t>Серегина Мария </a:t>
            </a:r>
            <a:r>
              <a:rPr lang="ru-RU" sz="1800" b="1" dirty="0" smtClean="0">
                <a:solidFill>
                  <a:schemeClr val="tx2"/>
                </a:solidFill>
              </a:rPr>
              <a:t>Павловна</a:t>
            </a:r>
            <a:endParaRPr lang="ru-RU" sz="18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</a:rPr>
              <a:t>Роль</a:t>
            </a:r>
            <a:r>
              <a:rPr lang="ru-RU" sz="1800" dirty="0">
                <a:solidFill>
                  <a:schemeClr val="tx2"/>
                </a:solidFill>
              </a:rPr>
              <a:t>: руководитель пресс-центра проекта.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2"/>
                </a:solidFill>
              </a:rPr>
              <a:t>Функциональные обязанности</a:t>
            </a:r>
            <a:r>
              <a:rPr lang="ru-RU" sz="1800" dirty="0">
                <a:solidFill>
                  <a:schemeClr val="tx2"/>
                </a:solidFill>
              </a:rPr>
              <a:t>: создание и реализация контент-плана информационной кампании.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8533ACC1-BCE9-4343-BAB5-2F00528D4CD5}"/>
              </a:ext>
            </a:extLst>
          </p:cNvPr>
          <p:cNvSpPr txBox="1">
            <a:spLocks/>
          </p:cNvSpPr>
          <p:nvPr/>
        </p:nvSpPr>
        <p:spPr>
          <a:xfrm>
            <a:off x="6309361" y="3962251"/>
            <a:ext cx="5589208" cy="177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rgbClr val="D30F64"/>
                </a:solidFill>
              </a:rPr>
              <a:t>Иванова Светлана </a:t>
            </a:r>
            <a:r>
              <a:rPr lang="ru-RU" sz="1800" b="1" dirty="0" smtClean="0">
                <a:solidFill>
                  <a:srgbClr val="D30F64"/>
                </a:solidFill>
              </a:rPr>
              <a:t>Дмитриевна</a:t>
            </a:r>
            <a:endParaRPr lang="ru-RU" sz="1800" b="1" dirty="0">
              <a:solidFill>
                <a:srgbClr val="D30F64"/>
              </a:solidFill>
            </a:endParaRPr>
          </a:p>
          <a:p>
            <a:pPr algn="just"/>
            <a:r>
              <a:rPr lang="ru-RU" sz="1800" b="1" dirty="0">
                <a:solidFill>
                  <a:srgbClr val="D30F64"/>
                </a:solidFill>
              </a:rPr>
              <a:t>Роль</a:t>
            </a:r>
            <a:r>
              <a:rPr lang="ru-RU" sz="1800" dirty="0">
                <a:solidFill>
                  <a:srgbClr val="D30F64"/>
                </a:solidFill>
              </a:rPr>
              <a:t>: старший по исполнению информационной компании.</a:t>
            </a:r>
          </a:p>
          <a:p>
            <a:pPr algn="just"/>
            <a:r>
              <a:rPr lang="ru-RU" sz="1800" b="1" dirty="0">
                <a:solidFill>
                  <a:srgbClr val="D30F64"/>
                </a:solidFill>
              </a:rPr>
              <a:t>Функциональные обязанности</a:t>
            </a:r>
            <a:r>
              <a:rPr lang="ru-RU" sz="1800" dirty="0">
                <a:solidFill>
                  <a:srgbClr val="D30F64"/>
                </a:solidFill>
              </a:rPr>
              <a:t>: ответственный за медиа-сопровождение.</a:t>
            </a:r>
          </a:p>
          <a:p>
            <a:pPr algn="just"/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E955830-FFED-4311-B70E-7E527403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1"/>
            <a:ext cx="4397154" cy="276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EDD3B-AFE6-4C4B-8598-D6EF2B29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17" y="3208421"/>
            <a:ext cx="4223738" cy="3280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B2E329-1874-4CF5-A870-34BEC6C6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19</a:t>
            </a:fld>
            <a:endParaRPr lang="ru-RU" noProof="0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D2F28D47-B2FF-4008-AF37-06C63210CB63}"/>
              </a:ext>
            </a:extLst>
          </p:cNvPr>
          <p:cNvSpPr txBox="1">
            <a:spLocks/>
          </p:cNvSpPr>
          <p:nvPr/>
        </p:nvSpPr>
        <p:spPr>
          <a:xfrm>
            <a:off x="4789273" y="2959525"/>
            <a:ext cx="6708906" cy="12776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err="1">
                <a:solidFill>
                  <a:schemeClr val="tx2"/>
                </a:solidFill>
              </a:rPr>
              <a:t>Клютко</a:t>
            </a:r>
            <a:r>
              <a:rPr lang="ru-RU" sz="1800" b="1" dirty="0">
                <a:solidFill>
                  <a:schemeClr val="tx2"/>
                </a:solidFill>
              </a:rPr>
              <a:t> Артем </a:t>
            </a:r>
            <a:r>
              <a:rPr lang="ru-RU" sz="1800" b="1" dirty="0" smtClean="0">
                <a:solidFill>
                  <a:schemeClr val="tx2"/>
                </a:solidFill>
              </a:rPr>
              <a:t>Владимирович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tx2"/>
                </a:solidFill>
              </a:rPr>
              <a:t>Роль</a:t>
            </a:r>
            <a:r>
              <a:rPr lang="ru-RU" sz="1800" dirty="0" smtClean="0">
                <a:solidFill>
                  <a:schemeClr val="tx2"/>
                </a:solidFill>
              </a:rPr>
              <a:t>: арт-директор. 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tx2"/>
                </a:solidFill>
              </a:rPr>
              <a:t>Функциональные </a:t>
            </a:r>
            <a:r>
              <a:rPr lang="ru-RU" sz="1800" b="1" dirty="0">
                <a:solidFill>
                  <a:schemeClr val="tx2"/>
                </a:solidFill>
              </a:rPr>
              <a:t>обязанности</a:t>
            </a:r>
            <a:r>
              <a:rPr lang="ru-RU" sz="1800" dirty="0">
                <a:solidFill>
                  <a:schemeClr val="tx2"/>
                </a:solidFill>
              </a:rPr>
              <a:t>: создание бренда проекта.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DF01EC1-FE1D-420B-98D9-21484237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17" y="1322154"/>
            <a:ext cx="2989179" cy="4483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0" r="27060"/>
          <a:stretch>
            <a:fillRect/>
          </a:stretch>
        </p:blipFill>
        <p:spPr>
          <a:xfrm>
            <a:off x="1419931" y="11549"/>
            <a:ext cx="3894833" cy="565633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10023" y="676556"/>
            <a:ext cx="4443776" cy="689256"/>
          </a:xfrm>
        </p:spPr>
        <p:txBody>
          <a:bodyPr>
            <a:noAutofit/>
          </a:bodyPr>
          <a:lstStyle/>
          <a:p>
            <a:r>
              <a:rPr lang="ru-RU" sz="2400" dirty="0" smtClean="0"/>
              <a:t>Ерёмина Лариса – </a:t>
            </a:r>
            <a:r>
              <a:rPr lang="ru-RU" sz="2400" b="0" dirty="0" smtClean="0"/>
              <a:t>руководитель Волонтерского центра Московского </a:t>
            </a:r>
            <a:r>
              <a:rPr lang="ru-RU" sz="2400" b="0" dirty="0" err="1"/>
              <a:t>П</a:t>
            </a:r>
            <a:r>
              <a:rPr lang="ru-RU" sz="2400" b="0" dirty="0" err="1" smtClean="0"/>
              <a:t>олитеха</a:t>
            </a:r>
            <a:r>
              <a:rPr lang="ru-RU" sz="2400" b="0" dirty="0" smtClean="0"/>
              <a:t> </a:t>
            </a:r>
            <a:endParaRPr lang="ru-RU" sz="2400" b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</a:t>
            </a:fld>
            <a:endParaRPr lang="ru-RU" noProof="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О себе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D30F64"/>
                </a:solidFill>
              </a:rPr>
              <a:t>Студентка 3 курса Московского политехнического университета по направлению «Технологии полиграфического и упаковочного производства». </a:t>
            </a:r>
            <a:r>
              <a:rPr lang="ru-RU" dirty="0" smtClean="0">
                <a:solidFill>
                  <a:srgbClr val="D30F64"/>
                </a:solidFill>
              </a:rPr>
              <a:t/>
            </a:r>
            <a:br>
              <a:rPr lang="ru-RU" dirty="0" smtClean="0">
                <a:solidFill>
                  <a:srgbClr val="D30F64"/>
                </a:solidFill>
              </a:rPr>
            </a:br>
            <a:r>
              <a:rPr lang="ru-RU" dirty="0" smtClean="0">
                <a:solidFill>
                  <a:srgbClr val="D30F64"/>
                </a:solidFill>
              </a:rPr>
              <a:t/>
            </a:r>
            <a:br>
              <a:rPr lang="ru-RU" dirty="0" smtClean="0">
                <a:solidFill>
                  <a:srgbClr val="D30F64"/>
                </a:solidFill>
              </a:rPr>
            </a:br>
            <a:r>
              <a:rPr lang="ru-RU" dirty="0" smtClean="0">
                <a:solidFill>
                  <a:srgbClr val="D30F64"/>
                </a:solidFill>
              </a:rPr>
              <a:t>Руководитель образовательный программы, куратор службы </a:t>
            </a:r>
            <a:r>
              <a:rPr lang="en-US" dirty="0" smtClean="0">
                <a:solidFill>
                  <a:srgbClr val="D30F64"/>
                </a:solidFill>
              </a:rPr>
              <a:t>HR-</a:t>
            </a:r>
            <a:r>
              <a:rPr lang="ru-RU" dirty="0" smtClean="0">
                <a:solidFill>
                  <a:srgbClr val="D30F64"/>
                </a:solidFill>
              </a:rPr>
              <a:t>менеджеры ВЦ с сентября 2018 </a:t>
            </a:r>
            <a:r>
              <a:rPr lang="ru-RU" dirty="0">
                <a:solidFill>
                  <a:srgbClr val="D30F64"/>
                </a:solidFill>
              </a:rPr>
              <a:t>Р</a:t>
            </a:r>
            <a:r>
              <a:rPr lang="ru-RU" dirty="0" smtClean="0">
                <a:solidFill>
                  <a:srgbClr val="D30F64"/>
                </a:solidFill>
              </a:rPr>
              <a:t>уководителем </a:t>
            </a:r>
            <a:r>
              <a:rPr lang="ru-RU" dirty="0">
                <a:solidFill>
                  <a:srgbClr val="D30F64"/>
                </a:solidFill>
              </a:rPr>
              <a:t>Волонтерского центра Московского политехнического </a:t>
            </a:r>
            <a:r>
              <a:rPr lang="ru-RU" dirty="0" smtClean="0">
                <a:solidFill>
                  <a:srgbClr val="D30F64"/>
                </a:solidFill>
              </a:rPr>
              <a:t>университета с января 2020 года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6181944"/>
            <a:ext cx="1840375" cy="4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7078" y="1035868"/>
            <a:ext cx="4984692" cy="8956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СОЦИАЛЬНЫЕ СЕТИ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20</a:t>
            </a:fld>
            <a:endParaRPr lang="ru-RU" noProof="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9824"/>
          <a:stretch>
            <a:fillRect/>
          </a:stretch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9" y="2462038"/>
            <a:ext cx="2720243" cy="27202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6373" y="5182281"/>
            <a:ext cx="3101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Группа 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ВКонтакте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://vk.com/volunteer_mp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66" y="2337288"/>
            <a:ext cx="2844993" cy="28449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05484" y="5170488"/>
            <a:ext cx="2066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Instagram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err="1" smtClean="0">
                <a:solidFill>
                  <a:schemeClr val="accent3"/>
                </a:solidFill>
              </a:rPr>
              <a:t>volunteer_mp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СПАСИБО!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6DC636-DB75-49A5-B764-91FF21804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038228"/>
            <a:ext cx="4722626" cy="1453742"/>
          </a:xfrm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tx2"/>
                </a:solidFill>
              </a:rPr>
              <a:t>Контактные данные:</a:t>
            </a:r>
          </a:p>
          <a:p>
            <a:pPr algn="ctr" rtl="0"/>
            <a:r>
              <a:rPr lang="ru-RU" dirty="0" smtClean="0">
                <a:solidFill>
                  <a:schemeClr val="tx2"/>
                </a:solidFill>
              </a:rPr>
              <a:t>Лариса Ерёмина – </a:t>
            </a:r>
            <a:r>
              <a:rPr lang="ru-RU" sz="1600" dirty="0" smtClean="0">
                <a:solidFill>
                  <a:schemeClr val="tx2"/>
                </a:solidFill>
              </a:rPr>
              <a:t>руководитель Волонтерского центра Московского </a:t>
            </a:r>
            <a:r>
              <a:rPr lang="ru-RU" sz="1600" dirty="0" err="1" smtClean="0">
                <a:solidFill>
                  <a:schemeClr val="tx2"/>
                </a:solidFill>
              </a:rPr>
              <a:t>Политеха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5A967A-4C75-4949-9D48-17FD2D8B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ru-RU" dirty="0"/>
              <a:t>Телефон: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5085CC-458F-4E9F-AF16-A815111FBF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420" y="4892976"/>
            <a:ext cx="4854004" cy="365126"/>
          </a:xfrm>
        </p:spPr>
        <p:txBody>
          <a:bodyPr rtlCol="0"/>
          <a:lstStyle/>
          <a:p>
            <a:pPr rtl="0"/>
            <a:r>
              <a:rPr lang="ru-RU" dirty="0"/>
              <a:t>+7(495)223-05-23 (ДОБ.1361)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59230DA-C209-4406-A9FA-EE60A7827F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ru-RU" dirty="0"/>
              <a:t>Эл. почта: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10F5C8F-9E7F-4E64-9AF6-329D165411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420" y="5593915"/>
            <a:ext cx="5091748" cy="363111"/>
          </a:xfrm>
        </p:spPr>
        <p:txBody>
          <a:bodyPr rtlCol="0"/>
          <a:lstStyle/>
          <a:p>
            <a:pPr rtl="0"/>
            <a:r>
              <a:rPr lang="en-US" dirty="0"/>
              <a:t>VOLUNTEERS@MOSPOLYTECH.RU</a:t>
            </a:r>
            <a:endParaRPr lang="ru-RU" dirty="0"/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r="110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r="2915"/>
          <a:stretch>
            <a:fillRect/>
          </a:stretch>
        </p:blipFill>
        <p:spPr/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проектах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197DCE"/>
                </a:solidFill>
              </a:rPr>
              <a:t>Рекрутер и тренер программы подготовки волонтеров 45-го мирового чемпионата по профессиональному мастерству по стандартам «</a:t>
            </a:r>
            <a:r>
              <a:rPr lang="ru-RU" b="1" dirty="0" err="1" smtClean="0">
                <a:solidFill>
                  <a:srgbClr val="197DCE"/>
                </a:solidFill>
              </a:rPr>
              <a:t>Ворлдскиллс</a:t>
            </a:r>
            <a:r>
              <a:rPr lang="ru-RU" b="1" dirty="0" smtClean="0">
                <a:solidFill>
                  <a:srgbClr val="197DCE"/>
                </a:solidFill>
              </a:rPr>
              <a:t>» в </a:t>
            </a:r>
            <a:r>
              <a:rPr lang="ru-RU" b="1" dirty="0" err="1" smtClean="0">
                <a:solidFill>
                  <a:srgbClr val="197DCE"/>
                </a:solidFill>
              </a:rPr>
              <a:t>г.Казани</a:t>
            </a:r>
            <a:r>
              <a:rPr lang="ru-RU" b="1" dirty="0" smtClean="0">
                <a:solidFill>
                  <a:srgbClr val="197DCE"/>
                </a:solidFill>
              </a:rPr>
              <a:t> в 2019 году</a:t>
            </a:r>
            <a:br>
              <a:rPr lang="ru-RU" b="1" dirty="0" smtClean="0">
                <a:solidFill>
                  <a:srgbClr val="197DCE"/>
                </a:solidFill>
              </a:rPr>
            </a:br>
            <a:r>
              <a:rPr lang="ru-RU" b="1" dirty="0" smtClean="0">
                <a:solidFill>
                  <a:srgbClr val="197DCE"/>
                </a:solidFill>
              </a:rPr>
              <a:t/>
            </a:r>
            <a:br>
              <a:rPr lang="ru-RU" b="1" dirty="0" smtClean="0">
                <a:solidFill>
                  <a:srgbClr val="197DCE"/>
                </a:solidFill>
              </a:rPr>
            </a:br>
            <a:r>
              <a:rPr lang="ru-RU" b="1" dirty="0" smtClean="0">
                <a:solidFill>
                  <a:srgbClr val="197DCE"/>
                </a:solidFill>
              </a:rPr>
              <a:t>Член исполнительно дирекции направления «Кураторы» </a:t>
            </a:r>
            <a:r>
              <a:rPr lang="en-US" b="1" dirty="0" smtClean="0">
                <a:solidFill>
                  <a:srgbClr val="197DCE"/>
                </a:solidFill>
              </a:rPr>
              <a:t>VI</a:t>
            </a:r>
            <a:r>
              <a:rPr lang="ru-RU" b="1" dirty="0" smtClean="0">
                <a:solidFill>
                  <a:srgbClr val="197DCE"/>
                </a:solidFill>
              </a:rPr>
              <a:t> Общероссийского форума «Россия студенческая»</a:t>
            </a:r>
            <a:br>
              <a:rPr lang="ru-RU" b="1" dirty="0" smtClean="0">
                <a:solidFill>
                  <a:srgbClr val="197DCE"/>
                </a:solidFill>
              </a:rPr>
            </a:br>
            <a:r>
              <a:rPr lang="ru-RU" b="1" dirty="0" smtClean="0">
                <a:solidFill>
                  <a:srgbClr val="197DCE"/>
                </a:solidFill>
              </a:rPr>
              <a:t/>
            </a:r>
            <a:br>
              <a:rPr lang="ru-RU" b="1" dirty="0" smtClean="0">
                <a:solidFill>
                  <a:srgbClr val="197DCE"/>
                </a:solidFill>
              </a:rPr>
            </a:br>
            <a:r>
              <a:rPr lang="ru-RU" b="1" dirty="0" smtClean="0">
                <a:solidFill>
                  <a:srgbClr val="197DCE"/>
                </a:solidFill>
              </a:rPr>
              <a:t>Руководитель и разработчик  образовательной программы проекта «Школа волонтера», получившего </a:t>
            </a:r>
            <a:r>
              <a:rPr lang="ru-RU" b="1" dirty="0" err="1" smtClean="0">
                <a:solidFill>
                  <a:srgbClr val="197DCE"/>
                </a:solidFill>
              </a:rPr>
              <a:t>грантовую</a:t>
            </a:r>
            <a:r>
              <a:rPr lang="ru-RU" b="1" dirty="0" smtClean="0">
                <a:solidFill>
                  <a:srgbClr val="197DCE"/>
                </a:solidFill>
              </a:rPr>
              <a:t> поддержку от федерального агентства по делам молодежи в размере 1 000 000 р. </a:t>
            </a:r>
            <a:br>
              <a:rPr lang="ru-RU" b="1" dirty="0" smtClean="0">
                <a:solidFill>
                  <a:srgbClr val="197DCE"/>
                </a:solidFill>
              </a:rPr>
            </a:br>
            <a:r>
              <a:rPr lang="ru-RU" b="1" dirty="0" smtClean="0">
                <a:solidFill>
                  <a:srgbClr val="197DCE"/>
                </a:solidFill>
              </a:rPr>
              <a:t/>
            </a:r>
            <a:br>
              <a:rPr lang="ru-RU" b="1" dirty="0" smtClean="0">
                <a:solidFill>
                  <a:srgbClr val="197DCE"/>
                </a:solidFill>
              </a:rPr>
            </a:br>
            <a:r>
              <a:rPr lang="ru-RU" b="1" dirty="0" smtClean="0">
                <a:solidFill>
                  <a:srgbClr val="197DCE"/>
                </a:solidFill>
              </a:rPr>
              <a:t>Руководитель волонтерского корпуса проекта «Тотальный диктант»</a:t>
            </a:r>
            <a:endParaRPr lang="ru-RU" b="1" dirty="0">
              <a:solidFill>
                <a:srgbClr val="197DC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6181944"/>
            <a:ext cx="1724628" cy="4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003" y="908050"/>
            <a:ext cx="4796443" cy="78263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О </a:t>
            </a:r>
            <a:r>
              <a:rPr lang="ru-RU" dirty="0" smtClean="0"/>
              <a:t>ВОЛОНТЕРСКОМ ЦЕНТРЕ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2981" y="2139889"/>
            <a:ext cx="5594465" cy="3393983"/>
          </a:xfrm>
        </p:spPr>
        <p:txBody>
          <a:bodyPr rtlCol="0">
            <a:noAutofit/>
          </a:bodyPr>
          <a:lstStyle/>
          <a:p>
            <a:pPr algn="just"/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Волонтерский центр </a:t>
            </a: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организован </a:t>
            </a:r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на базе Московского Политехнического </a:t>
            </a: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университета</a:t>
            </a:r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с 1 сентября 2016 года;</a:t>
            </a:r>
            <a:endParaRPr lang="ru-RU" sz="1800" dirty="0">
              <a:solidFill>
                <a:srgbClr val="197DCE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Основные </a:t>
            </a:r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направления деятельности: </a:t>
            </a:r>
            <a:r>
              <a:rPr lang="en-US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event, </a:t>
            </a:r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социальное, экологическое, гражданско-патриотическое и </a:t>
            </a: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другие;</a:t>
            </a:r>
          </a:p>
          <a:p>
            <a:pPr algn="just"/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Деятельность организации направлена </a:t>
            </a: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на</a:t>
            </a:r>
            <a:b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развитие основных направлений добровольчества, повышение компетенций управленческого состава и состава инициативной группы центра, </a:t>
            </a:r>
            <a:r>
              <a:rPr lang="ru-RU" sz="1800" dirty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повышение гражданской </a:t>
            </a:r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осознанности членов центра; </a:t>
            </a:r>
          </a:p>
          <a:p>
            <a:pPr algn="just"/>
            <a:r>
              <a:rPr lang="ru-RU" sz="1800" dirty="0" smtClean="0">
                <a:solidFill>
                  <a:srgbClr val="197DCE"/>
                </a:solidFill>
                <a:latin typeface="+mj-lt"/>
                <a:cs typeface="Arial" panose="020B0604020202020204" pitchFamily="34" charset="0"/>
              </a:rPr>
              <a:t>В кадровом составе центра около 200 добровольцев</a:t>
            </a:r>
          </a:p>
          <a:p>
            <a:pPr marL="0" indent="0" algn="just">
              <a:buNone/>
            </a:pPr>
            <a:endParaRPr lang="ru-RU" sz="1800" dirty="0">
              <a:solidFill>
                <a:srgbClr val="197DCE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ru-RU" sz="1800" dirty="0">
              <a:solidFill>
                <a:srgbClr val="197DCE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ru-RU" sz="1800" dirty="0">
              <a:solidFill>
                <a:srgbClr val="197DCE"/>
              </a:solidFill>
              <a:latin typeface="+mj-lt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7" y="6068295"/>
            <a:ext cx="2134171" cy="578194"/>
          </a:xfrm>
          <a:prstGeom prst="rect">
            <a:avLst/>
          </a:prstGeo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r="27051"/>
          <a:stretch>
            <a:fillRect/>
          </a:stretch>
        </p:blipFill>
        <p:spPr>
          <a:xfrm>
            <a:off x="1396499" y="0"/>
            <a:ext cx="3895725" cy="5656263"/>
          </a:xfrm>
        </p:spPr>
      </p:pic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 20" descr="Круговая диаграмма">
            <a:extLst>
              <a:ext uri="{FF2B5EF4-FFF2-40B4-BE49-F238E27FC236}">
                <a16:creationId xmlns:a16="http://schemas.microsoft.com/office/drawing/2014/main" id="{093B88E5-E854-483F-A761-6A39AF1AE58A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2619970252"/>
              </p:ext>
            </p:extLst>
          </p:nvPr>
        </p:nvGraphicFramePr>
        <p:xfrm>
          <a:off x="171646" y="1574555"/>
          <a:ext cx="4509470" cy="459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1AEBC-6D9D-4D30-BB4C-43FE1370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291" y="1574555"/>
            <a:ext cx="6447099" cy="676275"/>
          </a:xfrm>
        </p:spPr>
        <p:txBody>
          <a:bodyPr rtlCol="0">
            <a:noAutofit/>
          </a:bodyPr>
          <a:lstStyle/>
          <a:p>
            <a:pPr rtl="0"/>
            <a:r>
              <a:rPr lang="ru-RU" sz="3400" dirty="0" smtClean="0"/>
              <a:t>ФУНКЦИОНАЛЬНЫЙ </a:t>
            </a:r>
            <a:br>
              <a:rPr lang="ru-RU" sz="3400" dirty="0" smtClean="0"/>
            </a:br>
            <a:r>
              <a:rPr lang="ru-RU" sz="3400" dirty="0" smtClean="0"/>
              <a:t>СОСТАВ ВОЛОНТЕРСКОГО ЦЕНТРА</a:t>
            </a:r>
            <a:endParaRPr lang="ru-RU" sz="3400" dirty="0"/>
          </a:p>
        </p:txBody>
      </p:sp>
      <p:sp>
        <p:nvSpPr>
          <p:cNvPr id="23" name="Овал 22" descr="В форме круга">
            <a:extLst>
              <a:ext uri="{FF2B5EF4-FFF2-40B4-BE49-F238E27FC236}">
                <a16:creationId xmlns:a16="http://schemas.microsoft.com/office/drawing/2014/main" id="{C3485789-E496-4110-A15B-8E4775849942}"/>
              </a:ext>
            </a:extLst>
          </p:cNvPr>
          <p:cNvSpPr/>
          <p:nvPr/>
        </p:nvSpPr>
        <p:spPr>
          <a:xfrm>
            <a:off x="4841162" y="2677151"/>
            <a:ext cx="499837" cy="459966"/>
          </a:xfrm>
          <a:prstGeom prst="ellipse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FE50F9B-A11D-40B9-B83F-DDF3E10343C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843540" y="2682118"/>
            <a:ext cx="1429390" cy="409219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3%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4C8D5B9-69C7-4696-B552-5307926F58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7048" y="2755643"/>
            <a:ext cx="1597889" cy="365125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ru-RU" dirty="0" smtClean="0"/>
              <a:t>Управленческий состав</a:t>
            </a:r>
            <a:endParaRPr lang="ru-RU" dirty="0"/>
          </a:p>
        </p:txBody>
      </p:sp>
      <p:sp>
        <p:nvSpPr>
          <p:cNvPr id="24" name="Овал 23" descr="В форме круга">
            <a:extLst>
              <a:ext uri="{FF2B5EF4-FFF2-40B4-BE49-F238E27FC236}">
                <a16:creationId xmlns:a16="http://schemas.microsoft.com/office/drawing/2014/main" id="{FC7368B7-D4B3-45CE-95D8-0AA892A56116}"/>
              </a:ext>
            </a:extLst>
          </p:cNvPr>
          <p:cNvSpPr/>
          <p:nvPr/>
        </p:nvSpPr>
        <p:spPr>
          <a:xfrm>
            <a:off x="6802332" y="2699693"/>
            <a:ext cx="510226" cy="421075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9D2CE79-7062-4C12-A2AE-683EAD4CCE0C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730551" y="2758269"/>
            <a:ext cx="1016868" cy="300335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15%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5FB3E19-7A7E-47B8-A21F-09F559854C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87622" y="2707883"/>
            <a:ext cx="1435863" cy="365087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uk-UA" dirty="0" smtClean="0"/>
              <a:t>С</a:t>
            </a:r>
            <a:r>
              <a:rPr lang="ru-RU" dirty="0" err="1" smtClean="0"/>
              <a:t>лужба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Тим-лидеры</a:t>
            </a:r>
            <a:endParaRPr lang="ru-RU" dirty="0"/>
          </a:p>
        </p:txBody>
      </p:sp>
      <p:sp>
        <p:nvSpPr>
          <p:cNvPr id="25" name="Овал 24" descr="В форме круга">
            <a:extLst>
              <a:ext uri="{FF2B5EF4-FFF2-40B4-BE49-F238E27FC236}">
                <a16:creationId xmlns:a16="http://schemas.microsoft.com/office/drawing/2014/main" id="{CB3E6EAD-AA8B-4D6A-B852-670A3BE077FA}"/>
              </a:ext>
            </a:extLst>
          </p:cNvPr>
          <p:cNvSpPr/>
          <p:nvPr/>
        </p:nvSpPr>
        <p:spPr>
          <a:xfrm>
            <a:off x="8565266" y="2657210"/>
            <a:ext cx="520861" cy="443249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DFECF88-E632-4781-8739-84E6E892DC4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507393" y="2702357"/>
            <a:ext cx="1200591" cy="335781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10%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1D0B53C-EBAB-4000-8108-72EE7F62A9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01338" y="2743411"/>
            <a:ext cx="1322247" cy="287458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Пресс-центр</a:t>
            </a:r>
            <a:endParaRPr lang="ru-RU" dirty="0"/>
          </a:p>
        </p:txBody>
      </p:sp>
      <p:sp>
        <p:nvSpPr>
          <p:cNvPr id="19" name="Овал 18" descr="В форме круга">
            <a:extLst>
              <a:ext uri="{FF2B5EF4-FFF2-40B4-BE49-F238E27FC236}">
                <a16:creationId xmlns:a16="http://schemas.microsoft.com/office/drawing/2014/main" id="{74F8D4E4-1B47-416C-9A28-44D029B05DF3}"/>
              </a:ext>
            </a:extLst>
          </p:cNvPr>
          <p:cNvSpPr/>
          <p:nvPr/>
        </p:nvSpPr>
        <p:spPr>
          <a:xfrm>
            <a:off x="4864578" y="4344733"/>
            <a:ext cx="497612" cy="471884"/>
          </a:xfrm>
          <a:prstGeom prst="ellipse">
            <a:avLst/>
          </a:pr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20CA877-BC73-44B2-B723-8023CA00ED00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781729" y="4376233"/>
            <a:ext cx="1597889" cy="365125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15%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C508980-C5CA-4BC3-A366-9BA1490CA4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96717" y="4344733"/>
            <a:ext cx="1597863" cy="515386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ru-RU" dirty="0" smtClean="0"/>
              <a:t>Служба</a:t>
            </a:r>
            <a:br>
              <a:rPr lang="ru-RU" dirty="0" smtClean="0"/>
            </a:br>
            <a:r>
              <a:rPr lang="ru-RU" dirty="0" smtClean="0"/>
              <a:t>Социальные проектировщики</a:t>
            </a:r>
            <a:endParaRPr lang="ru-RU" dirty="0"/>
          </a:p>
        </p:txBody>
      </p:sp>
      <p:sp>
        <p:nvSpPr>
          <p:cNvPr id="20" name="Овал 19" descr="В форме круга">
            <a:extLst>
              <a:ext uri="{FF2B5EF4-FFF2-40B4-BE49-F238E27FC236}">
                <a16:creationId xmlns:a16="http://schemas.microsoft.com/office/drawing/2014/main" id="{46B993A4-B156-41FD-9B95-16911035EAA1}"/>
              </a:ext>
            </a:extLst>
          </p:cNvPr>
          <p:cNvSpPr/>
          <p:nvPr/>
        </p:nvSpPr>
        <p:spPr>
          <a:xfrm>
            <a:off x="6844201" y="4341141"/>
            <a:ext cx="524417" cy="475476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F800B5B-000C-40A0-984E-296FEF26F894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794680" y="4371745"/>
            <a:ext cx="1597889" cy="365125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10%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C76F4DF-E770-433B-A99B-E75E3AD5B8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21217" y="4353018"/>
            <a:ext cx="1607859" cy="36975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 smtClean="0"/>
              <a:t>Служба</a:t>
            </a:r>
            <a:br>
              <a:rPr lang="ru-RU" dirty="0" smtClean="0"/>
            </a:br>
            <a:r>
              <a:rPr lang="en-US" dirty="0" smtClean="0"/>
              <a:t>HR</a:t>
            </a:r>
            <a:r>
              <a:rPr lang="ru-RU" dirty="0" smtClean="0"/>
              <a:t>-менеджеры</a:t>
            </a:r>
            <a:endParaRPr lang="ru-RU" dirty="0"/>
          </a:p>
        </p:txBody>
      </p:sp>
      <p:sp>
        <p:nvSpPr>
          <p:cNvPr id="22" name="Овал 21" descr="В форме круга">
            <a:extLst>
              <a:ext uri="{FF2B5EF4-FFF2-40B4-BE49-F238E27FC236}">
                <a16:creationId xmlns:a16="http://schemas.microsoft.com/office/drawing/2014/main" id="{F25A7B72-F802-4A5B-9C15-E6092A747BDA}"/>
              </a:ext>
            </a:extLst>
          </p:cNvPr>
          <p:cNvSpPr/>
          <p:nvPr/>
        </p:nvSpPr>
        <p:spPr>
          <a:xfrm>
            <a:off x="8934960" y="4337656"/>
            <a:ext cx="493830" cy="500566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685F4B4-4174-4802-8880-EBF24FC23D34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860789" y="4396316"/>
            <a:ext cx="1597889" cy="365125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42%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4A8CDE2-952B-4BD3-A740-DF54D4C7E8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41060" y="4424347"/>
            <a:ext cx="1580336" cy="36975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 smtClean="0"/>
              <a:t>Команда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SWAT-teem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DAECDC-7310-4573-BE1D-3F708C83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6" y="6280519"/>
            <a:ext cx="1597306" cy="4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1231900"/>
            <a:ext cx="4878365" cy="78263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/>
              <a:t>РЕАЛИЗОВАННЫЕ ПРОЕКТЫ 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D2790B-AC76-457A-BCB5-3E68F230E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853" y="2476664"/>
            <a:ext cx="4878365" cy="3705279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ru-RU" sz="2300" b="1" dirty="0" smtClean="0">
                <a:solidFill>
                  <a:srgbClr val="197DCE"/>
                </a:solidFill>
              </a:rPr>
              <a:t>Официальный волонтерский центр программы «Городские </a:t>
            </a:r>
            <a:r>
              <a:rPr lang="ru-RU" sz="2300" b="1" dirty="0">
                <a:solidFill>
                  <a:srgbClr val="197DCE"/>
                </a:solidFill>
              </a:rPr>
              <a:t>в</a:t>
            </a:r>
            <a:r>
              <a:rPr lang="ru-RU" sz="2300" b="1" dirty="0" smtClean="0">
                <a:solidFill>
                  <a:srgbClr val="197DCE"/>
                </a:solidFill>
              </a:rPr>
              <a:t>олонтеры» Чемпионата Мира по футболу </a:t>
            </a:r>
            <a:r>
              <a:rPr lang="en-US" sz="2300" b="1" dirty="0" smtClean="0">
                <a:solidFill>
                  <a:srgbClr val="197DCE"/>
                </a:solidFill>
              </a:rPr>
              <a:t>FIFA</a:t>
            </a:r>
            <a:r>
              <a:rPr lang="ru-RU" sz="2300" b="1" dirty="0" smtClean="0">
                <a:solidFill>
                  <a:srgbClr val="197DCE"/>
                </a:solidFill>
              </a:rPr>
              <a:t> 2018 в городе Москве</a:t>
            </a:r>
            <a:endParaRPr lang="ru-RU" sz="2300" b="1" dirty="0">
              <a:solidFill>
                <a:srgbClr val="197DCE"/>
              </a:solidFill>
            </a:endParaRPr>
          </a:p>
          <a:p>
            <a:pPr rtl="0"/>
            <a:r>
              <a:rPr lang="ru-RU" sz="2300" b="1" dirty="0" smtClean="0">
                <a:solidFill>
                  <a:srgbClr val="197DCE"/>
                </a:solidFill>
              </a:rPr>
              <a:t>Волонтерский корпус Гран-при ФИДЕ по шахматам</a:t>
            </a:r>
          </a:p>
          <a:p>
            <a:r>
              <a:rPr lang="ru-RU" sz="2300" b="1" dirty="0">
                <a:solidFill>
                  <a:srgbClr val="197DCE"/>
                </a:solidFill>
              </a:rPr>
              <a:t>Ресурсный центр по набору волонтеров 45-го мирового чемпионата по профессиональному мастерству по стандартам «</a:t>
            </a:r>
            <a:r>
              <a:rPr lang="ru-RU" sz="2300" b="1" dirty="0" err="1">
                <a:solidFill>
                  <a:srgbClr val="197DCE"/>
                </a:solidFill>
              </a:rPr>
              <a:t>Ворлдскиллс</a:t>
            </a:r>
            <a:r>
              <a:rPr lang="ru-RU" sz="2300" b="1" dirty="0">
                <a:solidFill>
                  <a:srgbClr val="197DCE"/>
                </a:solidFill>
              </a:rPr>
              <a:t>» в г. Казань в 2019 году</a:t>
            </a:r>
            <a:r>
              <a:rPr lang="ru-RU" sz="2300" b="1" dirty="0"/>
              <a:t/>
            </a:r>
            <a:br>
              <a:rPr lang="ru-RU" sz="2300" b="1" dirty="0"/>
            </a:br>
            <a:endParaRPr lang="ru-RU" sz="2300" b="1" dirty="0">
              <a:solidFill>
                <a:srgbClr val="197DCE"/>
              </a:solidFill>
            </a:endParaRPr>
          </a:p>
          <a:p>
            <a:r>
              <a:rPr lang="ru-RU" sz="2300" b="1" dirty="0">
                <a:solidFill>
                  <a:srgbClr val="197DCE"/>
                </a:solidFill>
              </a:rPr>
              <a:t>Волонтерский корпус очных мероприятий XVI Всероссийского конкурса молодежных авторских проектов и проектов в сфере образования, направленных на социально-экономическое развитие российских территорий «Моя страна – моя Россия</a:t>
            </a:r>
            <a:r>
              <a:rPr lang="ru-RU" sz="2300" b="1" dirty="0" smtClean="0">
                <a:solidFill>
                  <a:srgbClr val="197DCE"/>
                </a:solidFill>
              </a:rPr>
              <a:t>»</a:t>
            </a:r>
          </a:p>
          <a:p>
            <a:r>
              <a:rPr lang="ru-RU" sz="2300" b="1" dirty="0">
                <a:solidFill>
                  <a:srgbClr val="197DCE"/>
                </a:solidFill>
              </a:rPr>
              <a:t>Организация волонтерского корпуса «Читательской Ассамблеи Содружества</a:t>
            </a:r>
            <a:r>
              <a:rPr lang="ru-RU" sz="2300" b="1" dirty="0" smtClean="0">
                <a:solidFill>
                  <a:srgbClr val="197DCE"/>
                </a:solidFill>
              </a:rPr>
              <a:t>»</a:t>
            </a:r>
            <a:br>
              <a:rPr lang="ru-RU" sz="2300" b="1" dirty="0" smtClean="0">
                <a:solidFill>
                  <a:srgbClr val="197DCE"/>
                </a:solidFill>
              </a:rPr>
            </a:br>
            <a:endParaRPr lang="ru-RU" sz="2300" b="1" dirty="0" smtClean="0">
              <a:solidFill>
                <a:srgbClr val="197DCE"/>
              </a:solidFill>
            </a:endParaRPr>
          </a:p>
          <a:p>
            <a:r>
              <a:rPr lang="ru-RU" sz="2300" b="1" dirty="0" smtClean="0">
                <a:solidFill>
                  <a:srgbClr val="197DCE"/>
                </a:solidFill>
              </a:rPr>
              <a:t>Волонтерский корпус V</a:t>
            </a:r>
            <a:r>
              <a:rPr lang="en-US" sz="2300" b="1" dirty="0" smtClean="0">
                <a:solidFill>
                  <a:srgbClr val="197DCE"/>
                </a:solidFill>
              </a:rPr>
              <a:t> </a:t>
            </a:r>
            <a:r>
              <a:rPr lang="ru-RU" sz="2300" b="1" dirty="0" smtClean="0">
                <a:solidFill>
                  <a:srgbClr val="197DCE"/>
                </a:solidFill>
              </a:rPr>
              <a:t>и </a:t>
            </a:r>
            <a:r>
              <a:rPr lang="en-US" sz="2300" b="1" dirty="0" smtClean="0">
                <a:solidFill>
                  <a:srgbClr val="197DCE"/>
                </a:solidFill>
              </a:rPr>
              <a:t>VI</a:t>
            </a:r>
            <a:r>
              <a:rPr lang="ru-RU" sz="2300" b="1" dirty="0" smtClean="0">
                <a:solidFill>
                  <a:srgbClr val="197DCE"/>
                </a:solidFill>
              </a:rPr>
              <a:t>  Общероссийского форума </a:t>
            </a:r>
            <a:br>
              <a:rPr lang="ru-RU" sz="2300" b="1" dirty="0" smtClean="0">
                <a:solidFill>
                  <a:srgbClr val="197DCE"/>
                </a:solidFill>
              </a:rPr>
            </a:br>
            <a:r>
              <a:rPr lang="ru-RU" sz="2300" b="1" dirty="0" smtClean="0">
                <a:solidFill>
                  <a:srgbClr val="197DCE"/>
                </a:solidFill>
              </a:rPr>
              <a:t>«Россия студенческая»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197DCE"/>
                </a:solidFill>
              </a:rPr>
              <a:t/>
            </a:r>
            <a:br>
              <a:rPr lang="ru-RU" dirty="0" smtClean="0">
                <a:solidFill>
                  <a:srgbClr val="197DCE"/>
                </a:solidFill>
              </a:rPr>
            </a:br>
            <a:r>
              <a:rPr lang="ru-RU" dirty="0" smtClean="0">
                <a:solidFill>
                  <a:srgbClr val="197DCE"/>
                </a:solidFill>
              </a:rPr>
              <a:t/>
            </a:r>
            <a:br>
              <a:rPr lang="ru-RU" dirty="0" smtClean="0">
                <a:solidFill>
                  <a:srgbClr val="197DCE"/>
                </a:solidFill>
              </a:rPr>
            </a:br>
            <a:r>
              <a:rPr lang="ru-RU" dirty="0" smtClean="0">
                <a:solidFill>
                  <a:srgbClr val="197DCE"/>
                </a:solidFill>
              </a:rPr>
              <a:t/>
            </a:r>
            <a:br>
              <a:rPr lang="ru-RU" dirty="0" smtClean="0">
                <a:solidFill>
                  <a:srgbClr val="197DCE"/>
                </a:solidFill>
              </a:rPr>
            </a:br>
            <a:endParaRPr lang="ru-RU" dirty="0">
              <a:solidFill>
                <a:srgbClr val="197DC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2A2984-909C-46E6-BA11-B06EBD98F0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22630" r="3035" b="-414"/>
          <a:stretch/>
        </p:blipFill>
        <p:spPr>
          <a:xfrm>
            <a:off x="5779009" y="1483675"/>
            <a:ext cx="6400800" cy="343842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9" y="6181944"/>
            <a:ext cx="1875099" cy="50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2D17B0-1557-47A2-A8D6-91730FF9DB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32533" r="-1" b="33745"/>
          <a:stretch/>
        </p:blipFill>
        <p:spPr>
          <a:xfrm>
            <a:off x="935736" y="2377558"/>
            <a:ext cx="11256264" cy="2549580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735" y="793172"/>
            <a:ext cx="8990251" cy="655621"/>
          </a:xfrm>
        </p:spPr>
        <p:txBody>
          <a:bodyPr rtlCol="0"/>
          <a:lstStyle/>
          <a:p>
            <a:pPr rtl="0"/>
            <a:r>
              <a:rPr lang="ru-RU" dirty="0" smtClean="0"/>
              <a:t>АКАДЕМИЯ ВОЛОНТЕРА </a:t>
            </a: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18F92ECC-81D7-46DF-AF27-3388655CE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735" y="5433559"/>
            <a:ext cx="9868622" cy="1717488"/>
          </a:xfrm>
        </p:spPr>
        <p:txBody>
          <a:bodyPr rtlCol="0">
            <a:normAutofit/>
          </a:bodyPr>
          <a:lstStyle/>
          <a:p>
            <a:pPr algn="just"/>
            <a:r>
              <a:rPr lang="ru-RU" sz="2400" dirty="0">
                <a:solidFill>
                  <a:srgbClr val="197DCE"/>
                </a:solidFill>
              </a:rPr>
              <a:t> </a:t>
            </a:r>
            <a:r>
              <a:rPr lang="ru-RU" sz="2000" dirty="0" smtClean="0">
                <a:solidFill>
                  <a:srgbClr val="197DCE"/>
                </a:solidFill>
              </a:rPr>
              <a:t>     ГЛАВНАЯ ЦЕЛЬ: К </a:t>
            </a:r>
            <a:r>
              <a:rPr lang="ru-RU" sz="2000" dirty="0">
                <a:solidFill>
                  <a:srgbClr val="197DCE"/>
                </a:solidFill>
              </a:rPr>
              <a:t>декабрю </a:t>
            </a:r>
            <a:r>
              <a:rPr lang="ru-RU" sz="2000" dirty="0" smtClean="0">
                <a:solidFill>
                  <a:srgbClr val="197DCE"/>
                </a:solidFill>
              </a:rPr>
              <a:t>2021 </a:t>
            </a:r>
            <a:r>
              <a:rPr lang="ru-RU" sz="2000" dirty="0">
                <a:solidFill>
                  <a:srgbClr val="197DCE"/>
                </a:solidFill>
              </a:rPr>
              <a:t>года подготовить 200 волонтеров компетентных в реализации и разработке не менее 4 проектов в сферах: событийного, социального, правового и гражданско-патриотического </a:t>
            </a:r>
            <a:r>
              <a:rPr lang="ru-RU" sz="2000" dirty="0" smtClean="0">
                <a:solidFill>
                  <a:srgbClr val="197DCE"/>
                </a:solidFill>
              </a:rPr>
              <a:t>волонтёрства</a:t>
            </a:r>
            <a:r>
              <a:rPr lang="ru-RU" sz="2000" dirty="0">
                <a:solidFill>
                  <a:srgbClr val="197DCE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120197"/>
            <a:ext cx="1956121" cy="5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EA9D47-60C3-43A7-8DC6-4C553261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4D63C0-6431-4422-ACB7-7E227CC770DB}"/>
              </a:ext>
            </a:extLst>
          </p:cNvPr>
          <p:cNvSpPr/>
          <p:nvPr/>
        </p:nvSpPr>
        <p:spPr>
          <a:xfrm>
            <a:off x="3364830" y="1146969"/>
            <a:ext cx="5295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+mj-lt"/>
              </a:rPr>
              <a:t>Краткая аннотация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93283BA-955D-442D-83C4-523D17AF6BFA}"/>
              </a:ext>
            </a:extLst>
          </p:cNvPr>
          <p:cNvSpPr txBox="1">
            <a:spLocks/>
          </p:cNvSpPr>
          <p:nvPr/>
        </p:nvSpPr>
        <p:spPr>
          <a:xfrm>
            <a:off x="428445" y="1983961"/>
            <a:ext cx="11167810" cy="11273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/>
              <a:t>	</a:t>
            </a:r>
            <a:r>
              <a:rPr lang="ru-RU" sz="2400" b="1" dirty="0"/>
              <a:t>Проект «Академия волонтера» </a:t>
            </a:r>
            <a:r>
              <a:rPr lang="ru-RU" sz="2400" dirty="0"/>
              <a:t>- это уникальный обучающий курс в сфере добровольчества, направленный на обучение управленческого и исполнительного состава кадров волонтерского актива нескольких </a:t>
            </a:r>
            <a:r>
              <a:rPr lang="ru-RU" sz="2400" dirty="0" smtClean="0"/>
              <a:t>регионов, с целью подготовки и реализации собственных инициатив, благодаря полученным знаниям и развитым компетенциям.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5FAF66-C62D-4883-8DCC-68C64694E0D2}"/>
              </a:ext>
            </a:extLst>
          </p:cNvPr>
          <p:cNvSpPr/>
          <p:nvPr/>
        </p:nvSpPr>
        <p:spPr>
          <a:xfrm>
            <a:off x="0" y="321375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Направления образовательного курса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42AEEF-15D2-4363-82E5-5365CEC368FA}"/>
              </a:ext>
            </a:extLst>
          </p:cNvPr>
          <p:cNvSpPr/>
          <p:nvPr/>
        </p:nvSpPr>
        <p:spPr>
          <a:xfrm>
            <a:off x="619638" y="4345457"/>
            <a:ext cx="3308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Событийное </a:t>
            </a:r>
            <a:r>
              <a:rPr lang="ru-RU" b="1" dirty="0" smtClean="0">
                <a:solidFill>
                  <a:schemeClr val="accent1"/>
                </a:solidFill>
              </a:rPr>
              <a:t>волонтёрство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4189B9-AD84-4B26-987B-BA5D275EFE40}"/>
              </a:ext>
            </a:extLst>
          </p:cNvPr>
          <p:cNvSpPr/>
          <p:nvPr/>
        </p:nvSpPr>
        <p:spPr>
          <a:xfrm>
            <a:off x="2449792" y="5259231"/>
            <a:ext cx="3654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Правовое </a:t>
            </a:r>
            <a:r>
              <a:rPr lang="ru-RU" b="1" dirty="0" smtClean="0">
                <a:solidFill>
                  <a:schemeClr val="accent1"/>
                </a:solidFill>
              </a:rPr>
              <a:t>волонтёрство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FD64EE-0EEF-4AF8-A68C-778FBB55DBCA}"/>
              </a:ext>
            </a:extLst>
          </p:cNvPr>
          <p:cNvSpPr/>
          <p:nvPr/>
        </p:nvSpPr>
        <p:spPr>
          <a:xfrm>
            <a:off x="5967247" y="5285532"/>
            <a:ext cx="3889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Социальное </a:t>
            </a:r>
            <a:r>
              <a:rPr lang="ru-RU" b="1" dirty="0" smtClean="0">
                <a:solidFill>
                  <a:schemeClr val="accent1"/>
                </a:solidFill>
              </a:rPr>
              <a:t>волонтёрство </a:t>
            </a:r>
            <a:r>
              <a:rPr lang="ru-RU" b="1" dirty="0">
                <a:solidFill>
                  <a:schemeClr val="accent1"/>
                </a:solidFill>
              </a:rPr>
              <a:t>и проектирование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757E17-5E50-436C-9965-6FC7F0B892B2}"/>
              </a:ext>
            </a:extLst>
          </p:cNvPr>
          <p:cNvSpPr/>
          <p:nvPr/>
        </p:nvSpPr>
        <p:spPr>
          <a:xfrm>
            <a:off x="8711950" y="4530123"/>
            <a:ext cx="3439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Гражданско-патриотическое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BC3ED18-E84C-4357-9CC5-7F743B851682}"/>
              </a:ext>
            </a:extLst>
          </p:cNvPr>
          <p:cNvCxnSpPr>
            <a:endCxn id="9" idx="0"/>
          </p:cNvCxnSpPr>
          <p:nvPr/>
        </p:nvCxnSpPr>
        <p:spPr>
          <a:xfrm flipH="1">
            <a:off x="2273905" y="3900983"/>
            <a:ext cx="548718" cy="444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78E19D5-5822-4B5B-BD64-A13A8906579A}"/>
              </a:ext>
            </a:extLst>
          </p:cNvPr>
          <p:cNvCxnSpPr/>
          <p:nvPr/>
        </p:nvCxnSpPr>
        <p:spPr>
          <a:xfrm>
            <a:off x="9393382" y="3900983"/>
            <a:ext cx="822044" cy="608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9C91CB5-98F9-4652-BA89-8000D0CB37EC}"/>
              </a:ext>
            </a:extLst>
          </p:cNvPr>
          <p:cNvCxnSpPr/>
          <p:nvPr/>
        </p:nvCxnSpPr>
        <p:spPr>
          <a:xfrm flipH="1">
            <a:off x="4048300" y="3964296"/>
            <a:ext cx="428590" cy="1231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FE8EADC-539C-49CC-BEC9-804B319CEB11}"/>
              </a:ext>
            </a:extLst>
          </p:cNvPr>
          <p:cNvCxnSpPr>
            <a:cxnSpLocks/>
          </p:cNvCxnSpPr>
          <p:nvPr/>
        </p:nvCxnSpPr>
        <p:spPr>
          <a:xfrm>
            <a:off x="7215447" y="3964296"/>
            <a:ext cx="586500" cy="1231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9" y="6181944"/>
            <a:ext cx="2110056" cy="5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CCD1C9-37B0-4F3C-9C5D-F2662D4C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9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F92E35-571C-4662-A79E-B3BBA1069BC4}"/>
              </a:ext>
            </a:extLst>
          </p:cNvPr>
          <p:cNvSpPr/>
          <p:nvPr/>
        </p:nvSpPr>
        <p:spPr>
          <a:xfrm>
            <a:off x="0" y="161057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Задачи проекта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C8C3FA-9AB0-4940-AD0C-CEF61405462E}"/>
              </a:ext>
            </a:extLst>
          </p:cNvPr>
          <p:cNvSpPr/>
          <p:nvPr/>
        </p:nvSpPr>
        <p:spPr>
          <a:xfrm>
            <a:off x="1321724" y="2572853"/>
            <a:ext cx="948263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197DCE"/>
                </a:solidFill>
              </a:rPr>
              <a:t>Создание и реализация обучающего курса, направленного на развитие добровольческого движения и развития </a:t>
            </a:r>
            <a:r>
              <a:rPr lang="ru-RU" sz="2400" dirty="0" smtClean="0">
                <a:solidFill>
                  <a:srgbClr val="197DCE"/>
                </a:solidFill>
              </a:rPr>
              <a:t>личности</a:t>
            </a:r>
            <a:r>
              <a:rPr lang="ru-RU" sz="2400" dirty="0">
                <a:solidFill>
                  <a:srgbClr val="197DCE"/>
                </a:solidFill>
              </a:rPr>
              <a:t>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197DCE"/>
                </a:solidFill>
              </a:rPr>
              <a:t>Популяризация </a:t>
            </a:r>
            <a:r>
              <a:rPr lang="ru-RU" sz="2400" dirty="0">
                <a:solidFill>
                  <a:srgbClr val="197DCE"/>
                </a:solidFill>
              </a:rPr>
              <a:t>волонтерского движения среди молодежи и лиц «серебряного возраста</a:t>
            </a:r>
            <a:r>
              <a:rPr lang="ru-RU" sz="2400" dirty="0" smtClean="0">
                <a:solidFill>
                  <a:srgbClr val="197DCE"/>
                </a:solidFill>
              </a:rPr>
              <a:t>»;</a:t>
            </a:r>
            <a:endParaRPr lang="ru-RU" sz="2400" dirty="0">
              <a:solidFill>
                <a:srgbClr val="197DCE"/>
              </a:solidFill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197DCE"/>
                </a:solidFill>
              </a:rPr>
              <a:t>Формирование </a:t>
            </a:r>
            <a:r>
              <a:rPr lang="ru-RU" sz="2400" dirty="0">
                <a:solidFill>
                  <a:srgbClr val="197DCE"/>
                </a:solidFill>
              </a:rPr>
              <a:t>интереса к волонтёрской деятельности среди </a:t>
            </a:r>
            <a:r>
              <a:rPr lang="ru-RU" sz="2400" dirty="0" smtClean="0">
                <a:solidFill>
                  <a:srgbClr val="197DCE"/>
                </a:solidFill>
              </a:rPr>
              <a:t>населения.</a:t>
            </a:r>
            <a:endParaRPr lang="ru-RU" sz="2400" dirty="0">
              <a:solidFill>
                <a:srgbClr val="197DC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0" y="6181944"/>
            <a:ext cx="2050528" cy="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purl.org/dc/terms/"/>
    <ds:schemaRef ds:uri="6dc4bcd6-49db-4c07-9060-8acfc67cef9f"/>
    <ds:schemaRef ds:uri="http://schemas.microsoft.com/office/2006/documentManagement/types"/>
    <ds:schemaRef ds:uri="fb0879af-3eba-417a-a55a-ffe6dcd6ca77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0</TotalTime>
  <Words>622</Words>
  <Application>Microsoft Office PowerPoint</Application>
  <PresentationFormat>Широкоэкранный</PresentationFormat>
  <Paragraphs>133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Тема Office</vt:lpstr>
      <vt:lpstr>Доброволец России – 2020  Номинация:  «Организатор добровольчества»</vt:lpstr>
      <vt:lpstr>Ерёмина Лариса – руководитель Волонтерского центра Московского Политеха </vt:lpstr>
      <vt:lpstr>О проектах</vt:lpstr>
      <vt:lpstr>О ВОЛОНТЕРСКОМ ЦЕНТРЕ  </vt:lpstr>
      <vt:lpstr>ФУНКЦИОНАЛЬНЫЙ  СОСТАВ ВОЛОНТЕРСКОГО ЦЕНТРА</vt:lpstr>
      <vt:lpstr>РЕАЛИЗОВАННЫЕ ПРОЕКТЫ </vt:lpstr>
      <vt:lpstr>АКАДЕМИЯ ВОЛОНТЕРА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СОЦИАЛЬНЫЕ СЕТИ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2019-10-06T09:03:13Z</dcterms:created>
  <dcterms:modified xsi:type="dcterms:W3CDTF">2020-04-28T16:43:50Z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