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1" r:id="rId6"/>
    <p:sldId id="268" r:id="rId7"/>
    <p:sldId id="267" r:id="rId8"/>
    <p:sldId id="271" r:id="rId9"/>
    <p:sldId id="270" r:id="rId10"/>
    <p:sldId id="260" r:id="rId11"/>
    <p:sldId id="272" r:id="rId12"/>
    <p:sldId id="273" r:id="rId13"/>
    <p:sldId id="262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algn="ctr" rtl="0">
            <a:spcAft>
              <a:spcPts val="600"/>
            </a:spcAft>
          </a:pPr>
          <a:r>
            <a:rPr lang="ru-RU" sz="2400" b="1" noProof="0" dirty="0" smtClean="0">
              <a:solidFill>
                <a:schemeClr val="tx2"/>
              </a:solidFill>
            </a:rPr>
            <a:t>НАИМЕНОВАНИЕ ПРОЕКТА</a:t>
          </a:r>
        </a:p>
        <a:p>
          <a:pPr algn="ctr" rtl="0">
            <a:spcAft>
              <a:spcPts val="600"/>
            </a:spcAft>
          </a:pPr>
          <a:r>
            <a:rPr lang="ru-RU" sz="2400" b="0" noProof="0" dirty="0" smtClean="0">
              <a:solidFill>
                <a:schemeClr val="tx2"/>
              </a:solidFill>
            </a:rPr>
            <a:t>Благотворительный </a:t>
          </a:r>
          <a:r>
            <a:rPr lang="ru-RU" sz="2400" b="0" noProof="0" dirty="0" smtClean="0">
              <a:solidFill>
                <a:schemeClr val="tx2"/>
              </a:solidFill>
            </a:rPr>
            <a:t>фестиваль «От сердца к сердцу»</a:t>
          </a:r>
          <a:endParaRPr lang="ru-RU" sz="2400" b="0" noProof="0" dirty="0">
            <a:solidFill>
              <a:schemeClr val="tx2"/>
            </a:solidFill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1CCA38C8-B866-440C-8B7A-A6514DD31A53}" type="sibTrans" cxnId="{70BD86B9-A297-4D90-B59D-12F1AB3DD124}">
      <dgm:prSet/>
      <dgm:spPr>
        <a:solidFill>
          <a:schemeClr val="tx2">
            <a:lumMod val="90000"/>
            <a:lumOff val="10000"/>
            <a:alpha val="97000"/>
          </a:schemeClr>
        </a:solidFill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algn="ctr" rtl="0">
            <a:spcAft>
              <a:spcPts val="600"/>
            </a:spcAft>
          </a:pPr>
          <a:r>
            <a:rPr lang="ru-RU" sz="2400" b="1" noProof="0" dirty="0" smtClean="0">
              <a:solidFill>
                <a:schemeClr val="tx2"/>
              </a:solidFill>
            </a:rPr>
            <a:t>ПЕРИОД ВЫПОЛНЕНИЯ РАБОТЫ</a:t>
          </a:r>
        </a:p>
        <a:p>
          <a:pPr algn="ctr" rtl="0">
            <a:spcAft>
              <a:spcPts val="600"/>
            </a:spcAft>
          </a:pPr>
          <a:r>
            <a:rPr lang="ru-RU" sz="2400" b="0" noProof="0" dirty="0" smtClean="0">
              <a:solidFill>
                <a:schemeClr val="tx2"/>
              </a:solidFill>
            </a:rPr>
            <a:t>01.09.2023 </a:t>
          </a:r>
          <a:r>
            <a:rPr lang="ru-RU" sz="2400" b="0" noProof="0" dirty="0" smtClean="0">
              <a:solidFill>
                <a:schemeClr val="tx2"/>
              </a:solidFill>
            </a:rPr>
            <a:t>– 17.07.2024</a:t>
          </a:r>
          <a:endParaRPr lang="ru-RU" sz="2400" b="0" noProof="0" dirty="0">
            <a:solidFill>
              <a:schemeClr val="tx2"/>
            </a:solidFill>
          </a:endParaRP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35803420-C396-4F02-BEA5-421AB8686134}" type="pres">
      <dgm:prSet presAssocID="{1EC23686-56D6-4482-B4E3-3F9784E8899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D9BBF-FBF4-483A-941D-46853F3A3640}" type="pres">
      <dgm:prSet presAssocID="{1EC23686-56D6-4482-B4E3-3F9784E88994}" presName="TwoNodes_2" presStyleLbl="node1" presStyleIdx="1" presStyleCnt="2" custScaleX="11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6E9F-10C3-4236-9423-886423648B80}" type="pres">
      <dgm:prSet presAssocID="{1EC23686-56D6-4482-B4E3-3F9784E8899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BF2D-94DC-4938-876D-28C732AECAAC}" type="pres">
      <dgm:prSet presAssocID="{1EC23686-56D6-4482-B4E3-3F9784E8899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5FBE-EC84-4649-8299-36EB24FB7ACA}" type="pres">
      <dgm:prSet presAssocID="{1EC23686-56D6-4482-B4E3-3F9784E8899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2F5CF-E4C0-49E6-BC25-3B95D911A991}" type="presOf" srcId="{1EC23686-56D6-4482-B4E3-3F9784E88994}" destId="{1A79147C-4050-4DF2-9C81-91C1877903C2}" srcOrd="0" destOrd="0" presId="urn:microsoft.com/office/officeart/2005/8/layout/vProcess5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8B48EE2B-F4D0-41C7-9F5B-7AA58DFF4A3D}" type="presOf" srcId="{1CCA38C8-B866-440C-8B7A-A6514DD31A53}" destId="{C3266E9F-10C3-4236-9423-886423648B80}" srcOrd="0" destOrd="0" presId="urn:microsoft.com/office/officeart/2005/8/layout/vProcess5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CBD4A8C8-1ED0-4AEB-8BC2-70D9B5ACE207}" type="presOf" srcId="{666F1301-07F7-4F1E-88B9-30CCDFF34C22}" destId="{845EBF2D-94DC-4938-876D-28C732AECAAC}" srcOrd="1" destOrd="0" presId="urn:microsoft.com/office/officeart/2005/8/layout/vProcess5"/>
    <dgm:cxn modelId="{1FEE522A-0E85-4DDB-A617-CF3A060E2D86}" type="presOf" srcId="{CB88D0C4-6C39-4629-9DEF-57288A3EBE4C}" destId="{825B5FBE-EC84-4649-8299-36EB24FB7ACA}" srcOrd="1" destOrd="0" presId="urn:microsoft.com/office/officeart/2005/8/layout/vProcess5"/>
    <dgm:cxn modelId="{4C4B5425-911C-4445-AA86-725387043C86}" type="presOf" srcId="{CB88D0C4-6C39-4629-9DEF-57288A3EBE4C}" destId="{A84D9BBF-FBF4-483A-941D-46853F3A3640}" srcOrd="0" destOrd="0" presId="urn:microsoft.com/office/officeart/2005/8/layout/vProcess5"/>
    <dgm:cxn modelId="{9BCA0841-F10F-41EE-AF66-7A406D60B959}" type="presOf" srcId="{666F1301-07F7-4F1E-88B9-30CCDFF34C22}" destId="{35803420-C396-4F02-BEA5-421AB8686134}" srcOrd="0" destOrd="0" presId="urn:microsoft.com/office/officeart/2005/8/layout/vProcess5"/>
    <dgm:cxn modelId="{3949696C-A3B4-4249-8CA2-20CE132050F0}" type="presParOf" srcId="{1A79147C-4050-4DF2-9C81-91C1877903C2}" destId="{1136CDA9-2A79-4811-9512-712D509BF438}" srcOrd="0" destOrd="0" presId="urn:microsoft.com/office/officeart/2005/8/layout/vProcess5"/>
    <dgm:cxn modelId="{1A88E92A-E8E3-4144-9F7E-9076FB15910F}" type="presParOf" srcId="{1A79147C-4050-4DF2-9C81-91C1877903C2}" destId="{35803420-C396-4F02-BEA5-421AB8686134}" srcOrd="1" destOrd="0" presId="urn:microsoft.com/office/officeart/2005/8/layout/vProcess5"/>
    <dgm:cxn modelId="{1999EEE0-8F79-409D-A353-2FCB57B4EEC3}" type="presParOf" srcId="{1A79147C-4050-4DF2-9C81-91C1877903C2}" destId="{A84D9BBF-FBF4-483A-941D-46853F3A3640}" srcOrd="2" destOrd="0" presId="urn:microsoft.com/office/officeart/2005/8/layout/vProcess5"/>
    <dgm:cxn modelId="{37523D1D-984B-4C82-86EB-0BE4362D5891}" type="presParOf" srcId="{1A79147C-4050-4DF2-9C81-91C1877903C2}" destId="{C3266E9F-10C3-4236-9423-886423648B80}" srcOrd="3" destOrd="0" presId="urn:microsoft.com/office/officeart/2005/8/layout/vProcess5"/>
    <dgm:cxn modelId="{4E1A29C5-41A1-4735-A8C2-EC6E0F4F7AB0}" type="presParOf" srcId="{1A79147C-4050-4DF2-9C81-91C1877903C2}" destId="{845EBF2D-94DC-4938-876D-28C732AECAAC}" srcOrd="4" destOrd="0" presId="urn:microsoft.com/office/officeart/2005/8/layout/vProcess5"/>
    <dgm:cxn modelId="{FFEC307C-43FC-4AA4-AF9A-752CFD7CFF0F}" type="presParOf" srcId="{1A79147C-4050-4DF2-9C81-91C1877903C2}" destId="{825B5FBE-EC84-4649-8299-36EB24FB7AC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algn="ctr" rtl="0">
            <a:spcAft>
              <a:spcPts val="600"/>
            </a:spcAft>
          </a:pPr>
          <a:r>
            <a:rPr lang="ru-RU" sz="2400" b="1" noProof="0" dirty="0" smtClean="0">
              <a:solidFill>
                <a:schemeClr val="tx2"/>
              </a:solidFill>
            </a:rPr>
            <a:t>РУКОВОДИТЕЛЬ ПРОЕКТА</a:t>
          </a:r>
        </a:p>
        <a:p>
          <a:pPr algn="ctr" rtl="0">
            <a:spcAft>
              <a:spcPts val="600"/>
            </a:spcAft>
          </a:pPr>
          <a:r>
            <a:rPr lang="ru-RU" sz="2400" b="0" noProof="0" dirty="0" smtClean="0">
              <a:solidFill>
                <a:schemeClr val="tx2"/>
              </a:solidFill>
            </a:rPr>
            <a:t>Даньшина Дарья Викторовна</a:t>
          </a:r>
          <a:endParaRPr lang="ru-RU" sz="2400" b="0" noProof="0" dirty="0">
            <a:solidFill>
              <a:schemeClr val="tx2"/>
            </a:solidFill>
          </a:endParaRP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ru-RU" noProof="0" dirty="0"/>
        </a:p>
      </dgm:t>
    </dgm:pt>
    <dgm:pt modelId="{1CCA38C8-B866-440C-8B7A-A6514DD31A53}" type="sibTrans" cxnId="{70BD86B9-A297-4D90-B59D-12F1AB3DD124}">
      <dgm:prSet/>
      <dgm:spPr>
        <a:solidFill>
          <a:schemeClr val="tx2">
            <a:lumMod val="90000"/>
            <a:lumOff val="10000"/>
            <a:alpha val="97000"/>
          </a:schemeClr>
        </a:solidFill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algn="ctr" rtl="0">
            <a:spcAft>
              <a:spcPts val="600"/>
            </a:spcAft>
          </a:pPr>
          <a:r>
            <a:rPr lang="ru-RU" sz="2400" b="1" noProof="0" dirty="0" smtClean="0">
              <a:solidFill>
                <a:schemeClr val="tx2"/>
              </a:solidFill>
            </a:rPr>
            <a:t>УЧАСТНИКИ ПРОЕКТА</a:t>
          </a:r>
        </a:p>
        <a:p>
          <a:pPr algn="ctr" rtl="0">
            <a:spcAft>
              <a:spcPts val="600"/>
            </a:spcAft>
          </a:pPr>
          <a:r>
            <a:rPr lang="ru-RU" sz="2400" b="0" noProof="0" dirty="0" smtClean="0">
              <a:solidFill>
                <a:schemeClr val="tx2"/>
              </a:solidFill>
            </a:rPr>
            <a:t>1. ДОБРО.ЦЕНТР «Дари Добро»</a:t>
          </a:r>
        </a:p>
        <a:p>
          <a:pPr algn="ctr" rtl="0">
            <a:spcAft>
              <a:spcPts val="600"/>
            </a:spcAft>
          </a:pPr>
          <a:r>
            <a:rPr lang="ru-RU" sz="2400" b="0" noProof="0" dirty="0" smtClean="0">
              <a:solidFill>
                <a:schemeClr val="tx2"/>
              </a:solidFill>
            </a:rPr>
            <a:t>2.Семьи города Набережные Челны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ru-RU" noProof="0" dirty="0"/>
        </a:p>
      </dgm:t>
    </dgm:pt>
    <dgm:pt modelId="{7ADFA01E-1246-464F-8347-8DA3C53B199C}" type="sibTrans" cxnId="{7B18691A-FAB3-4686-A97D-DF2644B3F9A6}">
      <dgm:prSet/>
      <dgm:spPr>
        <a:solidFill>
          <a:schemeClr val="tx2">
            <a:lumMod val="90000"/>
            <a:lumOff val="10000"/>
          </a:schemeClr>
        </a:solidFill>
        <a:ln>
          <a:noFill/>
        </a:ln>
      </dgm:spPr>
      <dgm:t>
        <a:bodyPr rtlCol="0"/>
        <a:lstStyle/>
        <a:p>
          <a:pPr rtl="0"/>
          <a:endParaRPr lang="ru-RU" noProof="0" dirty="0"/>
        </a:p>
      </dgm:t>
    </dgm:pt>
    <dgm:pt modelId="{1A79147C-4050-4DF2-9C81-91C1877903C2}" type="pres">
      <dgm:prSet presAssocID="{1EC23686-56D6-4482-B4E3-3F9784E889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6CDA9-2A79-4811-9512-712D509BF438}" type="pres">
      <dgm:prSet presAssocID="{1EC23686-56D6-4482-B4E3-3F9784E88994}" presName="dummyMaxCanvas" presStyleCnt="0">
        <dgm:presLayoutVars/>
      </dgm:prSet>
      <dgm:spPr/>
    </dgm:pt>
    <dgm:pt modelId="{35803420-C396-4F02-BEA5-421AB8686134}" type="pres">
      <dgm:prSet presAssocID="{1EC23686-56D6-4482-B4E3-3F9784E8899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D9BBF-FBF4-483A-941D-46853F3A3640}" type="pres">
      <dgm:prSet presAssocID="{1EC23686-56D6-4482-B4E3-3F9784E88994}" presName="TwoNodes_2" presStyleLbl="node1" presStyleIdx="1" presStyleCnt="2" custScaleX="11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6E9F-10C3-4236-9423-886423648B80}" type="pres">
      <dgm:prSet presAssocID="{1EC23686-56D6-4482-B4E3-3F9784E8899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BF2D-94DC-4938-876D-28C732AECAAC}" type="pres">
      <dgm:prSet presAssocID="{1EC23686-56D6-4482-B4E3-3F9784E8899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5FBE-EC84-4649-8299-36EB24FB7ACA}" type="pres">
      <dgm:prSet presAssocID="{1EC23686-56D6-4482-B4E3-3F9784E8899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2F5CF-E4C0-49E6-BC25-3B95D911A991}" type="presOf" srcId="{1EC23686-56D6-4482-B4E3-3F9784E88994}" destId="{1A79147C-4050-4DF2-9C81-91C1877903C2}" srcOrd="0" destOrd="0" presId="urn:microsoft.com/office/officeart/2005/8/layout/vProcess5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8B48EE2B-F4D0-41C7-9F5B-7AA58DFF4A3D}" type="presOf" srcId="{1CCA38C8-B866-440C-8B7A-A6514DD31A53}" destId="{C3266E9F-10C3-4236-9423-886423648B80}" srcOrd="0" destOrd="0" presId="urn:microsoft.com/office/officeart/2005/8/layout/vProcess5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CBD4A8C8-1ED0-4AEB-8BC2-70D9B5ACE207}" type="presOf" srcId="{666F1301-07F7-4F1E-88B9-30CCDFF34C22}" destId="{845EBF2D-94DC-4938-876D-28C732AECAAC}" srcOrd="1" destOrd="0" presId="urn:microsoft.com/office/officeart/2005/8/layout/vProcess5"/>
    <dgm:cxn modelId="{1FEE522A-0E85-4DDB-A617-CF3A060E2D86}" type="presOf" srcId="{CB88D0C4-6C39-4629-9DEF-57288A3EBE4C}" destId="{825B5FBE-EC84-4649-8299-36EB24FB7ACA}" srcOrd="1" destOrd="0" presId="urn:microsoft.com/office/officeart/2005/8/layout/vProcess5"/>
    <dgm:cxn modelId="{4C4B5425-911C-4445-AA86-725387043C86}" type="presOf" srcId="{CB88D0C4-6C39-4629-9DEF-57288A3EBE4C}" destId="{A84D9BBF-FBF4-483A-941D-46853F3A3640}" srcOrd="0" destOrd="0" presId="urn:microsoft.com/office/officeart/2005/8/layout/vProcess5"/>
    <dgm:cxn modelId="{9BCA0841-F10F-41EE-AF66-7A406D60B959}" type="presOf" srcId="{666F1301-07F7-4F1E-88B9-30CCDFF34C22}" destId="{35803420-C396-4F02-BEA5-421AB8686134}" srcOrd="0" destOrd="0" presId="urn:microsoft.com/office/officeart/2005/8/layout/vProcess5"/>
    <dgm:cxn modelId="{3949696C-A3B4-4249-8CA2-20CE132050F0}" type="presParOf" srcId="{1A79147C-4050-4DF2-9C81-91C1877903C2}" destId="{1136CDA9-2A79-4811-9512-712D509BF438}" srcOrd="0" destOrd="0" presId="urn:microsoft.com/office/officeart/2005/8/layout/vProcess5"/>
    <dgm:cxn modelId="{1A88E92A-E8E3-4144-9F7E-9076FB15910F}" type="presParOf" srcId="{1A79147C-4050-4DF2-9C81-91C1877903C2}" destId="{35803420-C396-4F02-BEA5-421AB8686134}" srcOrd="1" destOrd="0" presId="urn:microsoft.com/office/officeart/2005/8/layout/vProcess5"/>
    <dgm:cxn modelId="{1999EEE0-8F79-409D-A353-2FCB57B4EEC3}" type="presParOf" srcId="{1A79147C-4050-4DF2-9C81-91C1877903C2}" destId="{A84D9BBF-FBF4-483A-941D-46853F3A3640}" srcOrd="2" destOrd="0" presId="urn:microsoft.com/office/officeart/2005/8/layout/vProcess5"/>
    <dgm:cxn modelId="{37523D1D-984B-4C82-86EB-0BE4362D5891}" type="presParOf" srcId="{1A79147C-4050-4DF2-9C81-91C1877903C2}" destId="{C3266E9F-10C3-4236-9423-886423648B80}" srcOrd="3" destOrd="0" presId="urn:microsoft.com/office/officeart/2005/8/layout/vProcess5"/>
    <dgm:cxn modelId="{4E1A29C5-41A1-4735-A8C2-EC6E0F4F7AB0}" type="presParOf" srcId="{1A79147C-4050-4DF2-9C81-91C1877903C2}" destId="{845EBF2D-94DC-4938-876D-28C732AECAAC}" srcOrd="4" destOrd="0" presId="urn:microsoft.com/office/officeart/2005/8/layout/vProcess5"/>
    <dgm:cxn modelId="{FFEC307C-43FC-4AA4-AF9A-752CFD7CFF0F}" type="presParOf" srcId="{1A79147C-4050-4DF2-9C81-91C1877903C2}" destId="{825B5FBE-EC84-4649-8299-36EB24FB7AC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03420-C396-4F02-BEA5-421AB8686134}">
      <dsp:nvSpPr>
        <dsp:cNvPr id="0" name=""/>
        <dsp:cNvSpPr/>
      </dsp:nvSpPr>
      <dsp:spPr>
        <a:xfrm>
          <a:off x="-147754" y="0"/>
          <a:ext cx="5162615" cy="171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noProof="0" dirty="0" smtClean="0">
              <a:solidFill>
                <a:schemeClr val="tx2"/>
              </a:solidFill>
            </a:rPr>
            <a:t>НАИМЕНОВАНИЕ ПРОЕКТА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0" kern="1200" noProof="0" dirty="0" smtClean="0">
              <a:solidFill>
                <a:schemeClr val="tx2"/>
              </a:solidFill>
            </a:rPr>
            <a:t>Благотворительный </a:t>
          </a:r>
          <a:r>
            <a:rPr lang="ru-RU" sz="2400" b="0" kern="1200" noProof="0" dirty="0" smtClean="0">
              <a:solidFill>
                <a:schemeClr val="tx2"/>
              </a:solidFill>
            </a:rPr>
            <a:t>фестиваль «От сердца к сердцу»</a:t>
          </a:r>
          <a:endParaRPr lang="ru-RU" sz="2400" b="0" kern="1200" noProof="0" dirty="0">
            <a:solidFill>
              <a:schemeClr val="tx2"/>
            </a:solidFill>
          </a:endParaRPr>
        </a:p>
      </dsp:txBody>
      <dsp:txXfrm>
        <a:off x="-97377" y="50377"/>
        <a:ext cx="3384874" cy="1619232"/>
      </dsp:txXfrm>
    </dsp:sp>
    <dsp:sp modelId="{A84D9BBF-FBF4-483A-941D-46853F3A3640}">
      <dsp:nvSpPr>
        <dsp:cNvPr id="0" name=""/>
        <dsp:cNvSpPr/>
      </dsp:nvSpPr>
      <dsp:spPr>
        <a:xfrm>
          <a:off x="467787" y="2102205"/>
          <a:ext cx="5753631" cy="1719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noProof="0" dirty="0" smtClean="0">
              <a:solidFill>
                <a:schemeClr val="tx2"/>
              </a:solidFill>
            </a:rPr>
            <a:t>ПЕРИОД ВЫПОЛНЕНИЯ РАБОТЫ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0" kern="1200" noProof="0" dirty="0" smtClean="0">
              <a:solidFill>
                <a:schemeClr val="tx2"/>
              </a:solidFill>
            </a:rPr>
            <a:t>01.09.2023 </a:t>
          </a:r>
          <a:r>
            <a:rPr lang="ru-RU" sz="2400" b="0" kern="1200" noProof="0" dirty="0" smtClean="0">
              <a:solidFill>
                <a:schemeClr val="tx2"/>
              </a:solidFill>
            </a:rPr>
            <a:t>– 17.07.2024</a:t>
          </a:r>
          <a:endParaRPr lang="ru-RU" sz="2400" b="0" kern="1200" noProof="0" dirty="0">
            <a:solidFill>
              <a:schemeClr val="tx2"/>
            </a:solidFill>
          </a:endParaRPr>
        </a:p>
      </dsp:txBody>
      <dsp:txXfrm>
        <a:off x="518164" y="2152582"/>
        <a:ext cx="3391551" cy="1619232"/>
      </dsp:txXfrm>
    </dsp:sp>
    <dsp:sp modelId="{C3266E9F-10C3-4236-9423-886423648B80}">
      <dsp:nvSpPr>
        <dsp:cNvPr id="0" name=""/>
        <dsp:cNvSpPr/>
      </dsp:nvSpPr>
      <dsp:spPr>
        <a:xfrm>
          <a:off x="3896870" y="1352100"/>
          <a:ext cx="1117991" cy="111799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  <a:alpha val="97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noProof="0" dirty="0"/>
        </a:p>
      </dsp:txBody>
      <dsp:txXfrm>
        <a:off x="4148418" y="1352100"/>
        <a:ext cx="614895" cy="841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03420-C396-4F02-BEA5-421AB8686134}">
      <dsp:nvSpPr>
        <dsp:cNvPr id="0" name=""/>
        <dsp:cNvSpPr/>
      </dsp:nvSpPr>
      <dsp:spPr>
        <a:xfrm>
          <a:off x="-154942" y="0"/>
          <a:ext cx="5413801" cy="1859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noProof="0" dirty="0" smtClean="0">
              <a:solidFill>
                <a:schemeClr val="tx2"/>
              </a:solidFill>
            </a:rPr>
            <a:t>РУКОВОДИТЕЛЬ ПРОЕКТА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0" kern="1200" noProof="0" dirty="0" smtClean="0">
              <a:solidFill>
                <a:schemeClr val="tx2"/>
              </a:solidFill>
            </a:rPr>
            <a:t>Даньшина Дарья Викторовна</a:t>
          </a:r>
          <a:endParaRPr lang="ru-RU" sz="2400" b="0" kern="1200" noProof="0" dirty="0">
            <a:solidFill>
              <a:schemeClr val="tx2"/>
            </a:solidFill>
          </a:endParaRPr>
        </a:p>
      </dsp:txBody>
      <dsp:txXfrm>
        <a:off x="-100488" y="54454"/>
        <a:ext cx="3492169" cy="1750295"/>
      </dsp:txXfrm>
    </dsp:sp>
    <dsp:sp modelId="{A84D9BBF-FBF4-483A-941D-46853F3A3640}">
      <dsp:nvSpPr>
        <dsp:cNvPr id="0" name=""/>
        <dsp:cNvSpPr/>
      </dsp:nvSpPr>
      <dsp:spPr>
        <a:xfrm>
          <a:off x="490547" y="2272360"/>
          <a:ext cx="6033573" cy="1859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noProof="0" dirty="0" smtClean="0">
              <a:solidFill>
                <a:schemeClr val="tx2"/>
              </a:solidFill>
            </a:rPr>
            <a:t>УЧАСТНИКИ ПРОЕКТА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0" kern="1200" noProof="0" dirty="0" smtClean="0">
              <a:solidFill>
                <a:schemeClr val="tx2"/>
              </a:solidFill>
            </a:rPr>
            <a:t>1. ДОБРО.ЦЕНТР «Дари Добро»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0" kern="1200" noProof="0" dirty="0" smtClean="0">
              <a:solidFill>
                <a:schemeClr val="tx2"/>
              </a:solidFill>
            </a:rPr>
            <a:t>2.Семьи города Набережные Челны</a:t>
          </a:r>
        </a:p>
      </dsp:txBody>
      <dsp:txXfrm>
        <a:off x="545001" y="2326814"/>
        <a:ext cx="3513087" cy="1750295"/>
      </dsp:txXfrm>
    </dsp:sp>
    <dsp:sp modelId="{C3266E9F-10C3-4236-9423-886423648B80}">
      <dsp:nvSpPr>
        <dsp:cNvPr id="0" name=""/>
        <dsp:cNvSpPr/>
      </dsp:nvSpPr>
      <dsp:spPr>
        <a:xfrm>
          <a:off x="4050375" y="1461540"/>
          <a:ext cx="1208482" cy="1208482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90000"/>
            <a:lumOff val="10000"/>
            <a:alpha val="97000"/>
          </a:schemeClr>
        </a:solid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noProof="0" dirty="0"/>
        </a:p>
      </dsp:txBody>
      <dsp:txXfrm>
        <a:off x="4322283" y="1461540"/>
        <a:ext cx="664666" cy="909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2933DC-B2A1-40AB-A0D0-697FA3D38D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D50B0-FCF0-46CD-8644-2E50A6E9D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76FD-9C0C-413A-B6B9-248FFED77BE2}" type="datetimeFigureOut">
              <a:rPr lang="ru-RU" smtClean="0"/>
              <a:t>19.04.2023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823B65-10D8-4722-8CEB-8A71BDEAA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EDC2FC-205E-41C6-920B-36AA8E090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8D87-4532-468E-A432-BD6963B35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8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CC701-46E9-4D0F-AF34-1D4851D03679}" type="datetime1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D266-0CAE-488A-9D20-9BB8AA7835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9422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1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8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4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7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8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4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2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9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3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 title="круг с выемками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C76B5DFC-9835-4C72-A0B6-8A48A7184822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Прямоугольник 12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EB0DC-B64A-42FA-8814-A7D576670A3C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9C07E-B37C-4B93-A7C4-10EEC7A6C41B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36F251-F65A-4973-86FF-4A61A4FCE62C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361764C-A4D5-4404-95C8-80D893ACC596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7" name="Группа 6" title="волнообразная фигура слева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Полилиния 6" title="волнообразная фигура слева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 title="встроенная волнообразная фигура слева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BE68A-D487-4DA3-81CA-6C33FB4CC4D8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E3ECC-F131-475E-8539-7DD78B72694F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72D6F-0047-4C13-B3A4-9AB2921A3B06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1009B-B6AC-4444-90D1-3D771FA70F93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210CE1AB-E530-42CC-A470-8334E4C46AC0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96E083A-60F1-421B-B436-281A7A90D17D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77C890B-9665-4815-9143-8F32E6AA2270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олилиния 6" title="Левый волнообразный край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правая граница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Autofit/>
          </a:bodyPr>
          <a:lstStyle/>
          <a:p>
            <a:pPr rtl="0"/>
            <a:r>
              <a:rPr lang="ru-RU" sz="6500" dirty="0" smtClean="0"/>
              <a:t>Паспорт проекта </a:t>
            </a:r>
            <a:br>
              <a:rPr lang="ru-RU" sz="6500" dirty="0" smtClean="0"/>
            </a:br>
            <a:r>
              <a:rPr lang="ru-RU" sz="2800" dirty="0" smtClean="0"/>
              <a:t>Благотворительный фестиваль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«от сердца к сердцу»</a:t>
            </a:r>
            <a:endParaRPr lang="ru-RU" sz="320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Добро.центр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города набережные челны «дари добро»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Полилиния 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8" name="Picture 6" descr="https://ferret-pet.ru/wp-content/uploads/d/1/9/d19939e6e4ed6b94e6607959e939f45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96" y="1244058"/>
            <a:ext cx="4666681" cy="4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sp>
        <p:nvSpPr>
          <p:cNvPr id="12" name="Полилиния 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805469" cy="4339177"/>
          </a:xfrm>
        </p:spPr>
        <p:txBody>
          <a:bodyPr rtlCol="0">
            <a:noAutofit/>
          </a:bodyPr>
          <a:lstStyle/>
          <a:p>
            <a:pPr algn="l" rtl="0"/>
            <a:r>
              <a:rPr lang="ru-RU" sz="7800">
                <a:solidFill>
                  <a:srgbClr val="2A1A00"/>
                </a:solidFill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328E4FA7-F992-460B-84B9-C41D85318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rtlCol="0" anchor="ctr">
            <a:normAutofit/>
          </a:bodyPr>
          <a:lstStyle/>
          <a:p>
            <a:pPr algn="l" rtl="0"/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Графический объект 6" descr="Улыбающееся лицо без заливки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onstola.ru/images/201707/fonstola.ru_265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60" y="1484738"/>
            <a:ext cx="5145578" cy="36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34" y="505795"/>
            <a:ext cx="10178322" cy="107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000" dirty="0" smtClean="0"/>
              <a:t>Общая информация</a:t>
            </a:r>
            <a:endParaRPr lang="ru-RU" sz="4000" dirty="0"/>
          </a:p>
        </p:txBody>
      </p:sp>
      <p:graphicFrame>
        <p:nvGraphicFramePr>
          <p:cNvPr id="9" name="Объект 8" descr="Схема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3478650"/>
              </p:ext>
            </p:extLst>
          </p:nvPr>
        </p:nvGraphicFramePr>
        <p:xfrm>
          <a:off x="1251678" y="1773936"/>
          <a:ext cx="6073665" cy="382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 flipV="1">
            <a:off x="6057900" y="5905500"/>
            <a:ext cx="3250002" cy="14097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adilo.ru/wp-content/uploads/2021/10/helping_family_members_work_out_conlfict_when_caring_aging_pa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22" y="1773936"/>
            <a:ext cx="5643454" cy="3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34" y="505795"/>
            <a:ext cx="10178322" cy="107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000" dirty="0" smtClean="0"/>
              <a:t>Общая информация</a:t>
            </a:r>
            <a:endParaRPr lang="ru-RU" sz="4000" dirty="0"/>
          </a:p>
        </p:txBody>
      </p:sp>
      <p:graphicFrame>
        <p:nvGraphicFramePr>
          <p:cNvPr id="9" name="Объект 8" descr="Схема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7084788"/>
              </p:ext>
            </p:extLst>
          </p:nvPr>
        </p:nvGraphicFramePr>
        <p:xfrm>
          <a:off x="1251678" y="1773936"/>
          <a:ext cx="6369178" cy="413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46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Объект 5" descr="Маленькая девочка на природе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638" r="26123" b="-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pic>
        <p:nvPicPr>
          <p:cNvPr id="10" name="Picture 2" descr="https://images46.fotki.com/v1642/photos/1/1248851/9681567/yarmarka_0032-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4" y="0"/>
            <a:ext cx="10185403" cy="69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олилиния 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0" y="223740"/>
            <a:ext cx="4682848" cy="712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000" dirty="0" smtClean="0"/>
              <a:t>Описание проекта</a:t>
            </a:r>
            <a:endParaRPr lang="ru-RU" sz="4000" dirty="0"/>
          </a:p>
        </p:txBody>
      </p:sp>
      <p:sp>
        <p:nvSpPr>
          <p:cNvPr id="82" name="Прямоугольник 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649288" y="133350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2A1A00"/>
                </a:solidFill>
              </a:rPr>
              <a:t>ЦЕЛЬ: </a:t>
            </a:r>
            <a:r>
              <a:rPr lang="ru-RU" sz="2000" dirty="0" smtClean="0">
                <a:solidFill>
                  <a:srgbClr val="2A1A00"/>
                </a:solidFill>
              </a:rPr>
              <a:t>привлечь 1000 семей города Набережные Челны, для сбора 500 кг корма приюту «</a:t>
            </a:r>
            <a:r>
              <a:rPr lang="ru-RU" sz="2000" dirty="0" err="1" smtClean="0">
                <a:solidFill>
                  <a:srgbClr val="2A1A00"/>
                </a:solidFill>
              </a:rPr>
              <a:t>Азира</a:t>
            </a:r>
            <a:r>
              <a:rPr lang="ru-RU" sz="2000" dirty="0" smtClean="0">
                <a:solidFill>
                  <a:srgbClr val="2A1A00"/>
                </a:solidFill>
              </a:rPr>
              <a:t>»; привлечь 20 постоянных благотворителей для приюта «</a:t>
            </a:r>
            <a:r>
              <a:rPr lang="ru-RU" sz="2000" dirty="0" err="1" smtClean="0">
                <a:solidFill>
                  <a:srgbClr val="2A1A00"/>
                </a:solidFill>
              </a:rPr>
              <a:t>Азира</a:t>
            </a:r>
            <a:r>
              <a:rPr lang="ru-RU" sz="2000" dirty="0" smtClean="0">
                <a:solidFill>
                  <a:srgbClr val="2A1A00"/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rgbClr val="2A1A00"/>
                </a:solidFill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Сформировать у подрастающего поколения активную гражданскую позицию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Содействовать нравственному и гражданскому воспитанию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Сформировать чувство личной ответственности за жизнь и состояние городских животных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Развить инициативу детей через организацию социально-значимой деятельности</a:t>
            </a:r>
          </a:p>
          <a:p>
            <a:r>
              <a:rPr lang="ru-RU" sz="2400" b="1" dirty="0" smtClean="0">
                <a:solidFill>
                  <a:srgbClr val="2A1A00"/>
                </a:solidFill>
              </a:rPr>
              <a:t>ЦЕЛЕВАЯ </a:t>
            </a:r>
            <a:r>
              <a:rPr lang="ru-RU" sz="2400" b="1" dirty="0" smtClean="0">
                <a:solidFill>
                  <a:srgbClr val="2A1A00"/>
                </a:solidFill>
              </a:rPr>
              <a:t>АУДИТОРИЯ: </a:t>
            </a:r>
            <a:r>
              <a:rPr lang="ru-RU" sz="2000" dirty="0" smtClean="0">
                <a:solidFill>
                  <a:srgbClr val="2A1A00"/>
                </a:solidFill>
              </a:rPr>
              <a:t>дети, которые не могут завести собак, но хотят им помочь.</a:t>
            </a:r>
            <a:endParaRPr lang="ru-RU" sz="9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Объект 5" descr="Маленькая девочка на природе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638" r="26123" b="-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pic>
        <p:nvPicPr>
          <p:cNvPr id="10" name="Picture 2" descr="https://images46.fotki.com/v1642/photos/1/1248851/9681567/yarmarka_0032-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4" y="0"/>
            <a:ext cx="10185403" cy="692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олилиния 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0" y="223740"/>
            <a:ext cx="4682848" cy="712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000" dirty="0" smtClean="0"/>
              <a:t>Описание проекта</a:t>
            </a:r>
            <a:endParaRPr lang="ru-RU" sz="4000" dirty="0"/>
          </a:p>
        </p:txBody>
      </p:sp>
      <p:sp>
        <p:nvSpPr>
          <p:cNvPr id="82" name="Прямоугольник 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649288" y="1333500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2A1A00"/>
                </a:solidFill>
              </a:rPr>
              <a:t>ПРЕДПОЛАГАЕМЫЕ РЕЗУЛЬТАТЫ: </a:t>
            </a:r>
            <a:endParaRPr lang="ru-RU" sz="2000" b="1" dirty="0" smtClean="0">
              <a:solidFill>
                <a:srgbClr val="2A1A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Вовлечение обучающихся в социально-значимые акции, привлечение к участию в проекте родителей и педагогический коллектив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A1A00"/>
                </a:solidFill>
              </a:rPr>
              <a:t>Помощь кормом приюту «</a:t>
            </a:r>
            <a:r>
              <a:rPr lang="ru-RU" sz="2000" dirty="0" err="1" smtClean="0">
                <a:solidFill>
                  <a:srgbClr val="2A1A00"/>
                </a:solidFill>
              </a:rPr>
              <a:t>Азира</a:t>
            </a:r>
            <a:r>
              <a:rPr lang="ru-RU" sz="2000" dirty="0" smtClean="0">
                <a:solidFill>
                  <a:srgbClr val="2A1A00"/>
                </a:solidFill>
              </a:rPr>
              <a:t>» в городе Набережные Челны </a:t>
            </a:r>
          </a:p>
          <a:p>
            <a:r>
              <a:rPr lang="ru-RU" sz="2400" b="1" dirty="0" smtClean="0">
                <a:solidFill>
                  <a:srgbClr val="2A1A00"/>
                </a:solidFill>
              </a:rPr>
              <a:t>АКТУАЛЬНОСТЬ ПРОЕКТА:</a:t>
            </a:r>
          </a:p>
          <a:p>
            <a:r>
              <a:rPr lang="ru-RU" sz="2000" dirty="0" smtClean="0">
                <a:solidFill>
                  <a:srgbClr val="2A1A00"/>
                </a:solidFill>
              </a:rPr>
              <a:t>Проблема бездомных животных существует в каждом городе. Эта проблема имеет и санитарный, и социальный, и нравственный, и юридический аспекты. Большинство горожан не радует вид бродячих и брошенных без попечения животных. К счастью в нашем городе есть приют для бездомных собак «</a:t>
            </a:r>
            <a:r>
              <a:rPr lang="ru-RU" sz="2000" dirty="0" err="1" smtClean="0">
                <a:solidFill>
                  <a:srgbClr val="2A1A00"/>
                </a:solidFill>
              </a:rPr>
              <a:t>Азира</a:t>
            </a:r>
            <a:r>
              <a:rPr lang="ru-RU" sz="2000" dirty="0" smtClean="0">
                <a:solidFill>
                  <a:srgbClr val="2A1A00"/>
                </a:solidFill>
              </a:rPr>
              <a:t>». Но помощь этому приюту как никому необходима. Помимо помощи приюту, проект поможет семья сплотиться, а дети, которые всегда хотели собаку, но не могли завести, смогут помочь.</a:t>
            </a:r>
            <a:endParaRPr lang="ru-RU" sz="20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6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smtClean="0"/>
              <a:t>-</a:t>
            </a:r>
            <a:r>
              <a:rPr lang="ru-RU" dirty="0" smtClean="0"/>
              <a:t>анализ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79419" y="1232034"/>
            <a:ext cx="0" cy="5625966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36254" y="3907856"/>
            <a:ext cx="10809170" cy="4812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370897" y="3253338"/>
            <a:ext cx="712269" cy="654518"/>
          </a:xfrm>
          <a:prstGeom prst="ellipse">
            <a:avLst/>
          </a:prstGeom>
          <a:solidFill>
            <a:srgbClr val="2A1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6179419" y="3253338"/>
            <a:ext cx="712269" cy="654518"/>
          </a:xfrm>
          <a:prstGeom prst="ellipse">
            <a:avLst/>
          </a:prstGeom>
          <a:solidFill>
            <a:srgbClr val="2A1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70896" y="3975233"/>
            <a:ext cx="712269" cy="654518"/>
          </a:xfrm>
          <a:prstGeom prst="ellipse">
            <a:avLst/>
          </a:prstGeom>
          <a:solidFill>
            <a:srgbClr val="2A1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79419" y="3975233"/>
            <a:ext cx="712269" cy="654518"/>
          </a:xfrm>
          <a:prstGeom prst="ellipse">
            <a:avLst/>
          </a:prstGeom>
          <a:solidFill>
            <a:srgbClr val="2A1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325683" y="1299411"/>
            <a:ext cx="4757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Интересный и необычный формат помощи животным приюта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Помимо помощи, в течение фестиваля члены семьи </a:t>
            </a:r>
            <a:r>
              <a:rPr lang="ru-RU" dirty="0" err="1" smtClean="0"/>
              <a:t>сплочаются</a:t>
            </a:r>
            <a:r>
              <a:rPr lang="ru-RU" dirty="0" smtClean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 будет жить ни один день, ни один месяц, т.к. в дальнейшем в приютах остаются попечители, с проведенного фестиваля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1490" y="1356131"/>
            <a:ext cx="4063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Большой риск, что собранных средств не хватит на покупку 500 кг корма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325683" y="4463867"/>
            <a:ext cx="4129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активной гражданской позиции, как у детей, так и у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Материальная помощь приюту «</a:t>
            </a:r>
            <a:r>
              <a:rPr lang="ru-RU" dirty="0" err="1" smtClean="0"/>
              <a:t>Азира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663283" y="4610501"/>
            <a:ext cx="457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Неодобрение со стороны некоторых жителей города Набережные Челны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0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6000" dirty="0" smtClean="0"/>
              <a:t>План проекта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4000" dirty="0" smtClean="0"/>
              <a:t>План проекта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7302"/>
              </p:ext>
            </p:extLst>
          </p:nvPr>
        </p:nvGraphicFramePr>
        <p:xfrm>
          <a:off x="676657" y="0"/>
          <a:ext cx="10917936" cy="67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312">
                  <a:extLst>
                    <a:ext uri="{9D8B030D-6E8A-4147-A177-3AD203B41FA5}">
                      <a16:colId xmlns:a16="http://schemas.microsoft.com/office/drawing/2014/main" val="18083697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3862255391"/>
                    </a:ext>
                  </a:extLst>
                </a:gridCol>
                <a:gridCol w="3639312">
                  <a:extLst>
                    <a:ext uri="{9D8B030D-6E8A-4147-A177-3AD203B41FA5}">
                      <a16:colId xmlns:a16="http://schemas.microsoft.com/office/drawing/2014/main" val="3880971249"/>
                    </a:ext>
                  </a:extLst>
                </a:gridCol>
              </a:tblGrid>
              <a:tr h="4589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03969"/>
                  </a:ext>
                </a:extLst>
              </a:tr>
              <a:tr h="20419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Организационно-подготовительный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информации по проблеме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Создание инициативной группы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Обсуждение полученной информации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Формулировка выводов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Старт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 –</a:t>
                      </a:r>
                      <a:r>
                        <a:rPr lang="ru-RU" baseline="0" dirty="0" smtClean="0"/>
                        <a:t> Июнь</a:t>
                      </a:r>
                      <a:r>
                        <a:rPr lang="ru-RU" dirty="0" smtClean="0"/>
                        <a:t> 2023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98582"/>
                  </a:ext>
                </a:extLst>
              </a:tr>
              <a:tr h="42473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Основной-практический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Освещение в СМИ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Сбор</a:t>
                      </a:r>
                      <a:r>
                        <a:rPr lang="ru-RU" baseline="0" dirty="0" smtClean="0"/>
                        <a:t> вместе с волонтерами, которые будут руководить данным мероприятием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и репетиция мастер-классов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Проведение фестиваля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Сбор и подсчет собранных средств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Покупка 500 кг корма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Создание группы попечителей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Поездка в приют «</a:t>
                      </a:r>
                      <a:r>
                        <a:rPr lang="ru-RU" baseline="0" dirty="0" err="1" smtClean="0"/>
                        <a:t>Азира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 –</a:t>
                      </a:r>
                      <a:r>
                        <a:rPr lang="ru-RU" baseline="0" dirty="0" smtClean="0"/>
                        <a:t> Июль</a:t>
                      </a:r>
                      <a:r>
                        <a:rPr lang="ru-RU" dirty="0" smtClean="0"/>
                        <a:t> 2024 года</a:t>
                      </a:r>
                    </a:p>
                    <a:p>
                      <a:pPr algn="ctr"/>
                      <a:r>
                        <a:rPr lang="ru-RU" dirty="0" smtClean="0"/>
                        <a:t>Июль –</a:t>
                      </a:r>
                      <a:r>
                        <a:rPr lang="ru-RU" baseline="0" dirty="0" smtClean="0"/>
                        <a:t> Сентябрь 2023 года</a:t>
                      </a:r>
                    </a:p>
                    <a:p>
                      <a:pPr algn="ctr"/>
                      <a:r>
                        <a:rPr lang="ru-RU" baseline="0" dirty="0" smtClean="0"/>
                        <a:t>Сентябрь 2023 года – Март 2024 года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2 июля 2024 года</a:t>
                      </a:r>
                    </a:p>
                    <a:p>
                      <a:pPr algn="ctr"/>
                      <a:r>
                        <a:rPr lang="ru-RU" baseline="0" dirty="0" smtClean="0"/>
                        <a:t>8 июля 2024 года</a:t>
                      </a:r>
                    </a:p>
                    <a:p>
                      <a:pPr algn="ctr"/>
                      <a:r>
                        <a:rPr lang="ru-RU" baseline="0" dirty="0" smtClean="0"/>
                        <a:t>10 июля 2024 года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  <a:r>
                        <a:rPr lang="ru-RU" baseline="0" dirty="0" smtClean="0"/>
                        <a:t> июля 2024 года</a:t>
                      </a:r>
                    </a:p>
                    <a:p>
                      <a:pPr algn="ctr"/>
                      <a:r>
                        <a:rPr lang="ru-RU" baseline="0" dirty="0" smtClean="0"/>
                        <a:t>12 июля 2024 года</a:t>
                      </a:r>
                    </a:p>
                    <a:p>
                      <a:pPr algn="ctr"/>
                      <a:r>
                        <a:rPr lang="ru-RU" baseline="0" dirty="0" smtClean="0"/>
                        <a:t>13-14 июля 2024 года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80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BA31-7EBA-456A-A665-6D23596B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24567"/>
            <a:ext cx="3384329" cy="5408866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4000" dirty="0" smtClean="0"/>
              <a:t>План проекта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74543"/>
              </p:ext>
            </p:extLst>
          </p:nvPr>
        </p:nvGraphicFramePr>
        <p:xfrm>
          <a:off x="1251679" y="1719072"/>
          <a:ext cx="1048921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405">
                  <a:extLst>
                    <a:ext uri="{9D8B030D-6E8A-4147-A177-3AD203B41FA5}">
                      <a16:colId xmlns:a16="http://schemas.microsoft.com/office/drawing/2014/main" val="404369005"/>
                    </a:ext>
                  </a:extLst>
                </a:gridCol>
                <a:gridCol w="3496405">
                  <a:extLst>
                    <a:ext uri="{9D8B030D-6E8A-4147-A177-3AD203B41FA5}">
                      <a16:colId xmlns:a16="http://schemas.microsoft.com/office/drawing/2014/main" val="4050128745"/>
                    </a:ext>
                  </a:extLst>
                </a:gridCol>
                <a:gridCol w="3496405">
                  <a:extLst>
                    <a:ext uri="{9D8B030D-6E8A-4147-A177-3AD203B41FA5}">
                      <a16:colId xmlns:a16="http://schemas.microsoft.com/office/drawing/2014/main" val="1162720137"/>
                    </a:ext>
                  </a:extLst>
                </a:gridCol>
              </a:tblGrid>
              <a:tr h="24032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Заключительный-рефлексия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Подведение итогов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результатов и эффективности реализации проекта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Планирование мероприятий на следующий год в рамках данного проекта с учетом рекомендаций, выработанных в результате анализа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15-16</a:t>
                      </a:r>
                      <a:r>
                        <a:rPr lang="ru-RU" baseline="0" dirty="0" smtClean="0"/>
                        <a:t> июля 2024 года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9226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«Значок ухода за ребенком»</Template>
  <TotalTime>0</TotalTime>
  <Words>476</Words>
  <Application>Microsoft Office PowerPoint</Application>
  <PresentationFormat>Широкоэкранный</PresentationFormat>
  <Paragraphs>91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Impact</vt:lpstr>
      <vt:lpstr>Эмблема</vt:lpstr>
      <vt:lpstr>Паспорт проекта  Благотворительный фестиваль  «от сердца к сердцу»</vt:lpstr>
      <vt:lpstr>Общая информация</vt:lpstr>
      <vt:lpstr>Общая информация</vt:lpstr>
      <vt:lpstr>Описание проекта</vt:lpstr>
      <vt:lpstr>Описание проекта</vt:lpstr>
      <vt:lpstr>Swot-анализ</vt:lpstr>
      <vt:lpstr>План проекта</vt:lpstr>
      <vt:lpstr>План проекта</vt:lpstr>
      <vt:lpstr>План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2023-03-12T14:42:40Z</dcterms:created>
  <dcterms:modified xsi:type="dcterms:W3CDTF">2023-04-19T16:40:27Z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