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4" r:id="rId5"/>
    <p:sldId id="270" r:id="rId6"/>
    <p:sldId id="275" r:id="rId7"/>
    <p:sldId id="265" r:id="rId8"/>
    <p:sldId id="266" r:id="rId9"/>
    <p:sldId id="259" r:id="rId10"/>
    <p:sldId id="261" r:id="rId11"/>
    <p:sldId id="271" r:id="rId12"/>
    <p:sldId id="273" r:id="rId13"/>
    <p:sldId id="274" r:id="rId14"/>
    <p:sldId id="267" r:id="rId15"/>
    <p:sldId id="268" r:id="rId16"/>
    <p:sldId id="269" r:id="rId17"/>
    <p:sldId id="262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9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9AA27-359B-4D62-804F-03C5423AC719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915C0-9EA3-4BB9-8D53-2DB360A57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91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15C0-9EA3-4BB9-8D53-2DB360A57AB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79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1A1D-4F20-4C54-A0F2-467FAC9DDA3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2177-F8FB-4202-A4CD-D660E0C9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398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1A1D-4F20-4C54-A0F2-467FAC9DDA3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2177-F8FB-4202-A4CD-D660E0C9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73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1A1D-4F20-4C54-A0F2-467FAC9DDA3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2177-F8FB-4202-A4CD-D660E0C9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1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1A1D-4F20-4C54-A0F2-467FAC9DDA3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2177-F8FB-4202-A4CD-D660E0C9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8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1A1D-4F20-4C54-A0F2-467FAC9DDA3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2177-F8FB-4202-A4CD-D660E0C9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515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1A1D-4F20-4C54-A0F2-467FAC9DDA3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2177-F8FB-4202-A4CD-D660E0C9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1A1D-4F20-4C54-A0F2-467FAC9DDA3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2177-F8FB-4202-A4CD-D660E0C9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29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1A1D-4F20-4C54-A0F2-467FAC9DDA3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2177-F8FB-4202-A4CD-D660E0C9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76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1A1D-4F20-4C54-A0F2-467FAC9DDA3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2177-F8FB-4202-A4CD-D660E0C9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75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1A1D-4F20-4C54-A0F2-467FAC9DDA3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2177-F8FB-4202-A4CD-D660E0C9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83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1A1D-4F20-4C54-A0F2-467FAC9DDA3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2177-F8FB-4202-A4CD-D660E0C9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76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31A1D-4F20-4C54-A0F2-467FAC9DDA3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12177-F8FB-4202-A4CD-D660E0C9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0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22.pn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2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latinLnBrk="1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>автономная </a:t>
            </a:r>
            <a:r>
              <a:rPr lang="ru-RU" sz="2200" b="1" dirty="0"/>
              <a:t>некоммерческая организация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поддержки </a:t>
            </a:r>
            <a:r>
              <a:rPr lang="ru-RU" sz="2200" b="1" dirty="0"/>
              <a:t>общественно-значимых проектов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БЮРО ДОБРЫХ ДЕЛ</a:t>
            </a:r>
            <a:br>
              <a:rPr lang="ru-RU" b="1" dirty="0" smtClean="0"/>
            </a:br>
            <a:r>
              <a:rPr lang="ru-RU" sz="1100" b="1" dirty="0" smtClean="0"/>
              <a:t>Дата создания -10 </a:t>
            </a:r>
            <a:r>
              <a:rPr lang="ru-RU" sz="1100" b="1" dirty="0"/>
              <a:t>апреля 2023 года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475" y="2346224"/>
            <a:ext cx="2530059" cy="2322777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7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Патриотическое воспитание молодежи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движение православных следопытов</a:t>
            </a:r>
            <a:br>
              <a:rPr lang="ru-RU" sz="2200" dirty="0" smtClean="0"/>
            </a:br>
            <a:r>
              <a:rPr lang="ru-RU" sz="2200" dirty="0" smtClean="0"/>
              <a:t> </a:t>
            </a:r>
            <a:r>
              <a:rPr lang="ru-RU" sz="2200" b="1" dirty="0" smtClean="0"/>
              <a:t>«Выборгская Застава»</a:t>
            </a:r>
            <a:br>
              <a:rPr lang="ru-RU" sz="2200" b="1" dirty="0" smtClean="0"/>
            </a:br>
            <a:r>
              <a:rPr lang="ru-RU" sz="2000" i="1" dirty="0" smtClean="0"/>
              <a:t>(по </a:t>
            </a:r>
            <a:r>
              <a:rPr lang="ru-RU" sz="2000" i="1" dirty="0" err="1"/>
              <a:t>благославлению</a:t>
            </a:r>
            <a:r>
              <a:rPr lang="ru-RU" sz="2000" i="1" dirty="0"/>
              <a:t> епископа Выборгского и </a:t>
            </a:r>
            <a:r>
              <a:rPr lang="ru-RU" sz="2000" i="1" dirty="0" err="1"/>
              <a:t>Приозерского</a:t>
            </a:r>
            <a:r>
              <a:rPr lang="ru-RU" sz="2000" i="1" dirty="0"/>
              <a:t> </a:t>
            </a:r>
            <a:r>
              <a:rPr lang="ru-RU" sz="2000" i="1" dirty="0" err="1" smtClean="0"/>
              <a:t>Варнавы</a:t>
            </a:r>
            <a:r>
              <a:rPr lang="ru-RU" sz="2000" i="1" dirty="0" smtClean="0"/>
              <a:t>)</a:t>
            </a:r>
            <a:endParaRPr lang="ru-RU" sz="2000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0603" y="1743553"/>
            <a:ext cx="3901588" cy="258480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7833" y="1743553"/>
            <a:ext cx="3901587" cy="2584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02" y="78138"/>
            <a:ext cx="1414395" cy="1268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062" y="1743553"/>
            <a:ext cx="2771160" cy="41682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00" y="4381220"/>
            <a:ext cx="3420208" cy="2265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02" y="0"/>
            <a:ext cx="14143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9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8" y="365125"/>
            <a:ext cx="1231499" cy="110347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54115" y="314588"/>
            <a:ext cx="9313983" cy="120454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/>
              <a:t>Патриотическое воспитание молодежи</a:t>
            </a:r>
            <a:br>
              <a:rPr lang="ru-RU" sz="3600" b="1" dirty="0"/>
            </a:br>
            <a:r>
              <a:rPr lang="ru-RU" sz="2200" b="1" dirty="0"/>
              <a:t>движение православных следопытов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 </a:t>
            </a:r>
            <a:r>
              <a:rPr lang="ru-RU" sz="2700" b="1" dirty="0"/>
              <a:t>«Выборгская Застава»</a:t>
            </a:r>
            <a:br>
              <a:rPr lang="ru-RU" sz="2700" b="1" dirty="0"/>
            </a:br>
            <a:endParaRPr lang="ru-RU" sz="27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2" y="1511057"/>
            <a:ext cx="4313927" cy="2045121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5" y="1519134"/>
            <a:ext cx="2524894" cy="3366526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69" y="1519133"/>
            <a:ext cx="3159892" cy="23699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2" y="3669093"/>
            <a:ext cx="1929300" cy="29040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69" y="4203207"/>
            <a:ext cx="3159892" cy="23699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5" y="5001615"/>
            <a:ext cx="2524894" cy="15715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94" y="3669092"/>
            <a:ext cx="2178025" cy="290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9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6" y="296358"/>
            <a:ext cx="1347333" cy="120101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4600" y="365125"/>
            <a:ext cx="8840788" cy="1325563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Патриотическое </a:t>
            </a:r>
            <a:r>
              <a:rPr lang="ru-RU" sz="4000" dirty="0"/>
              <a:t>воспитание молодежи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1400" dirty="0"/>
              <a:t>движение православных следопытов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 </a:t>
            </a:r>
            <a:r>
              <a:rPr lang="ru-RU" sz="2800" b="1" dirty="0"/>
              <a:t>«Выборгская Застава»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r>
              <a:rPr lang="ru-RU" sz="3700" dirty="0" smtClean="0"/>
              <a:t>Друзья</a:t>
            </a:r>
            <a:r>
              <a:rPr lang="ru-RU" sz="3700" dirty="0"/>
              <a:t>, в рамках работы по патриотическому воспитанию молодежи, наш филиал "Бюро Добрых Дел" г. Каменногорск сегодня провел первый патриотический урок с воспитанниками СК "</a:t>
            </a:r>
            <a:r>
              <a:rPr lang="ru-RU" sz="3700" dirty="0" err="1"/>
              <a:t>Каменногорец</a:t>
            </a:r>
            <a:r>
              <a:rPr lang="ru-RU" sz="3700" dirty="0"/>
              <a:t>". Огромную благодарность выражаем капитану запаса Дёмину Дмитрию Алексеевичу, начальнику существовавшей в нашем городе 22 заставы Выборгского пограничного отряда, который рассказал историю создания автомата</a:t>
            </a:r>
          </a:p>
          <a:p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90" y="2475142"/>
            <a:ext cx="3135923" cy="4181230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40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Отряд </a:t>
            </a:r>
            <a:r>
              <a:rPr lang="ru-RU" dirty="0"/>
              <a:t>«Выборгская застава» - будущее России. В Выборге на базе АНО «Бюро добрых дел» с августа этого года ведётся работа по созданию отделения братства православных следопытов - подростково-молодёжной организации Русской православной церкви. На занятиях отряда побывали наши корреспонденты.</a:t>
            </a:r>
          </a:p>
          <a:p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71" y="4657749"/>
            <a:ext cx="2752090" cy="206406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771" y="2475142"/>
            <a:ext cx="2755791" cy="21037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443" y="2501414"/>
            <a:ext cx="3116219" cy="415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5" y="365125"/>
            <a:ext cx="1237595" cy="11034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6200" y="365125"/>
            <a:ext cx="7467600" cy="1325563"/>
          </a:xfrm>
        </p:spPr>
        <p:txBody>
          <a:bodyPr/>
          <a:lstStyle/>
          <a:p>
            <a:r>
              <a:rPr lang="ru-RU" b="1" dirty="0"/>
              <a:t>Физкультура и спорт. ЗОЖ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4000" b="1" dirty="0" smtClean="0"/>
          </a:p>
          <a:p>
            <a:pPr marL="0" indent="0" algn="ctr">
              <a:buNone/>
            </a:pPr>
            <a:r>
              <a:rPr lang="ru-RU" sz="4000" b="1" dirty="0" smtClean="0"/>
              <a:t>Направления деятельности:</a:t>
            </a:r>
          </a:p>
          <a:p>
            <a:pPr algn="ctr">
              <a:buFontTx/>
              <a:buChar char="-"/>
            </a:pPr>
            <a:r>
              <a:rPr lang="ru-RU" dirty="0" smtClean="0"/>
              <a:t>Центр круглогодичного закаливания;</a:t>
            </a:r>
          </a:p>
          <a:p>
            <a:pPr algn="ctr">
              <a:buFontTx/>
              <a:buChar char="-"/>
            </a:pPr>
            <a:r>
              <a:rPr lang="ru-RU" dirty="0" smtClean="0"/>
              <a:t>Федерация гиревого спорта;</a:t>
            </a:r>
          </a:p>
          <a:p>
            <a:pPr algn="ctr">
              <a:buFontTx/>
              <a:buChar char="-"/>
            </a:pPr>
            <a:r>
              <a:rPr lang="ru-RU" dirty="0" smtClean="0"/>
              <a:t>Фестивали </a:t>
            </a:r>
            <a:r>
              <a:rPr lang="ru-RU" dirty="0" err="1" smtClean="0"/>
              <a:t>кроссфита</a:t>
            </a:r>
            <a:r>
              <a:rPr lang="ru-RU" dirty="0" smtClean="0"/>
              <a:t>;</a:t>
            </a:r>
          </a:p>
          <a:p>
            <a:pPr algn="ctr">
              <a:buFontTx/>
              <a:buChar char="-"/>
            </a:pPr>
            <a:r>
              <a:rPr lang="ru-RU" dirty="0" smtClean="0"/>
              <a:t>Проведение иных физкультурных мероприятий.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303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7785" y="500062"/>
            <a:ext cx="97360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Физкультура и спорт. </a:t>
            </a:r>
            <a:r>
              <a:rPr lang="ru-RU" b="1" dirty="0"/>
              <a:t>ЗОЖ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Центр круглогодичного </a:t>
            </a:r>
            <a:r>
              <a:rPr lang="ru-RU" sz="3600" dirty="0" smtClean="0"/>
              <a:t>закаливания</a:t>
            </a:r>
            <a:br>
              <a:rPr lang="ru-RU" sz="3600" dirty="0" smtClean="0"/>
            </a:br>
            <a:r>
              <a:rPr lang="en-US" sz="1300" i="1" dirty="0" smtClean="0">
                <a:solidFill>
                  <a:srgbClr val="00B0F0"/>
                </a:solidFill>
              </a:rPr>
              <a:t>#</a:t>
            </a:r>
            <a:r>
              <a:rPr lang="ru-RU" sz="1300" i="1" dirty="0" err="1" smtClean="0">
                <a:solidFill>
                  <a:srgbClr val="00B0F0"/>
                </a:solidFill>
              </a:rPr>
              <a:t>Выборгрулит</a:t>
            </a:r>
            <a:r>
              <a:rPr lang="ru-RU" sz="1300" i="1" dirty="0" smtClean="0">
                <a:solidFill>
                  <a:srgbClr val="00B0F0"/>
                </a:solidFill>
              </a:rPr>
              <a:t>      </a:t>
            </a:r>
            <a:r>
              <a:rPr lang="en-US" sz="1300" i="1" dirty="0" smtClean="0">
                <a:solidFill>
                  <a:srgbClr val="00B0F0"/>
                </a:solidFill>
              </a:rPr>
              <a:t>#</a:t>
            </a:r>
            <a:r>
              <a:rPr lang="ru-RU" sz="1300" i="1" dirty="0" err="1">
                <a:solidFill>
                  <a:srgbClr val="00B0F0"/>
                </a:solidFill>
              </a:rPr>
              <a:t>Пингвинызовут</a:t>
            </a:r>
            <a:r>
              <a:rPr lang="ru-RU" sz="1300" i="1" dirty="0">
                <a:solidFill>
                  <a:srgbClr val="00B0F0"/>
                </a:solidFill>
              </a:rPr>
              <a:t/>
            </a:r>
            <a:br>
              <a:rPr lang="ru-RU" sz="1300" i="1" dirty="0">
                <a:solidFill>
                  <a:srgbClr val="00B0F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23" y="278835"/>
            <a:ext cx="1713874" cy="169959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83" y="1622912"/>
            <a:ext cx="3080238" cy="23101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50" y="230188"/>
            <a:ext cx="1231499" cy="1103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70" y="1972406"/>
            <a:ext cx="2288929" cy="17166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239" y="1972406"/>
            <a:ext cx="1975021" cy="2505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450" y="1978428"/>
            <a:ext cx="1960684" cy="196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324" y="2419347"/>
            <a:ext cx="1675917" cy="20925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69" y="3835884"/>
            <a:ext cx="2288929" cy="26671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37" y="4624995"/>
            <a:ext cx="2564740" cy="19235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516" y="4816707"/>
            <a:ext cx="3081368" cy="17318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83" y="4192879"/>
            <a:ext cx="3080238" cy="231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0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Физкультура и спорт. ЗОЖ</a:t>
            </a:r>
            <a:br>
              <a:rPr lang="ru-RU" dirty="0" smtClean="0"/>
            </a:br>
            <a:r>
              <a:rPr lang="ru-RU" b="1" dirty="0" smtClean="0"/>
              <a:t>Гиревой спорт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5" y="1825625"/>
            <a:ext cx="5181600" cy="38862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0" y="1825625"/>
            <a:ext cx="5181600" cy="29146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3" y="230188"/>
            <a:ext cx="1231499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61" y="365125"/>
            <a:ext cx="1231499" cy="11034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8360" y="365125"/>
            <a:ext cx="9735439" cy="1325563"/>
          </a:xfrm>
        </p:spPr>
        <p:txBody>
          <a:bodyPr/>
          <a:lstStyle/>
          <a:p>
            <a:pPr algn="ctr"/>
            <a:r>
              <a:rPr lang="ru-RU" b="1" dirty="0" smtClean="0"/>
              <a:t>Физкультура и спорт. ЗОЖ</a:t>
            </a:r>
            <a:br>
              <a:rPr lang="ru-RU" b="1" dirty="0" smtClean="0"/>
            </a:br>
            <a:r>
              <a:rPr lang="ru-RU" sz="3200" b="1" dirty="0" smtClean="0"/>
              <a:t>Гиревой спорт</a:t>
            </a:r>
            <a:endParaRPr lang="ru-RU" sz="32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4905" y="1825625"/>
            <a:ext cx="5345765" cy="4012467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3960391"/>
              </p:ext>
            </p:extLst>
          </p:nvPr>
        </p:nvGraphicFramePr>
        <p:xfrm>
          <a:off x="6119447" y="1825625"/>
          <a:ext cx="5424854" cy="4386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077">
                  <a:extLst>
                    <a:ext uri="{9D8B030D-6E8A-4147-A177-3AD203B41FA5}">
                      <a16:colId xmlns:a16="http://schemas.microsoft.com/office/drawing/2014/main" val="972507957"/>
                    </a:ext>
                  </a:extLst>
                </a:gridCol>
                <a:gridCol w="2655689">
                  <a:extLst>
                    <a:ext uri="{9D8B030D-6E8A-4147-A177-3AD203B41FA5}">
                      <a16:colId xmlns:a16="http://schemas.microsoft.com/office/drawing/2014/main" val="3126924398"/>
                    </a:ext>
                  </a:extLst>
                </a:gridCol>
                <a:gridCol w="611251">
                  <a:extLst>
                    <a:ext uri="{9D8B030D-6E8A-4147-A177-3AD203B41FA5}">
                      <a16:colId xmlns:a16="http://schemas.microsoft.com/office/drawing/2014/main" val="2735948711"/>
                    </a:ext>
                  </a:extLst>
                </a:gridCol>
                <a:gridCol w="713127">
                  <a:extLst>
                    <a:ext uri="{9D8B030D-6E8A-4147-A177-3AD203B41FA5}">
                      <a16:colId xmlns:a16="http://schemas.microsoft.com/office/drawing/2014/main" val="1997119627"/>
                    </a:ext>
                  </a:extLst>
                </a:gridCol>
                <a:gridCol w="1052710">
                  <a:extLst>
                    <a:ext uri="{9D8B030D-6E8A-4147-A177-3AD203B41FA5}">
                      <a16:colId xmlns:a16="http://schemas.microsoft.com/office/drawing/2014/main" val="3557245785"/>
                    </a:ext>
                  </a:extLst>
                </a:gridCol>
              </a:tblGrid>
              <a:tr h="4540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План работы на 2024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Гиревой спорт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288629"/>
                  </a:ext>
                </a:extLst>
              </a:tr>
              <a:tr h="448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п/п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мероприятия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Дата проведения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Место проведения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Ответственные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организации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 anchor="ctr"/>
                </a:tc>
                <a:extLst>
                  <a:ext uri="{0D108BD9-81ED-4DB2-BD59-A6C34878D82A}">
                    <a16:rowId xmlns:a16="http://schemas.microsoft.com/office/drawing/2014/main" val="3729196587"/>
                  </a:ext>
                </a:extLst>
              </a:tr>
              <a:tr h="7468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Чемпионат Северо-Западного федерального округа. Длинный цикл, Двоеборье, Рывок, Силовое жонглирование. Мужчины и женщины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12-15 апреля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г.Выборг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Федерация ЛО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extLst>
                  <a:ext uri="{0D108BD9-81ED-4DB2-BD59-A6C34878D82A}">
                    <a16:rowId xmlns:a16="http://schemas.microsoft.com/office/drawing/2014/main" val="83020407"/>
                  </a:ext>
                </a:extLst>
              </a:tr>
              <a:tr h="448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Турнир, посвященный Дню Победы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 мая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г.Выборг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Федерация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extLst>
                  <a:ext uri="{0D108BD9-81ED-4DB2-BD59-A6C34878D82A}">
                    <a16:rowId xmlns:a16="http://schemas.microsoft.com/office/drawing/2014/main" val="2913479638"/>
                  </a:ext>
                </a:extLst>
              </a:tr>
              <a:tr h="149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Чемпионат города Выборга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май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г.Выборг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Федерация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extLst>
                  <a:ext uri="{0D108BD9-81ED-4DB2-BD59-A6C34878D82A}">
                    <a16:rowId xmlns:a16="http://schemas.microsoft.com/office/drawing/2014/main" val="1063321267"/>
                  </a:ext>
                </a:extLst>
              </a:tr>
              <a:tr h="2987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Турнир, посвященный Дню физкультурника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август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г.Выборг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Федерация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extLst>
                  <a:ext uri="{0D108BD9-81ED-4DB2-BD59-A6C34878D82A}">
                    <a16:rowId xmlns:a16="http://schemas.microsoft.com/office/drawing/2014/main" val="302628049"/>
                  </a:ext>
                </a:extLst>
              </a:tr>
              <a:tr h="149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Кубок Выборга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сентябрь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г.Выборг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Федерация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extLst>
                  <a:ext uri="{0D108BD9-81ED-4DB2-BD59-A6C34878D82A}">
                    <a16:rowId xmlns:a16="http://schemas.microsoft.com/office/drawing/2014/main" val="1745681734"/>
                  </a:ext>
                </a:extLst>
              </a:tr>
              <a:tr h="17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Турнир среди учащихся ССУЗов и Вузов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октябрь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г.Выборг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Федерация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extLst>
                  <a:ext uri="{0D108BD9-81ED-4DB2-BD59-A6C34878D82A}">
                    <a16:rowId xmlns:a16="http://schemas.microsoft.com/office/drawing/2014/main" val="778234852"/>
                  </a:ext>
                </a:extLst>
              </a:tr>
              <a:tr h="597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Первенство Ленинградской области. Двоеборье, рывок, длинный цикл. Юноши и девушки 14 - 16 лет, 17 - 18 лет.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 декабря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г.Выборг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Федерация ЛО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extLst>
                  <a:ext uri="{0D108BD9-81ED-4DB2-BD59-A6C34878D82A}">
                    <a16:rowId xmlns:a16="http://schemas.microsoft.com/office/drawing/2014/main" val="3627530029"/>
                  </a:ext>
                </a:extLst>
              </a:tr>
              <a:tr h="597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Кубок Ленинградской области. Двоеборье, Рывок, Длинный цикл, Силовое жонглирование. Мужчины и женщины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 декабря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г.Выборг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Федерация ЛО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extLst>
                  <a:ext uri="{0D108BD9-81ED-4DB2-BD59-A6C34878D82A}">
                    <a16:rowId xmlns:a16="http://schemas.microsoft.com/office/drawing/2014/main" val="1248166718"/>
                  </a:ext>
                </a:extLst>
              </a:tr>
              <a:tr h="2987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Новогодний турнир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декабрь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г.Выборг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Федерация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793" marR="33793" marT="0" marB="0"/>
                </a:tc>
                <a:extLst>
                  <a:ext uri="{0D108BD9-81ED-4DB2-BD59-A6C34878D82A}">
                    <a16:rowId xmlns:a16="http://schemas.microsoft.com/office/drawing/2014/main" val="459115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71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b="1" dirty="0" smtClean="0"/>
              <a:t>Физкультура и спорт. ЗОЖ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err="1" smtClean="0"/>
              <a:t>трейл</a:t>
            </a:r>
            <a:r>
              <a:rPr lang="ru-RU" sz="3100" b="1" dirty="0" smtClean="0"/>
              <a:t> </a:t>
            </a:r>
            <a:r>
              <a:rPr lang="ru-RU" sz="3100" b="1" dirty="0"/>
              <a:t>"АНТРЕА ТРЕЙЛ"</a:t>
            </a:r>
            <a:br>
              <a:rPr lang="ru-RU" sz="3100" b="1" dirty="0"/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0430" y="4102329"/>
            <a:ext cx="3131523" cy="2074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8" y="1833762"/>
            <a:ext cx="3147645" cy="2085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791" y="1825625"/>
            <a:ext cx="2344372" cy="3531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553" y="1825625"/>
            <a:ext cx="2362200" cy="35580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0862" y="1833762"/>
            <a:ext cx="2862198" cy="18962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450" y="222051"/>
            <a:ext cx="1231499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7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9" y="365125"/>
            <a:ext cx="1237595" cy="110347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65134" y="365125"/>
            <a:ext cx="9588665" cy="1325563"/>
          </a:xfrm>
        </p:spPr>
        <p:txBody>
          <a:bodyPr/>
          <a:lstStyle/>
          <a:p>
            <a:pPr algn="ctr"/>
            <a:r>
              <a:rPr lang="ru-RU" sz="4000" b="1" dirty="0"/>
              <a:t>Физкультура и спорт. </a:t>
            </a:r>
            <a:r>
              <a:rPr lang="ru-RU" sz="4000" b="1" dirty="0" smtClean="0"/>
              <a:t>ЗОЖ</a:t>
            </a:r>
            <a:br>
              <a:rPr lang="ru-RU" sz="4000" b="1" dirty="0" smtClean="0"/>
            </a:br>
            <a:r>
              <a:rPr lang="ru-RU" sz="2800" b="1" dirty="0" smtClean="0"/>
              <a:t>Фестивали </a:t>
            </a:r>
            <a:r>
              <a:rPr lang="ru-RU" sz="2800" b="1" dirty="0" err="1" smtClean="0"/>
              <a:t>кроссфита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en-US" sz="1600" dirty="0" smtClean="0"/>
              <a:t>#</a:t>
            </a:r>
            <a:r>
              <a:rPr lang="ru-RU" sz="1600" dirty="0" err="1" smtClean="0"/>
              <a:t>МенятьЖизньНачниССебя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98" y="1825625"/>
            <a:ext cx="4553740" cy="2099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05" y="1836433"/>
            <a:ext cx="1947494" cy="25966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98" y="3967279"/>
            <a:ext cx="4553740" cy="20491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3658"/>
            <a:ext cx="3416250" cy="2642210"/>
          </a:xfrm>
          <a:prstGeom prst="rect">
            <a:avLst/>
          </a:prstGeom>
        </p:spPr>
      </p:pic>
      <p:sp>
        <p:nvSpPr>
          <p:cNvPr id="17" name="Объект 16"/>
          <p:cNvSpPr>
            <a:spLocks noGrp="1"/>
          </p:cNvSpPr>
          <p:nvPr>
            <p:ph idx="1"/>
          </p:nvPr>
        </p:nvSpPr>
        <p:spPr>
          <a:xfrm>
            <a:off x="838200" y="1791610"/>
            <a:ext cx="10515600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2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70" y="224448"/>
            <a:ext cx="1412682" cy="12702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52" y="294787"/>
            <a:ext cx="9539948" cy="1325563"/>
          </a:xfrm>
        </p:spPr>
        <p:txBody>
          <a:bodyPr/>
          <a:lstStyle/>
          <a:p>
            <a:pPr algn="ctr"/>
            <a:r>
              <a:rPr lang="ru-RU" b="1" dirty="0"/>
              <a:t>Цели и предмет </a:t>
            </a:r>
            <a:r>
              <a:rPr lang="ru-RU" b="1" dirty="0" smtClean="0"/>
              <a:t>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/>
              <a:t>Организация </a:t>
            </a:r>
            <a:r>
              <a:rPr lang="ru-RU" dirty="0" smtClean="0"/>
              <a:t>создана </a:t>
            </a:r>
            <a:r>
              <a:rPr lang="ru-RU" dirty="0"/>
              <a:t>с целью оказания услуг в сфере поддержки </a:t>
            </a:r>
            <a:r>
              <a:rPr lang="ru-RU" dirty="0" smtClean="0"/>
              <a:t>и</a:t>
            </a:r>
          </a:p>
          <a:p>
            <a:pPr marL="0" indent="0" algn="ctr">
              <a:buNone/>
            </a:pPr>
            <a:r>
              <a:rPr lang="ru-RU" dirty="0" smtClean="0"/>
              <a:t>улучшения материального </a:t>
            </a:r>
            <a:r>
              <a:rPr lang="ru-RU" dirty="0"/>
              <a:t>положения </a:t>
            </a:r>
            <a:r>
              <a:rPr lang="ru-RU" dirty="0" smtClean="0"/>
              <a:t>общественно-значимых проектов, направленных на:</a:t>
            </a:r>
          </a:p>
          <a:p>
            <a:pPr marL="0" indent="0">
              <a:buNone/>
            </a:pPr>
            <a:r>
              <a:rPr lang="ru-RU" dirty="0" smtClean="0"/>
              <a:t>– социальную поддержку и защиту граждан, включая малообеспеченных</a:t>
            </a:r>
            <a:r>
              <a:rPr lang="ru-RU" dirty="0"/>
              <a:t>, социальную реабилитацию ветеранов боевых действий и членов их семей, инвалидов и иных лиц, которые в силу своих физических или интеллектуальных особенностей, иных обстоятельств не способны самостоятельно реализовать свои права и законные интересы;</a:t>
            </a:r>
          </a:p>
          <a:p>
            <a:pPr marL="0" indent="0">
              <a:buNone/>
            </a:pPr>
            <a:r>
              <a:rPr lang="ru-RU" dirty="0"/>
              <a:t>– содействие деятельности в сфере профилактики и охраны здоровья граждан, а также пропаганду здорового образа жизни, улучшение морально-психологического состояния граждан;</a:t>
            </a:r>
          </a:p>
          <a:p>
            <a:pPr marL="0" indent="0">
              <a:buNone/>
            </a:pPr>
            <a:r>
              <a:rPr lang="ru-RU" dirty="0"/>
              <a:t>– содействие деятельности в области физической культуры и спорта;</a:t>
            </a:r>
          </a:p>
          <a:p>
            <a:pPr marL="0" indent="0">
              <a:buNone/>
            </a:pPr>
            <a:r>
              <a:rPr lang="ru-RU" dirty="0"/>
              <a:t>– участие в ликвидации чрезвычайных ситуаций и их последствий, профилактику и тушение пожаров, проведение аварийно-спасательных работ, а также оказание помощи пострадавшим в результате стихийных бедствий, экологических, промышленных или иных катастроф, социальных, национальных, религиозных конфликтов, жертвам репрессий, беженцам и вынужденным переселенцам;</a:t>
            </a:r>
          </a:p>
          <a:p>
            <a:pPr marL="0" indent="0">
              <a:buNone/>
            </a:pPr>
            <a:r>
              <a:rPr lang="ru-RU" dirty="0"/>
              <a:t>– содействие добровольческой (волонтерской) деятельности;</a:t>
            </a:r>
          </a:p>
          <a:p>
            <a:pPr marL="0" indent="0">
              <a:buNone/>
            </a:pPr>
            <a:r>
              <a:rPr lang="ru-RU" dirty="0"/>
              <a:t>– содействие патриотическому, духовно-нравственному воспитанию населения.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2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76" y="365124"/>
            <a:ext cx="1318743" cy="11823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708" y="365125"/>
            <a:ext cx="9648092" cy="1325563"/>
          </a:xfrm>
        </p:spPr>
        <p:txBody>
          <a:bodyPr/>
          <a:lstStyle/>
          <a:p>
            <a:pPr algn="ctr"/>
            <a:r>
              <a:rPr lang="ru-RU" b="1" dirty="0" smtClean="0"/>
              <a:t>Направления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ctr">
              <a:buAutoNum type="arabicPeriod"/>
            </a:pPr>
            <a:r>
              <a:rPr lang="ru-RU" dirty="0" smtClean="0"/>
              <a:t>Организация помощи участникам СВО</a:t>
            </a:r>
          </a:p>
          <a:p>
            <a:pPr marL="514350" indent="-514350" algn="ctr">
              <a:buAutoNum type="arabicPeriod"/>
            </a:pPr>
            <a:r>
              <a:rPr lang="ru-RU" dirty="0" smtClean="0"/>
              <a:t>Адресная помощь нуждающимся в Выборгском районе</a:t>
            </a:r>
          </a:p>
          <a:p>
            <a:pPr marL="514350" indent="-514350" algn="ctr">
              <a:buAutoNum type="arabicPeriod"/>
            </a:pPr>
            <a:r>
              <a:rPr lang="ru-RU" dirty="0" smtClean="0"/>
              <a:t>Организация культурно-массовых мероприятий</a:t>
            </a:r>
          </a:p>
          <a:p>
            <a:pPr marL="514350" indent="-514350" algn="ctr">
              <a:buAutoNum type="arabicPeriod"/>
            </a:pPr>
            <a:r>
              <a:rPr lang="ru-RU" dirty="0" smtClean="0"/>
              <a:t>Физкультура и спорт. ЗОЖ</a:t>
            </a:r>
          </a:p>
          <a:p>
            <a:pPr marL="514350" indent="-514350" algn="ctr">
              <a:buAutoNum type="arabicPeriod"/>
            </a:pPr>
            <a:r>
              <a:rPr lang="ru-RU" dirty="0" smtClean="0"/>
              <a:t>Патриотическое воспитание молодежи</a:t>
            </a:r>
          </a:p>
          <a:p>
            <a:pPr marL="514350" indent="-514350" algn="ctr">
              <a:buAutoNum type="arabicPeriod"/>
            </a:pPr>
            <a:r>
              <a:rPr lang="ru-RU" dirty="0" smtClean="0"/>
              <a:t>Шефство над существующими братскими захоронениями</a:t>
            </a:r>
          </a:p>
          <a:p>
            <a:pPr marL="514350" indent="-514350" algn="ctr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32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1974" y="365126"/>
            <a:ext cx="9641826" cy="116561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Организация помощи участникам СВО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200" b="1" dirty="0" smtClean="0"/>
              <a:t>Заливка окопных свечей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en-US" sz="1400" b="1" dirty="0" smtClean="0"/>
              <a:t>#</a:t>
            </a:r>
            <a:r>
              <a:rPr lang="ru-RU" sz="1400" b="1" dirty="0" err="1" smtClean="0"/>
              <a:t>ВместеПриближаемПобеду</a:t>
            </a:r>
            <a:r>
              <a:rPr lang="ru-RU" sz="1400" b="1" dirty="0" smtClean="0"/>
              <a:t>  </a:t>
            </a:r>
            <a:r>
              <a:rPr lang="en-US" sz="1400" b="1" dirty="0" smtClean="0"/>
              <a:t>#</a:t>
            </a:r>
            <a:r>
              <a:rPr lang="ru-RU" sz="1400" b="1" dirty="0" err="1" smtClean="0"/>
              <a:t>БытьДобру</a:t>
            </a:r>
            <a:endParaRPr lang="ru-RU" sz="1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Окопная свеча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177" y="2583186"/>
            <a:ext cx="2115164" cy="3765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79" y="292326"/>
            <a:ext cx="1237595" cy="1103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32" y="2583187"/>
            <a:ext cx="1694381" cy="37652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02" y="3880895"/>
            <a:ext cx="1850687" cy="24675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02" y="1591623"/>
            <a:ext cx="2872447" cy="2154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13" y="4486823"/>
            <a:ext cx="2480655" cy="1861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559" y="1591623"/>
            <a:ext cx="3633564" cy="27251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76" y="4528037"/>
            <a:ext cx="2462247" cy="184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92" y="365125"/>
            <a:ext cx="1345750" cy="119990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36531" y="365125"/>
            <a:ext cx="921726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</a:rPr>
              <a:t>Организация помощи участникам СВО.</a:t>
            </a:r>
            <a:br>
              <a:rPr lang="ru-RU" b="1" dirty="0" smtClean="0">
                <a:latin typeface="+mn-lt"/>
              </a:rPr>
            </a:br>
            <a:r>
              <a:rPr lang="ru-RU" sz="3100" b="1" dirty="0" smtClean="0">
                <a:latin typeface="+mn-lt"/>
              </a:rPr>
              <a:t>Плетение</a:t>
            </a:r>
            <a:r>
              <a:rPr lang="ru-RU" b="1" dirty="0" smtClean="0">
                <a:latin typeface="+mn-lt"/>
              </a:rPr>
              <a:t> </a:t>
            </a:r>
            <a:r>
              <a:rPr lang="ru-RU" sz="3100" b="1" dirty="0" smtClean="0">
                <a:latin typeface="+mn-lt"/>
              </a:rPr>
              <a:t>маскировочных сетей</a:t>
            </a:r>
            <a:endParaRPr lang="ru-RU" sz="3100" b="1" dirty="0">
              <a:latin typeface="+mn-lt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8" y="1676665"/>
            <a:ext cx="1853924" cy="24719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81" y="3815799"/>
            <a:ext cx="1998097" cy="266413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81" y="1690688"/>
            <a:ext cx="1419960" cy="18932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424" y="1703669"/>
            <a:ext cx="2702169" cy="20202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8" y="4448590"/>
            <a:ext cx="1474598" cy="20230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30" y="1676665"/>
            <a:ext cx="3882080" cy="19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69" y="365125"/>
            <a:ext cx="1237595" cy="11034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365125"/>
            <a:ext cx="91821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Организация помощи участникам </a:t>
            </a:r>
            <a:r>
              <a:rPr lang="ru-RU" b="1" dirty="0" smtClean="0"/>
              <a:t>СВО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3600" dirty="0" smtClean="0"/>
              <a:t>заготовка и отправка необходимых товаров </a:t>
            </a:r>
            <a:br>
              <a:rPr lang="ru-RU" sz="3600" dirty="0" smtClean="0"/>
            </a:br>
            <a:r>
              <a:rPr lang="ru-RU" sz="3600" dirty="0" smtClean="0"/>
              <a:t>в зону СВО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825625"/>
            <a:ext cx="2609314" cy="371888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004" y="1830265"/>
            <a:ext cx="3169619" cy="377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60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546" y="365125"/>
            <a:ext cx="9006254" cy="1325563"/>
          </a:xfrm>
        </p:spPr>
        <p:txBody>
          <a:bodyPr/>
          <a:lstStyle/>
          <a:p>
            <a:r>
              <a:rPr lang="ru-RU" dirty="0" smtClean="0"/>
              <a:t>Адресная помощь нуждающимся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75" y="1456345"/>
            <a:ext cx="2737023" cy="369498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59" y="1456345"/>
            <a:ext cx="2771235" cy="36949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50" y="230188"/>
            <a:ext cx="1231499" cy="1103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874" y="1456345"/>
            <a:ext cx="2771235" cy="369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0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7692" y="365125"/>
            <a:ext cx="8716108" cy="1325563"/>
          </a:xfrm>
        </p:spPr>
        <p:txBody>
          <a:bodyPr/>
          <a:lstStyle/>
          <a:p>
            <a:pPr algn="ctr"/>
            <a:r>
              <a:rPr lang="ru-RU" dirty="0" smtClean="0"/>
              <a:t>Культурно-массовые и досуговые мероприятия </a:t>
            </a:r>
            <a:r>
              <a:rPr lang="en-US" sz="1400" b="1" i="1" dirty="0" smtClean="0">
                <a:solidFill>
                  <a:srgbClr val="00B0F0"/>
                </a:solidFill>
              </a:rPr>
              <a:t>#</a:t>
            </a:r>
            <a:r>
              <a:rPr lang="ru-RU" sz="1400" b="1" i="1" dirty="0" err="1" smtClean="0">
                <a:solidFill>
                  <a:srgbClr val="00B0F0"/>
                </a:solidFill>
              </a:rPr>
              <a:t>ВместеМеняемМир</a:t>
            </a:r>
            <a:endParaRPr lang="ru-RU" sz="1400" b="1" i="1" dirty="0">
              <a:solidFill>
                <a:srgbClr val="00B0F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4" y="1690688"/>
            <a:ext cx="3663462" cy="274759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42" y="1717064"/>
            <a:ext cx="3934184" cy="23977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50" y="102949"/>
            <a:ext cx="1231499" cy="1103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418" y="1690688"/>
            <a:ext cx="3470031" cy="2602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6" y="4375530"/>
            <a:ext cx="4780085" cy="20968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4" y="4519246"/>
            <a:ext cx="4550505" cy="20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7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68" y="338958"/>
            <a:ext cx="1230247" cy="11029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115" y="365126"/>
            <a:ext cx="9199684" cy="10768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/>
              <a:t>Организация культурно-массовых мероприятий</a:t>
            </a:r>
            <a:endParaRPr lang="ru-RU" sz="4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8822" y="1690688"/>
            <a:ext cx="2355730" cy="33385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74023" y="1690688"/>
            <a:ext cx="22947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Друзья, 14 сентября 2024 г. состоится 2 ежегодный фестиваль организованный "Бюро Добрых Дел" - "Потанцуем, попоём, бабье лето проведём!"</a:t>
            </a:r>
          </a:p>
          <a:p>
            <a:r>
              <a:rPr lang="ru-RU" sz="1200" dirty="0" smtClean="0"/>
              <a:t>Приглашаем творческие коллективы и всех желающих принять участие в фестивале! Вас ждет уютная обстановка с горячим чаем и сладкими угощениями! Место встречи - Батарейная гора! Быть Добру!</a:t>
            </a:r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564</Words>
  <Application>Microsoft Office PowerPoint</Application>
  <PresentationFormat>Широкоэкранный</PresentationFormat>
  <Paragraphs>102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  автономная некоммерческая организация  поддержки общественно-значимых проектов  БЮРО ДОБРЫХ ДЕЛ Дата создания -10 апреля 2023 года </vt:lpstr>
      <vt:lpstr>Цели и предмет деятельности</vt:lpstr>
      <vt:lpstr>Направления деятельности</vt:lpstr>
      <vt:lpstr>Организация помощи участникам СВО Заливка окопных свечей #ВместеПриближаемПобеду  #БытьДобру</vt:lpstr>
      <vt:lpstr>Организация помощи участникам СВО. Плетение маскировочных сетей</vt:lpstr>
      <vt:lpstr>Организация помощи участникам СВО заготовка и отправка необходимых товаров  в зону СВО</vt:lpstr>
      <vt:lpstr>Адресная помощь нуждающимся</vt:lpstr>
      <vt:lpstr>Культурно-массовые и досуговые мероприятия #ВместеМеняемМир</vt:lpstr>
      <vt:lpstr>Организация культурно-массовых мероприятий</vt:lpstr>
      <vt:lpstr>Патриотическое воспитание молодежи движение православных следопытов  «Выборгская Застава» (по благославлению епископа Выборгского и Приозерского Варнавы)</vt:lpstr>
      <vt:lpstr>Патриотическое воспитание молодежи движение православных следопытов  «Выборгская Застава» </vt:lpstr>
      <vt:lpstr> Патриотическое воспитание молодежи движение православных следопытов  «Выборгская Застава» </vt:lpstr>
      <vt:lpstr>Физкультура и спорт. ЗОЖ</vt:lpstr>
      <vt:lpstr>  Физкультура и спорт. ЗОЖ Центр круглогодичного закаливания #Выборгрулит      #Пингвинызовут  </vt:lpstr>
      <vt:lpstr>Физкультура и спорт. ЗОЖ Гиревой спорт</vt:lpstr>
      <vt:lpstr>Физкультура и спорт. ЗОЖ Гиревой спорт</vt:lpstr>
      <vt:lpstr> Физкультура и спорт. ЗОЖ трейл "АНТРЕА ТРЕЙЛ" </vt:lpstr>
      <vt:lpstr>Физкультура и спорт. ЗОЖ Фестивали кроссфита #МенятьЖизньНачниССебя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автономная некоммерческая организация  поддержки общественно-значимых проектов  БЮРО ДОБРЫХ ДЕЛ</dc:title>
  <dc:creator>Ирина С. Шерстнёва</dc:creator>
  <cp:lastModifiedBy>Ирина С. Шерстнёва</cp:lastModifiedBy>
  <cp:revision>71</cp:revision>
  <dcterms:created xsi:type="dcterms:W3CDTF">2024-09-11T07:39:54Z</dcterms:created>
  <dcterms:modified xsi:type="dcterms:W3CDTF">2024-11-07T10:34:03Z</dcterms:modified>
</cp:coreProperties>
</file>