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4" r:id="rId2"/>
    <p:sldId id="266" r:id="rId3"/>
    <p:sldId id="307" r:id="rId4"/>
    <p:sldId id="303" r:id="rId5"/>
    <p:sldId id="271" r:id="rId6"/>
    <p:sldId id="302" r:id="rId7"/>
    <p:sldId id="30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irce Bold" panose="020B0604020202020204" charset="-52"/>
      <p:bold r:id="rId16"/>
    </p:embeddedFont>
    <p:embeddedFont>
      <p:font typeface="Montserrat Black" panose="020B0604020202020204" charset="-52"/>
      <p:bold r:id="rId17"/>
      <p:italic r:id="rId18"/>
      <p:boldItalic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гирева Раиса Витальевна" initials="МРВ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9"/>
    <a:srgbClr val="FF954D"/>
    <a:srgbClr val="FFD93A"/>
    <a:srgbClr val="74668C"/>
    <a:srgbClr val="664B75"/>
    <a:srgbClr val="7D70AC"/>
    <a:srgbClr val="8C7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29DDD-2AC1-4FEF-BDB7-A2C4763E83E7}" v="27" dt="2021-08-12T10:32:1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 autoAdjust="0"/>
  </p:normalViewPr>
  <p:slideViewPr>
    <p:cSldViewPr snapToGrid="0" showGuides="1">
      <p:cViewPr>
        <p:scale>
          <a:sx n="75" d="100"/>
          <a:sy n="75" d="100"/>
        </p:scale>
        <p:origin x="-1254" y="-46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F2D2-B481-4A4E-A355-EB0941AA5C5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14DB-DDD9-4CD8-8205-76CB277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3" y="1113671"/>
            <a:ext cx="110715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МЕЖДУНАРОДНАЯ ПРЕМИЯ </a:t>
            </a:r>
            <a:b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</a:br>
            <a:r>
              <a:rPr lang="en-US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#</a:t>
            </a:r>
            <a: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МЫВМЕСТЕ</a:t>
            </a:r>
            <a:endParaRPr lang="en-US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ПОЛУФИНАЛ</a:t>
            </a:r>
            <a:endParaRPr lang="en-US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560231" y="4590713"/>
            <a:ext cx="11071535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Название 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</a:t>
            </a: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Ресурсный </a:t>
            </a: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добровольцев и НКО 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РСО-Алания</a:t>
            </a:r>
            <a:endParaRPr lang="ru-RU" sz="3200" dirty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Номинация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Помощь людям </a:t>
            </a:r>
            <a:endParaRPr lang="ru-RU" sz="3200" dirty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АНО «Социальные стратегии»</a:t>
            </a:r>
            <a:endParaRPr lang="ru-RU" sz="3200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1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то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2" y="112542"/>
            <a:ext cx="251936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3568957" y="22294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О </a:t>
            </a:r>
            <a:r>
              <a:rPr lang="ru-RU" sz="2400" b="1" dirty="0" smtClean="0">
                <a:latin typeface="Montserrat Black" panose="00000A00000000000000" pitchFamily="50" charset="-52"/>
              </a:rPr>
              <a:t>ПРОЕКТЕ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3"/>
            <a:ext cx="4745151" cy="2922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Montserrat" panose="00000500000000000000" pitchFamily="50" charset="-52"/>
              </a:rPr>
              <a:t>Краткая информация о проекте: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/>
              <a:t>В </a:t>
            </a:r>
            <a:r>
              <a:rPr lang="ru-RU" sz="1200" dirty="0"/>
              <a:t>этом проекте проводится работа с НКО РСО-Алания - руководителями, сотрудниками, добровольцами, гражданскими активистами и инициативными группами по предоставлению образовательной, методической и информационно-консультационной поддержки НКО в реализации их проектной, программной и системной деятельности</a:t>
            </a:r>
            <a:r>
              <a:rPr lang="ru-RU" sz="1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Montserrat" panose="00000500000000000000" pitchFamily="50" charset="-52"/>
              </a:rPr>
              <a:t>Цели проекта: </a:t>
            </a:r>
            <a:r>
              <a:rPr lang="ru-RU" sz="1200" dirty="0" smtClean="0"/>
              <a:t>Содействие </a:t>
            </a:r>
            <a:r>
              <a:rPr lang="ru-RU" sz="1200" dirty="0"/>
              <a:t>развитию НКО РСО-Алания через повышение уровня компетенций руководителей, специалистов, добровольцев НКО республики и инициативных групп граждан в сфере социального проектирования, управления, </a:t>
            </a:r>
            <a:r>
              <a:rPr lang="ru-RU" sz="1200" dirty="0" err="1"/>
              <a:t>фандрайзинга</a:t>
            </a:r>
            <a:r>
              <a:rPr lang="ru-RU" sz="1200" dirty="0"/>
              <a:t> и др. аспектов деятельности современной НКО для эффективного решения социальных проблем </a:t>
            </a:r>
            <a:r>
              <a:rPr lang="ru-RU" sz="1200" dirty="0" smtClean="0"/>
              <a:t>республики.</a:t>
            </a:r>
            <a:endParaRPr lang="ru-RU" sz="12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Montserrat" panose="00000500000000000000" pitchFamily="50" charset="-52"/>
              </a:rPr>
              <a:t>задачи</a:t>
            </a:r>
            <a:r>
              <a:rPr lang="ru-RU" sz="1200" b="1" dirty="0">
                <a:latin typeface="Montserrat" panose="00000500000000000000" pitchFamily="50" charset="-52"/>
              </a:rPr>
              <a:t>, основные мероприятия, качественные и количественные результаты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602219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latin typeface="Montserrat" panose="00000500000000000000" pitchFamily="50" charset="-52"/>
              </a:rPr>
              <a:t>КТО МЫ?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Владелец\Downloads\2019-08-22 10-24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98" y="259631"/>
            <a:ext cx="2208289" cy="16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ладелец\Desktop\Фото\IMG-20201209-WA00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/>
          <a:stretch/>
        </p:blipFill>
        <p:spPr bwMode="auto">
          <a:xfrm>
            <a:off x="7340449" y="4508101"/>
            <a:ext cx="3201500" cy="17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Владелец\Desktop\8\Download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8439" r="5965"/>
          <a:stretch/>
        </p:blipFill>
        <p:spPr bwMode="auto">
          <a:xfrm>
            <a:off x="8941199" y="3258903"/>
            <a:ext cx="3118564" cy="18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елец\Desktop\Фото\2021-04-16 16-30-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24777" b="-1"/>
          <a:stretch/>
        </p:blipFill>
        <p:spPr bwMode="auto">
          <a:xfrm>
            <a:off x="5789437" y="2429125"/>
            <a:ext cx="3784551" cy="16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елец\Desktop\8\Download 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46" y="1388592"/>
            <a:ext cx="3374407" cy="15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5376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О ПРОЕКТЕ (для всех треков)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6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Montserrat" panose="00000500000000000000" pitchFamily="50" charset="-52"/>
              </a:rPr>
              <a:t>Ссылки и </a:t>
            </a:r>
            <a:r>
              <a:rPr lang="en-US" sz="1800" b="1" dirty="0">
                <a:latin typeface="Montserrat" panose="00000500000000000000" pitchFamily="50" charset="-52"/>
              </a:rPr>
              <a:t>QR</a:t>
            </a:r>
            <a:r>
              <a:rPr lang="ru-RU" sz="1800" b="1" dirty="0">
                <a:latin typeface="Montserrat" panose="00000500000000000000" pitchFamily="50" charset="-52"/>
              </a:rPr>
              <a:t>-коды на социальные сети проекта, организации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602219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latin typeface="Montserrat" panose="00000500000000000000" pitchFamily="50" charset="-52"/>
              </a:rPr>
              <a:t>МЫ В СОЦИАЛЬНЫХ СЕТЯХ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6095999" y="2735581"/>
            <a:ext cx="5690399" cy="2993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/>
          <a:stretch/>
        </p:blipFill>
        <p:spPr bwMode="auto">
          <a:xfrm>
            <a:off x="9029699" y="2934744"/>
            <a:ext cx="2409825" cy="226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8681156" y="5026893"/>
            <a:ext cx="3105242" cy="6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latin typeface="Montserrat" panose="020B0604020202020204" charset="-52"/>
              </a:rPr>
              <a:t>Instagram</a:t>
            </a:r>
            <a:r>
              <a:rPr lang="ru-RU" sz="1800" b="1" dirty="0">
                <a:latin typeface="Montserrat" panose="020B0604020202020204" charset="-52"/>
              </a:rPr>
              <a:t>: </a:t>
            </a:r>
            <a:r>
              <a:rPr lang="en-US" sz="1800" b="1" dirty="0" err="1">
                <a:latin typeface="Montserrat" panose="020B0604020202020204" charset="-52"/>
              </a:rPr>
              <a:t>res_center_nko</a:t>
            </a:r>
            <a:endParaRPr lang="ru-RU" sz="1800" b="1" dirty="0">
              <a:latin typeface="Montserrat" panose="020B0604020202020204" charset="-52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6433211" y="5022857"/>
            <a:ext cx="2135055" cy="6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Montserrat" panose="00000500000000000000" pitchFamily="50" charset="-52"/>
              </a:rPr>
              <a:t>http://nko15.ru</a:t>
            </a:r>
            <a:endParaRPr lang="ru-RU" sz="1800" b="1" dirty="0">
              <a:latin typeface="Montserrat" panose="00000500000000000000" pitchFamily="50" charset="-52"/>
            </a:endParaRPr>
          </a:p>
        </p:txBody>
      </p:sp>
      <p:pic>
        <p:nvPicPr>
          <p:cNvPr id="16" name="Picture 4" descr="C:\Users\Владелец\Desktop\Сайт АН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0" y="2774749"/>
            <a:ext cx="2373668" cy="23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Владелец\Desktop\Фото\20210329_1424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b="12196"/>
          <a:stretch/>
        </p:blipFill>
        <p:spPr bwMode="auto">
          <a:xfrm>
            <a:off x="628991" y="2770855"/>
            <a:ext cx="5243613" cy="28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4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542182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4582660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280809" y="1624607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F36146E-0B4B-4853-AF59-9190C3EFA455}"/>
              </a:ext>
            </a:extLst>
          </p:cNvPr>
          <p:cNvSpPr/>
          <p:nvPr/>
        </p:nvSpPr>
        <p:spPr>
          <a:xfrm>
            <a:off x="335280" y="1025949"/>
            <a:ext cx="7990114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БЛАГОПОЛУЧАТЕЛИ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</a:t>
            </a:r>
            <a:r>
              <a:rPr lang="ru-RU" sz="1600" dirty="0" smtClean="0"/>
              <a:t>Молодёжь</a:t>
            </a:r>
            <a:r>
              <a:rPr lang="ru-RU" sz="1600" dirty="0"/>
              <a:t>, активные граждане в возрасте от 20 до 65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791CE06-99F6-4FBF-AEF0-326F8613DE67}"/>
              </a:ext>
            </a:extLst>
          </p:cNvPr>
          <p:cNvSpPr/>
          <p:nvPr/>
        </p:nvSpPr>
        <p:spPr>
          <a:xfrm>
            <a:off x="349970" y="1552355"/>
            <a:ext cx="7975424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ВОЛОНТЁРЫ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20 человек 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494D68A-834C-44CD-B9CA-833FFDA9AEAB}"/>
              </a:ext>
            </a:extLst>
          </p:cNvPr>
          <p:cNvSpPr/>
          <p:nvPr/>
        </p:nvSpPr>
        <p:spPr>
          <a:xfrm>
            <a:off x="335280" y="2104184"/>
            <a:ext cx="7990114" cy="456034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ПАРТНЁРЫ: </a:t>
            </a:r>
            <a:endParaRPr lang="ru-RU" sz="1633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E205661-626F-4B7D-B106-358D7850ADF7}"/>
              </a:ext>
            </a:extLst>
          </p:cNvPr>
          <p:cNvSpPr/>
          <p:nvPr/>
        </p:nvSpPr>
        <p:spPr>
          <a:xfrm>
            <a:off x="335280" y="2624653"/>
            <a:ext cx="7990113" cy="991356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ОРГАНЫ ВЛАСТИ: </a:t>
            </a:r>
          </a:p>
          <a:p>
            <a:r>
              <a:rPr lang="ru-RU" sz="1600" dirty="0" smtClean="0"/>
              <a:t>Комитет Парламента РCО – Алания по социальной политике.</a:t>
            </a:r>
          </a:p>
          <a:p>
            <a:r>
              <a:rPr lang="ru-RU" sz="1600" dirty="0" smtClean="0"/>
              <a:t>Комитет по делам молодёжи РСО-Алания.</a:t>
            </a:r>
          </a:p>
          <a:p>
            <a:r>
              <a:rPr lang="ru-RU" sz="1600" dirty="0" smtClean="0"/>
              <a:t>Министерство экономического развития РСО-Алания </a:t>
            </a:r>
            <a:endParaRPr lang="ru-RU" sz="16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C571A9D-FABE-4C67-BD9D-AD1B988AAB5A}"/>
              </a:ext>
            </a:extLst>
          </p:cNvPr>
          <p:cNvSpPr/>
          <p:nvPr/>
        </p:nvSpPr>
        <p:spPr>
          <a:xfrm>
            <a:off x="349969" y="5953002"/>
            <a:ext cx="7975425" cy="810947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МЕДИА: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Освещение проекта будет обеспечиваться основными </a:t>
            </a:r>
            <a:endParaRPr lang="ru-RU" sz="16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СМИ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республик Северного Кавказа, в сети интернет, в </a:t>
            </a: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социальных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сетях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фейсбук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инстаграм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, VK, и на сайте организации.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41094F04-FA32-4135-B2EA-C6FDC631AC1E}"/>
              </a:ext>
            </a:extLst>
          </p:cNvPr>
          <p:cNvSpPr/>
          <p:nvPr/>
        </p:nvSpPr>
        <p:spPr>
          <a:xfrm>
            <a:off x="349970" y="5421823"/>
            <a:ext cx="7975424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ДОПОЛНИТЕЛЬНАЯ ИНФОРМАЦИЯ (награды, премии и т.д.)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205661-626F-4B7D-B106-358D7850ADF7}"/>
              </a:ext>
            </a:extLst>
          </p:cNvPr>
          <p:cNvSpPr/>
          <p:nvPr/>
        </p:nvSpPr>
        <p:spPr>
          <a:xfrm>
            <a:off x="349970" y="3628615"/>
            <a:ext cx="7975423" cy="1728083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НЕКОММЕРЧЕСКИЕ ОРГАНИЗАЦИИ: </a:t>
            </a:r>
          </a:p>
          <a:p>
            <a:r>
              <a:rPr lang="ru-RU" sz="1600" dirty="0"/>
              <a:t>НКО "Лидер центр Новое </a:t>
            </a:r>
            <a:r>
              <a:rPr lang="ru-RU" sz="1600" dirty="0" smtClean="0"/>
              <a:t>поколение.</a:t>
            </a:r>
          </a:p>
          <a:p>
            <a:r>
              <a:rPr lang="ru-RU" sz="1600" dirty="0" smtClean="0"/>
              <a:t>БФ </a:t>
            </a:r>
            <a:r>
              <a:rPr lang="ru-RU" sz="1600" dirty="0"/>
              <a:t>СПП "Здоровое общество"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Правозащитная </a:t>
            </a:r>
            <a:r>
              <a:rPr lang="ru-RU" sz="1600" dirty="0"/>
              <a:t>организация "Альтернатива"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СО </a:t>
            </a:r>
            <a:r>
              <a:rPr lang="ru-RU" sz="1600" dirty="0"/>
              <a:t>РО ООО МСП </a:t>
            </a:r>
            <a:r>
              <a:rPr lang="ru-RU" sz="1600" dirty="0" smtClean="0"/>
              <a:t>"ОПОРА РОССИИ" .</a:t>
            </a:r>
          </a:p>
          <a:p>
            <a:r>
              <a:rPr lang="ru-RU" sz="1600" dirty="0" smtClean="0"/>
              <a:t>Агентство стратегических инициатив.</a:t>
            </a:r>
          </a:p>
          <a:p>
            <a:r>
              <a:rPr lang="ru-RU" sz="1600" dirty="0"/>
              <a:t>Фонд поддержки предпринимательства</a:t>
            </a:r>
            <a:endParaRPr lang="ru-RU" sz="16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 descr="C:\Users\Владелец\Desktop\БП\2020 Благодарственное письмо от Парламента РСО-Ала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4607" b="3093"/>
          <a:stretch/>
        </p:blipFill>
        <p:spPr bwMode="auto">
          <a:xfrm>
            <a:off x="9481602" y="22780"/>
            <a:ext cx="2710398" cy="38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елец\Desktop\Благодарность МИНЭК РСО-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" b="1993"/>
          <a:stretch/>
        </p:blipFill>
        <p:spPr bwMode="auto">
          <a:xfrm>
            <a:off x="9373625" y="3713267"/>
            <a:ext cx="2272275" cy="3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елец\Desktop\2020 Грамота КДМ за помощь оказанную в разработке гос. программы молодежной полит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05" y="3192464"/>
            <a:ext cx="2232144" cy="31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Desktop\БП\11 БП Культурная мозай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1" r="3083" b="1527"/>
          <a:stretch/>
        </p:blipFill>
        <p:spPr bwMode="auto">
          <a:xfrm>
            <a:off x="5873397" y="1422958"/>
            <a:ext cx="2280003" cy="32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Благодарность АМС г. Владикавказа Форум город 20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5152" y="388269"/>
            <a:ext cx="1566692" cy="21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335" y="113216"/>
            <a:ext cx="5811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ПРИЗНАНИЕ И </a:t>
            </a:r>
            <a:r>
              <a:rPr lang="ru-RU" sz="2400" b="1" dirty="0" smtClean="0">
                <a:latin typeface="Montserrat Black" panose="00000A00000000000000" pitchFamily="50" charset="-52"/>
              </a:rPr>
              <a:t>ВОВЛЕЧЕННОСТЬ</a:t>
            </a:r>
            <a:endParaRPr lang="ru-RU" sz="2400" b="1" dirty="0">
              <a:latin typeface="Montserrat Black" panose="00000A00000000000000" pitchFamily="50" charset="-52"/>
            </a:endParaRPr>
          </a:p>
        </p:txBody>
      </p:sp>
      <p:pic>
        <p:nvPicPr>
          <p:cNvPr id="3" name="Picture 3" descr="C:\Users\Владелец\Desktop\8 Благодарственное письмо Росмолодежь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1" r="788" b="1387"/>
          <a:stretch/>
        </p:blipFill>
        <p:spPr bwMode="auto">
          <a:xfrm>
            <a:off x="4597400" y="3490533"/>
            <a:ext cx="1689453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C:\Users\Владелец\Desktop\Фото\2020-11-30 16-35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/>
          <a:stretch/>
        </p:blipFill>
        <p:spPr bwMode="auto">
          <a:xfrm>
            <a:off x="8323378" y="87078"/>
            <a:ext cx="3727139" cy="20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2817046" y="3406375"/>
            <a:ext cx="3171767" cy="301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ОПЕРАТОР</a:t>
            </a:r>
            <a:r>
              <a:rPr lang="en-US" sz="2000" b="1" dirty="0">
                <a:solidFill>
                  <a:schemeClr val="bg1"/>
                </a:solidFill>
                <a:latin typeface="Montserrat" panose="020B0604020202020204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ПРЕМИИ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674342" y="544214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47" y="508571"/>
            <a:ext cx="7936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БУДУЩЕЕ ПРОЕКТА (для трека «БИЗНЕС»)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311289" y="1602854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78BEF73C-83D6-4A1D-B59D-14D2E50F48AB}"/>
              </a:ext>
            </a:extLst>
          </p:cNvPr>
          <p:cNvSpPr/>
          <p:nvPr/>
        </p:nvSpPr>
        <p:spPr>
          <a:xfrm>
            <a:off x="430036" y="1642777"/>
            <a:ext cx="4116328" cy="830996"/>
          </a:xfrm>
          <a:prstGeom prst="rect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ПЛАНЫ И ПЕРСПЕКТИВЫ: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8BEF73C-83D6-4A1D-B59D-14D2E50F48AB}"/>
              </a:ext>
            </a:extLst>
          </p:cNvPr>
          <p:cNvSpPr/>
          <p:nvPr/>
        </p:nvSpPr>
        <p:spPr>
          <a:xfrm>
            <a:off x="5472310" y="1625813"/>
            <a:ext cx="5038957" cy="821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762006" y="1887247"/>
            <a:ext cx="452927" cy="299103"/>
          </a:xfrm>
          <a:prstGeom prst="rightArrow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762006" y="3443726"/>
            <a:ext cx="452927" cy="299103"/>
          </a:xfrm>
          <a:prstGeom prst="rightArrow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773265" y="5143040"/>
            <a:ext cx="452927" cy="299103"/>
          </a:xfrm>
          <a:prstGeom prst="rightArrow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9" descr="C:\Users\Владелец\Desktop\Фото\IMG-20201211-WA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2102"/>
          <a:stretch/>
        </p:blipFill>
        <p:spPr bwMode="auto">
          <a:xfrm>
            <a:off x="4352355" y="3997422"/>
            <a:ext cx="1750113" cy="12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6D0B0B3-A6D8-474F-A1C6-C9C4A5101718}"/>
              </a:ext>
            </a:extLst>
          </p:cNvPr>
          <p:cNvSpPr/>
          <p:nvPr/>
        </p:nvSpPr>
        <p:spPr>
          <a:xfrm>
            <a:off x="5430576" y="3056847"/>
            <a:ext cx="5038956" cy="9492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F6D0B0B3-A6D8-474F-A1C6-C9C4A5101718}"/>
              </a:ext>
            </a:extLst>
          </p:cNvPr>
          <p:cNvSpPr/>
          <p:nvPr/>
        </p:nvSpPr>
        <p:spPr>
          <a:xfrm>
            <a:off x="423233" y="3077966"/>
            <a:ext cx="4123131" cy="958294"/>
          </a:xfrm>
          <a:prstGeom prst="rect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РЕСУРСЫ, в т.ч. волонтёры: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F6BFE0DF-12A4-4584-AFBA-F220A9A4F84F}"/>
              </a:ext>
            </a:extLst>
          </p:cNvPr>
          <p:cNvSpPr/>
          <p:nvPr/>
        </p:nvSpPr>
        <p:spPr>
          <a:xfrm>
            <a:off x="423230" y="4743473"/>
            <a:ext cx="4123134" cy="1043410"/>
          </a:xfrm>
          <a:prstGeom prst="rect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ВОЗДЕЙСТВИЕ ПРОЕКТА:</a:t>
            </a:r>
          </a:p>
        </p:txBody>
      </p:sp>
      <p:pic>
        <p:nvPicPr>
          <p:cNvPr id="23" name="Picture 17" descr="C:\Users\Владелец\Desktop\8\Download (7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22231"/>
          <a:stretch/>
        </p:blipFill>
        <p:spPr bwMode="auto">
          <a:xfrm>
            <a:off x="10190508" y="5246381"/>
            <a:ext cx="1860009" cy="15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6BFE0DF-12A4-4584-AFBA-F220A9A4F84F}"/>
              </a:ext>
            </a:extLst>
          </p:cNvPr>
          <p:cNvSpPr/>
          <p:nvPr/>
        </p:nvSpPr>
        <p:spPr>
          <a:xfrm>
            <a:off x="5453094" y="4743472"/>
            <a:ext cx="5077390" cy="1005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205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5" descr="C:\Users\Владелец\Desktop\8\Download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1946"/>
          <a:stretch/>
        </p:blipFill>
        <p:spPr bwMode="auto">
          <a:xfrm>
            <a:off x="9319242" y="4657671"/>
            <a:ext cx="2703943" cy="16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243406"/>
            <a:ext cx="5755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БЮДЖЕТ (СМЕТА) ПРОЕКТА </a:t>
            </a:r>
          </a:p>
          <a:p>
            <a:r>
              <a:rPr lang="ru-RU" sz="2400" b="1" dirty="0">
                <a:latin typeface="Montserrat Black" panose="00000A00000000000000" pitchFamily="50" charset="-52"/>
              </a:rPr>
              <a:t>(для трека «Волонтёры и НКО»)</a:t>
            </a:r>
          </a:p>
          <a:p>
            <a:endParaRPr lang="ru-RU" sz="2400" dirty="0"/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B1606DCC-87F2-4BCC-908F-8FABB098BF55}"/>
              </a:ext>
            </a:extLst>
          </p:cNvPr>
          <p:cNvGrpSpPr/>
          <p:nvPr/>
        </p:nvGrpSpPr>
        <p:grpSpPr>
          <a:xfrm>
            <a:off x="1982783" y="1165058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5C53EE68-8CD7-4E67-B3F0-61F8E17673E1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79">
              <a:extLst>
                <a:ext uri="{FF2B5EF4-FFF2-40B4-BE49-F238E27FC236}">
                  <a16:creationId xmlns="" xmlns:a16="http://schemas.microsoft.com/office/drawing/2014/main" id="{9EA24566-1878-4F56-A82E-C11F7A06FDB6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8CB6A7DB-5183-4733-9BBB-D43395BBED7C}"/>
              </a:ext>
            </a:extLst>
          </p:cNvPr>
          <p:cNvSpPr/>
          <p:nvPr/>
        </p:nvSpPr>
        <p:spPr>
          <a:xfrm>
            <a:off x="7206285" y="2046699"/>
            <a:ext cx="2967594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Краткое обоснование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49A1BA39-9D11-4875-85E3-F9C8CD1B4658}"/>
              </a:ext>
            </a:extLst>
          </p:cNvPr>
          <p:cNvSpPr/>
          <p:nvPr/>
        </p:nvSpPr>
        <p:spPr>
          <a:xfrm>
            <a:off x="1999089" y="118901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СУММА</a:t>
            </a:r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DBC396B0-9375-47BD-92BF-068D382DF446}"/>
              </a:ext>
            </a:extLst>
          </p:cNvPr>
          <p:cNvGrpSpPr/>
          <p:nvPr/>
        </p:nvGrpSpPr>
        <p:grpSpPr>
          <a:xfrm>
            <a:off x="1318063" y="1170078"/>
            <a:ext cx="584207" cy="492091"/>
            <a:chOff x="377332" y="2027353"/>
            <a:chExt cx="702731" cy="591927"/>
          </a:xfrm>
        </p:grpSpPr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4D899FDA-3C5F-4120-8F8B-BCB7973AF29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173B6E5-6C71-41BA-8EEF-7FECF1144F54}"/>
                </a:ext>
              </a:extLst>
            </p:cNvPr>
            <p:cNvSpPr txBox="1"/>
            <p:nvPr/>
          </p:nvSpPr>
          <p:spPr>
            <a:xfrm>
              <a:off x="494483" y="2060235"/>
              <a:ext cx="585580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1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0F3822B9-1304-472B-B477-D35EFB4C4AC4}"/>
              </a:ext>
            </a:extLst>
          </p:cNvPr>
          <p:cNvGrpSpPr/>
          <p:nvPr/>
        </p:nvGrpSpPr>
        <p:grpSpPr>
          <a:xfrm>
            <a:off x="1314343" y="1990480"/>
            <a:ext cx="587638" cy="492091"/>
            <a:chOff x="377332" y="2027353"/>
            <a:chExt cx="706858" cy="591927"/>
          </a:xfrm>
        </p:grpSpPr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CF915A89-5C21-4447-ABDC-247DBB0ED6A8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1799B936-BB85-4796-9E16-37E3A82552C8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97C02AB-17F0-4FCF-937D-359B20534497}"/>
              </a:ext>
            </a:extLst>
          </p:cNvPr>
          <p:cNvGrpSpPr/>
          <p:nvPr/>
        </p:nvGrpSpPr>
        <p:grpSpPr>
          <a:xfrm>
            <a:off x="1314343" y="2963716"/>
            <a:ext cx="608154" cy="492091"/>
            <a:chOff x="377332" y="2027353"/>
            <a:chExt cx="731536" cy="591927"/>
          </a:xfrm>
        </p:grpSpPr>
        <p:sp>
          <p:nvSpPr>
            <p:cNvPr id="91" name="Овал 90">
              <a:extLst>
                <a:ext uri="{FF2B5EF4-FFF2-40B4-BE49-F238E27FC236}">
                  <a16:creationId xmlns="" xmlns:a16="http://schemas.microsoft.com/office/drawing/2014/main" id="{BE35B1A0-4AA1-40E1-B35C-BC96B5C1056A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44C75369-0450-4AAE-8C7E-409369716C6C}"/>
                </a:ext>
              </a:extLst>
            </p:cNvPr>
            <p:cNvSpPr txBox="1"/>
            <p:nvPr/>
          </p:nvSpPr>
          <p:spPr>
            <a:xfrm>
              <a:off x="513410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24394020-AAEA-43C0-ABAE-4468CA152684}"/>
              </a:ext>
            </a:extLst>
          </p:cNvPr>
          <p:cNvGrpSpPr/>
          <p:nvPr/>
        </p:nvGrpSpPr>
        <p:grpSpPr>
          <a:xfrm>
            <a:off x="1314343" y="3915370"/>
            <a:ext cx="579380" cy="492091"/>
            <a:chOff x="377332" y="2027353"/>
            <a:chExt cx="696924" cy="591927"/>
          </a:xfrm>
        </p:grpSpPr>
        <p:sp>
          <p:nvSpPr>
            <p:cNvPr id="94" name="Овал 93">
              <a:extLst>
                <a:ext uri="{FF2B5EF4-FFF2-40B4-BE49-F238E27FC236}">
                  <a16:creationId xmlns="" xmlns:a16="http://schemas.microsoft.com/office/drawing/2014/main" id="{4E099C6B-BD8C-496E-BC85-96ECC42E87FE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1A79642C-5623-471D-BF56-9BAD6903C1B2}"/>
                </a:ext>
              </a:extLst>
            </p:cNvPr>
            <p:cNvSpPr txBox="1"/>
            <p:nvPr/>
          </p:nvSpPr>
          <p:spPr>
            <a:xfrm>
              <a:off x="478798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29706C62-50F9-4BAB-A8D2-F4AFBFFCD9E2}"/>
              </a:ext>
            </a:extLst>
          </p:cNvPr>
          <p:cNvGrpSpPr/>
          <p:nvPr/>
        </p:nvGrpSpPr>
        <p:grpSpPr>
          <a:xfrm>
            <a:off x="1334860" y="4837573"/>
            <a:ext cx="587638" cy="492091"/>
            <a:chOff x="377332" y="2027353"/>
            <a:chExt cx="706858" cy="591927"/>
          </a:xfrm>
        </p:grpSpPr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4334B5CB-2CC9-448C-9F99-20B8D6F767A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F48D27A0-F880-4DB9-9E2D-A8FAAD19483C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0AF20329-6B45-4262-ABEA-5C311F0AA522}"/>
              </a:ext>
            </a:extLst>
          </p:cNvPr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0C7FFDF-9C1D-448A-9F8C-55D2096F7C83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Равнобедренный треугольник 100">
              <a:extLst>
                <a:ext uri="{FF2B5EF4-FFF2-40B4-BE49-F238E27FC236}">
                  <a16:creationId xmlns="" xmlns:a16="http://schemas.microsoft.com/office/drawing/2014/main" id="{56441280-B56E-49B7-AA2D-F9BA5231C815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C6120D7C-AB18-48A5-9DB1-10C2043322C1}"/>
              </a:ext>
            </a:extLst>
          </p:cNvPr>
          <p:cNvGrpSpPr/>
          <p:nvPr/>
        </p:nvGrpSpPr>
        <p:grpSpPr>
          <a:xfrm>
            <a:off x="1982783" y="297142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A7B5367D-8476-4B29-AB9F-8E4E43E3E7F9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авнобедренный треугольник 103">
              <a:extLst>
                <a:ext uri="{FF2B5EF4-FFF2-40B4-BE49-F238E27FC236}">
                  <a16:creationId xmlns="" xmlns:a16="http://schemas.microsoft.com/office/drawing/2014/main" id="{80783DDD-D30A-479A-9D25-71371F33F4E9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="" xmlns:a16="http://schemas.microsoft.com/office/drawing/2014/main" id="{277FF354-EEF4-4693-8FA7-9D1AF9218614}"/>
              </a:ext>
            </a:extLst>
          </p:cNvPr>
          <p:cNvGrpSpPr/>
          <p:nvPr/>
        </p:nvGrpSpPr>
        <p:grpSpPr>
          <a:xfrm>
            <a:off x="1982783" y="3908795"/>
            <a:ext cx="4098571" cy="470071"/>
            <a:chOff x="1970016" y="2050176"/>
            <a:chExt cx="4098571" cy="470071"/>
          </a:xfrm>
          <a:solidFill>
            <a:schemeClr val="accent4"/>
          </a:solidFill>
        </p:grpSpPr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F54657C9-3601-4092-938A-43F89D39C893}"/>
                </a:ext>
              </a:extLst>
            </p:cNvPr>
            <p:cNvSpPr/>
            <p:nvPr/>
          </p:nvSpPr>
          <p:spPr>
            <a:xfrm>
              <a:off x="1970016" y="2057225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>
              <a:extLst>
                <a:ext uri="{FF2B5EF4-FFF2-40B4-BE49-F238E27FC236}">
                  <a16:creationId xmlns="" xmlns:a16="http://schemas.microsoft.com/office/drawing/2014/main" id="{E6380B1D-E637-4ACD-811C-36F35D532A73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91EB1E2D-E7F1-4865-9502-8C779E0071BD}"/>
              </a:ext>
            </a:extLst>
          </p:cNvPr>
          <p:cNvGrpSpPr/>
          <p:nvPr/>
        </p:nvGrpSpPr>
        <p:grpSpPr>
          <a:xfrm>
            <a:off x="1982783" y="4841904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9" name="Прямоугольник 108">
              <a:extLst>
                <a:ext uri="{FF2B5EF4-FFF2-40B4-BE49-F238E27FC236}">
                  <a16:creationId xmlns="" xmlns:a16="http://schemas.microsoft.com/office/drawing/2014/main" id="{CBD9A60D-850B-4FCA-BF0D-E7F7CFE400A5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>
              <a:extLst>
                <a:ext uri="{FF2B5EF4-FFF2-40B4-BE49-F238E27FC236}">
                  <a16:creationId xmlns="" xmlns:a16="http://schemas.microsoft.com/office/drawing/2014/main" id="{0913C5E6-8CB8-42C3-95FB-D2F22F2966C7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DFD076DE-A9D8-4569-9D36-2E6225D350AF}"/>
              </a:ext>
            </a:extLst>
          </p:cNvPr>
          <p:cNvSpPr/>
          <p:nvPr/>
        </p:nvSpPr>
        <p:spPr>
          <a:xfrm>
            <a:off x="7244323" y="3041731"/>
            <a:ext cx="2967594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Краткое обоснование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C1798AF-BC62-4AFF-A6C5-B53492935252}"/>
              </a:ext>
            </a:extLst>
          </p:cNvPr>
          <p:cNvSpPr/>
          <p:nvPr/>
        </p:nvSpPr>
        <p:spPr>
          <a:xfrm>
            <a:off x="7208780" y="4000113"/>
            <a:ext cx="2998126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Краткое обоснование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CD105590-CE1D-4FCD-B33E-D9F3AC6A69C2}"/>
              </a:ext>
            </a:extLst>
          </p:cNvPr>
          <p:cNvSpPr/>
          <p:nvPr/>
        </p:nvSpPr>
        <p:spPr>
          <a:xfrm>
            <a:off x="7208780" y="4887391"/>
            <a:ext cx="2967594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Краткое обоснование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3BA5DCC2-50B8-469E-B624-0E0FE0BC0B50}"/>
              </a:ext>
            </a:extLst>
          </p:cNvPr>
          <p:cNvSpPr/>
          <p:nvPr/>
        </p:nvSpPr>
        <p:spPr>
          <a:xfrm>
            <a:off x="2018121" y="2023220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СУММА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29BF212F-4D61-466C-B076-161BEB84B947}"/>
              </a:ext>
            </a:extLst>
          </p:cNvPr>
          <p:cNvSpPr/>
          <p:nvPr/>
        </p:nvSpPr>
        <p:spPr>
          <a:xfrm>
            <a:off x="2019405" y="3041731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СУММА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4963C238-0DC0-422E-82BD-CEE17946274F}"/>
              </a:ext>
            </a:extLst>
          </p:cNvPr>
          <p:cNvSpPr/>
          <p:nvPr/>
        </p:nvSpPr>
        <p:spPr>
          <a:xfrm>
            <a:off x="2018121" y="396749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СУММА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4F945642-0ACC-4D93-8C33-743113192DBB}"/>
              </a:ext>
            </a:extLst>
          </p:cNvPr>
          <p:cNvSpPr/>
          <p:nvPr/>
        </p:nvSpPr>
        <p:spPr>
          <a:xfrm>
            <a:off x="2062336" y="4870664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СУММА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875888CC-120F-4416-A2F0-1E7AC494041A}"/>
              </a:ext>
            </a:extLst>
          </p:cNvPr>
          <p:cNvSpPr/>
          <p:nvPr/>
        </p:nvSpPr>
        <p:spPr>
          <a:xfrm>
            <a:off x="7130854" y="4877297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A05BBA74-6DCB-40D0-81C1-FEBB31836A8D}"/>
              </a:ext>
            </a:extLst>
          </p:cNvPr>
          <p:cNvSpPr/>
          <p:nvPr/>
        </p:nvSpPr>
        <p:spPr>
          <a:xfrm>
            <a:off x="1982783" y="5743168"/>
            <a:ext cx="7810697" cy="463022"/>
          </a:xfrm>
          <a:prstGeom prst="rect">
            <a:avLst/>
          </a:prstGeom>
          <a:solidFill>
            <a:schemeClr val="accent2"/>
          </a:solidFill>
          <a:ln>
            <a:solidFill>
              <a:srgbClr val="FF9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5EF59587-C1DE-4769-AD48-1A6096AA1D25}"/>
              </a:ext>
            </a:extLst>
          </p:cNvPr>
          <p:cNvSpPr/>
          <p:nvPr/>
        </p:nvSpPr>
        <p:spPr>
          <a:xfrm>
            <a:off x="4639743" y="5809186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ИТОГОВАЯ СУММА</a:t>
            </a:r>
          </a:p>
        </p:txBody>
      </p:sp>
      <p:pic>
        <p:nvPicPr>
          <p:cNvPr id="46" name="Picture 10" descr="C:\Users\Владелец\Desktop\Фото\IMG-20201209-WA0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/>
          <a:stretch/>
        </p:blipFill>
        <p:spPr bwMode="auto">
          <a:xfrm>
            <a:off x="8853419" y="232971"/>
            <a:ext cx="3169768" cy="11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619A0F1C-4145-41A0-BBB6-644C030CAAF0}"/>
              </a:ext>
            </a:extLst>
          </p:cNvPr>
          <p:cNvSpPr/>
          <p:nvPr/>
        </p:nvSpPr>
        <p:spPr>
          <a:xfrm>
            <a:off x="7231321" y="1159707"/>
            <a:ext cx="293205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Краткое 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39821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372225" y="6216345"/>
            <a:ext cx="11071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+79188381455, +7(8672)54-98-50</a:t>
            </a: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2302933" y="5295690"/>
            <a:ext cx="180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nko15.ru</a:t>
            </a:r>
            <a:endParaRPr lang="ru-RU" dirty="0" smtClean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17" y="3081828"/>
            <a:ext cx="2018572" cy="202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4621057" y="5280623"/>
            <a:ext cx="2935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res_center_nko</a:t>
            </a: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Владелец\Desktop\Круглый сто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16" y="3088270"/>
            <a:ext cx="2033456" cy="20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Владелец\Desktop\Фото\IMG-20200113-WA0003-1024x7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6754" y="339199"/>
            <a:ext cx="2771791" cy="20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Владелец\Desktop\Фото\20201229_1849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5217" r="2072" b="8668"/>
          <a:stretch/>
        </p:blipFill>
        <p:spPr bwMode="auto">
          <a:xfrm>
            <a:off x="8060256" y="3483762"/>
            <a:ext cx="3383504" cy="24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Владелец\Desktop\Фото\16170949187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4"/>
          <a:stretch/>
        </p:blipFill>
        <p:spPr bwMode="auto">
          <a:xfrm>
            <a:off x="7021689" y="2136544"/>
            <a:ext cx="3245206" cy="19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80B9DE2A-924E-4B8C-8777-22A9ED61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80" y="1083732"/>
            <a:ext cx="10188900" cy="1885245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Montserrat" panose="00000500000000000000" pitchFamily="50" charset="-52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13" name="Picture 16" descr="C:\Users\Владелец\Desktop\8\Download (6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9661"/>
          <a:stretch/>
        </p:blipFill>
        <p:spPr bwMode="auto">
          <a:xfrm>
            <a:off x="8644292" y="1266184"/>
            <a:ext cx="2661228" cy="17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Владелец\Desktop\Фото\20210329_173140-1024x46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t="6272" r="12959"/>
          <a:stretch/>
        </p:blipFill>
        <p:spPr bwMode="auto">
          <a:xfrm>
            <a:off x="9866444" y="162390"/>
            <a:ext cx="2325556" cy="13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9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379</Words>
  <Application>Microsoft Office PowerPoint</Application>
  <PresentationFormat>Произвольный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Circe ExtraBold</vt:lpstr>
      <vt:lpstr>Times New Roman</vt:lpstr>
      <vt:lpstr>Calibri Light</vt:lpstr>
      <vt:lpstr>Circe</vt:lpstr>
      <vt:lpstr>Circe Bold</vt:lpstr>
      <vt:lpstr>Montserrat Black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Зоя Дурдина</dc:creator>
  <cp:lastModifiedBy>Владелец</cp:lastModifiedBy>
  <cp:revision>263</cp:revision>
  <dcterms:created xsi:type="dcterms:W3CDTF">2020-03-24T07:41:27Z</dcterms:created>
  <dcterms:modified xsi:type="dcterms:W3CDTF">2021-09-17T17:23:54Z</dcterms:modified>
</cp:coreProperties>
</file>