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325"/>
    <a:srgbClr val="F3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29EFD-07FD-42CD-ADF2-9891B6A96F55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EEE53-EA39-491C-A31B-D29CF3DD8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7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7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9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6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2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0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0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2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82B3-CA4F-4CA9-9DDD-FBC918689E2F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01C45-B8C2-407C-ACCF-B1E40502C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4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9802" y="2329961"/>
            <a:ext cx="458301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ЧТОБЫ ПОМНИЛИ…</a:t>
            </a:r>
            <a:endParaRPr lang="ru-RU" sz="4800" dirty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0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6346" y="0"/>
            <a:ext cx="4193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Результаты проекта</a:t>
            </a:r>
            <a:endParaRPr lang="ru-RU" sz="3200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30" y="1044102"/>
            <a:ext cx="46087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1. </a:t>
            </a:r>
            <a:r>
              <a:rPr lang="ru-RU" sz="1600" b="1" dirty="0" smtClean="0">
                <a:latin typeface="Bookman Old Style" panose="02050604050505020204" pitchFamily="18" charset="0"/>
              </a:rPr>
              <a:t>Собрана информация о земляках-</a:t>
            </a:r>
          </a:p>
          <a:p>
            <a:pPr marL="342900" indent="-342900"/>
            <a:r>
              <a:rPr lang="ru-RU" sz="1600" b="1" dirty="0" smtClean="0">
                <a:latin typeface="Bookman Old Style" panose="02050604050505020204" pitchFamily="18" charset="0"/>
              </a:rPr>
              <a:t>   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михайловцах</a:t>
            </a:r>
            <a:r>
              <a:rPr lang="ru-RU" sz="1600" b="1" dirty="0" smtClean="0">
                <a:latin typeface="Bookman Old Style" panose="02050604050505020204" pitchFamily="18" charset="0"/>
              </a:rPr>
              <a:t> участниках СВО.</a:t>
            </a:r>
          </a:p>
          <a:p>
            <a:pPr marL="342900" indent="-342900"/>
            <a:r>
              <a:rPr lang="ru-RU" sz="16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2.</a:t>
            </a:r>
            <a:r>
              <a:rPr lang="ru-RU" sz="1600" b="1" dirty="0" smtClean="0">
                <a:latin typeface="Bookman Old Style" panose="02050604050505020204" pitchFamily="18" charset="0"/>
              </a:rPr>
              <a:t> Изготовлена одна передвижная </a:t>
            </a:r>
          </a:p>
          <a:p>
            <a:pPr marL="342900" indent="-342900"/>
            <a:r>
              <a:rPr lang="ru-RU" sz="1600" b="1" dirty="0" smtClean="0">
                <a:latin typeface="Bookman Old Style" panose="02050604050505020204" pitchFamily="18" charset="0"/>
              </a:rPr>
              <a:t>    интерактивная выставка с шестью выставочными файлами.</a:t>
            </a:r>
          </a:p>
          <a:p>
            <a:r>
              <a:rPr lang="ru-RU" sz="16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3.</a:t>
            </a:r>
            <a:r>
              <a:rPr lang="ru-RU" sz="1600" b="1" dirty="0" smtClean="0">
                <a:latin typeface="Bookman Old Style" panose="02050604050505020204" pitchFamily="18" charset="0"/>
              </a:rPr>
              <a:t> Разработан сценарий вечера-</a:t>
            </a:r>
          </a:p>
          <a:p>
            <a:r>
              <a:rPr lang="ru-RU" sz="1600" b="1" dirty="0" smtClean="0">
                <a:latin typeface="Bookman Old Style" panose="02050604050505020204" pitchFamily="18" charset="0"/>
              </a:rPr>
              <a:t>    памяти.</a:t>
            </a:r>
          </a:p>
          <a:p>
            <a:r>
              <a:rPr lang="ru-RU" sz="16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4.</a:t>
            </a:r>
            <a:r>
              <a:rPr lang="ru-RU" sz="1600" b="1" dirty="0" smtClean="0">
                <a:latin typeface="Bookman Old Style" panose="02050604050505020204" pitchFamily="18" charset="0"/>
              </a:rPr>
              <a:t> Организован и проведен вечер-  </a:t>
            </a:r>
          </a:p>
          <a:p>
            <a:r>
              <a:rPr lang="ru-RU" sz="1600" b="1" dirty="0" smtClean="0">
                <a:latin typeface="Bookman Old Style" panose="02050604050505020204" pitchFamily="18" charset="0"/>
              </a:rPr>
              <a:t>    памяти с использованием </a:t>
            </a:r>
          </a:p>
          <a:p>
            <a:r>
              <a:rPr lang="ru-RU" sz="1600" b="1" dirty="0" smtClean="0">
                <a:latin typeface="Bookman Old Style" panose="02050604050505020204" pitchFamily="18" charset="0"/>
              </a:rPr>
              <a:t>    интерактивной выставки.</a:t>
            </a:r>
          </a:p>
          <a:p>
            <a:pPr lvl="0" algn="just"/>
            <a:r>
              <a:rPr lang="ru-RU" sz="16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5. </a:t>
            </a:r>
            <a:r>
              <a:rPr lang="ru-RU" sz="1600" b="1" dirty="0" smtClean="0">
                <a:latin typeface="Bookman Old Style" panose="02050604050505020204" pitchFamily="18" charset="0"/>
              </a:rPr>
              <a:t>Сохранена память о земляке – </a:t>
            </a:r>
          </a:p>
          <a:p>
            <a:pPr lvl="0" algn="just"/>
            <a:r>
              <a:rPr lang="ru-RU" sz="1600" b="1" dirty="0" smtClean="0">
                <a:latin typeface="Bookman Old Style" panose="02050604050505020204" pitchFamily="18" charset="0"/>
              </a:rPr>
              <a:t>    защитнике Отечества  </a:t>
            </a:r>
          </a:p>
          <a:p>
            <a:pPr lvl="0" algn="just"/>
            <a:r>
              <a:rPr lang="ru-RU" sz="1600" b="1" dirty="0" smtClean="0">
                <a:latin typeface="Bookman Old Style" panose="02050604050505020204" pitchFamily="18" charset="0"/>
              </a:rPr>
              <a:t>    Курганове С.В.</a:t>
            </a:r>
          </a:p>
          <a:p>
            <a:pPr lvl="0" algn="just"/>
            <a:r>
              <a:rPr lang="ru-RU" sz="16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6. </a:t>
            </a:r>
            <a:r>
              <a:rPr lang="ru-RU" sz="1600" b="1" dirty="0" smtClean="0">
                <a:latin typeface="Bookman Old Style" panose="02050604050505020204" pitchFamily="18" charset="0"/>
              </a:rPr>
              <a:t>С чувством уважения и </a:t>
            </a:r>
          </a:p>
          <a:p>
            <a:pPr lvl="0" algn="just"/>
            <a:r>
              <a:rPr lang="ru-RU" sz="1600" b="1" dirty="0" smtClean="0">
                <a:latin typeface="Bookman Old Style" panose="02050604050505020204" pitchFamily="18" charset="0"/>
              </a:rPr>
              <a:t>    благодарности за героический </a:t>
            </a:r>
          </a:p>
          <a:p>
            <a:pPr lvl="0" algn="just"/>
            <a:r>
              <a:rPr lang="ru-RU" sz="1600" b="1" dirty="0" smtClean="0">
                <a:latin typeface="Bookman Old Style" panose="02050604050505020204" pitchFamily="18" charset="0"/>
              </a:rPr>
              <a:t>    подвиг, совершенный </a:t>
            </a:r>
          </a:p>
          <a:p>
            <a:pPr lvl="0" algn="just"/>
            <a:r>
              <a:rPr lang="ru-RU" sz="1600" b="1" dirty="0" smtClean="0">
                <a:latin typeface="Bookman Old Style" panose="02050604050505020204" pitchFamily="18" charset="0"/>
              </a:rPr>
              <a:t>    земляком, дети почтили память    </a:t>
            </a:r>
          </a:p>
          <a:p>
            <a:pPr lvl="0" algn="just"/>
            <a:r>
              <a:rPr lang="ru-RU" sz="1600" b="1" dirty="0" smtClean="0">
                <a:latin typeface="Bookman Old Style" panose="02050604050505020204" pitchFamily="18" charset="0"/>
              </a:rPr>
              <a:t>    Курганова С.В.  </a:t>
            </a: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стинова\Desktop\Курганов\photo_2022-11-14_10-10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6376" y="705079"/>
            <a:ext cx="3323422" cy="2280492"/>
          </a:xfrm>
          <a:prstGeom prst="rect">
            <a:avLst/>
          </a:prstGeom>
          <a:noFill/>
        </p:spPr>
      </p:pic>
      <p:pic>
        <p:nvPicPr>
          <p:cNvPr id="1027" name="Picture 3" descr="C:\Users\Устинова\Desktop\Курганов\photo_2022-11-14_10-35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237" y="528809"/>
            <a:ext cx="3183875" cy="4870578"/>
          </a:xfrm>
          <a:prstGeom prst="rect">
            <a:avLst/>
          </a:prstGeom>
          <a:noFill/>
        </p:spPr>
      </p:pic>
      <p:pic>
        <p:nvPicPr>
          <p:cNvPr id="1028" name="Picture 4" descr="C:\Users\Устинова\Desktop\Курганов\photo_2022-11-14_10-10-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8410" y="3910988"/>
            <a:ext cx="3283026" cy="2379644"/>
          </a:xfrm>
          <a:prstGeom prst="rect">
            <a:avLst/>
          </a:prstGeom>
          <a:noFill/>
        </p:spPr>
      </p:pic>
      <p:pic>
        <p:nvPicPr>
          <p:cNvPr id="1029" name="Picture 5" descr="C:\Users\Устинова\Desktop\Курганов\photo_2022-11-14_10-10-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2853" y="1949986"/>
            <a:ext cx="4569339" cy="34270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98276" y="468083"/>
            <a:ext cx="4109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ЧТОБЫ ПОМНИЛИ…</a:t>
            </a:r>
            <a:endParaRPr lang="ru-RU" sz="3200" dirty="0">
              <a:solidFill>
                <a:srgbClr val="815325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5523" y="1828900"/>
            <a:ext cx="45456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«Нет </a:t>
            </a:r>
            <a:r>
              <a:rPr lang="ru-RU" sz="32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в России семьи такой, где б не памятен был свой </a:t>
            </a:r>
            <a:r>
              <a:rPr lang="ru-RU" sz="32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герой…»</a:t>
            </a:r>
            <a:endParaRPr lang="ru-RU" sz="3200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80893" y="4071187"/>
            <a:ext cx="30773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Евгений </a:t>
            </a:r>
            <a:r>
              <a:rPr lang="ru-RU" sz="2000" b="1" dirty="0" err="1">
                <a:solidFill>
                  <a:srgbClr val="815325"/>
                </a:solidFill>
                <a:latin typeface="Bookman Old Style" panose="02050604050505020204" pitchFamily="18" charset="0"/>
              </a:rPr>
              <a:t>Агранович</a:t>
            </a:r>
            <a:endParaRPr lang="ru-RU" sz="2000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9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971" y="2208776"/>
            <a:ext cx="4254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Цель </a:t>
            </a:r>
            <a:r>
              <a:rPr lang="ru-RU" sz="24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проекта</a:t>
            </a:r>
          </a:p>
          <a:p>
            <a:r>
              <a:rPr lang="ru-RU" sz="1400" b="1" dirty="0" smtClean="0">
                <a:latin typeface="Bookman Old Style" pitchFamily="18" charset="0"/>
              </a:rPr>
              <a:t>Организация и проведение патриотического вечера, посвященного памяти  защитника Донбасса, уроженца Михайловского района, выпускника Октябрьской средней общеобразовательной  школы № 2, погибшего в ходе СВО на Украине, с использованием интерактивной выставки.</a:t>
            </a:r>
            <a:endParaRPr lang="ru-RU" sz="1400" b="1" dirty="0">
              <a:solidFill>
                <a:srgbClr val="815325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74123" y="2894829"/>
            <a:ext cx="427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ookman Old Style" panose="02050604050505020204" pitchFamily="18" charset="0"/>
              </a:rPr>
              <a:t>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95092" y="133878"/>
            <a:ext cx="3745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Уникальность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74123" y="615462"/>
            <a:ext cx="4273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r>
              <a:rPr lang="ru-RU" sz="1400" b="1" dirty="0" smtClean="0">
                <a:latin typeface="Bookman Old Style" panose="02050604050505020204" pitchFamily="18" charset="0"/>
              </a:rPr>
              <a:t>Благодаря </a:t>
            </a:r>
            <a:r>
              <a:rPr lang="ru-RU" sz="1400" b="1" dirty="0">
                <a:latin typeface="Bookman Old Style" panose="02050604050505020204" pitchFamily="18" charset="0"/>
              </a:rPr>
              <a:t>этому проекту дети, родители, гости школы смогут узнать о земляках – героях, которые ценой своей жизни защитили мирное население Донбасса от неонацистов. 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74123" y="4897197"/>
            <a:ext cx="42027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b="1" dirty="0" smtClean="0">
                <a:latin typeface="Bookman Old Style" panose="02050604050505020204" pitchFamily="18" charset="0"/>
              </a:rPr>
              <a:t>В </a:t>
            </a:r>
            <a:r>
              <a:rPr lang="ru-RU" sz="1400" b="1" dirty="0">
                <a:latin typeface="Bookman Old Style" panose="02050604050505020204" pitchFamily="18" charset="0"/>
              </a:rPr>
              <a:t>настоящее время идет информационная война. Её цель  переписать историю, стереть из памяти подвиг советского солдата, исказить информацию о СВО, умалчивая о героизме  наших солдат.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87461" y="4495267"/>
            <a:ext cx="2356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Проблема</a:t>
            </a:r>
          </a:p>
          <a:p>
            <a:endParaRPr lang="ru-RU" sz="2000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834" y="571501"/>
            <a:ext cx="408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Задачи проекта</a:t>
            </a:r>
            <a:endParaRPr lang="ru-RU" sz="2400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1836" y="1137198"/>
            <a:ext cx="4417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1. </a:t>
            </a:r>
            <a:r>
              <a:rPr lang="ru-RU" b="1" dirty="0" smtClean="0">
                <a:latin typeface="Bookman Old Style" panose="02050604050505020204" pitchFamily="18" charset="0"/>
              </a:rPr>
              <a:t>Провести социологический</a:t>
            </a:r>
          </a:p>
          <a:p>
            <a:pPr marL="342900" lvl="0" indent="-342900"/>
            <a:r>
              <a:rPr lang="ru-RU" b="1" dirty="0" smtClean="0">
                <a:latin typeface="Bookman Old Style" panose="02050604050505020204" pitchFamily="18" charset="0"/>
              </a:rPr>
              <a:t>    опрос.</a:t>
            </a:r>
          </a:p>
          <a:p>
            <a:pPr marL="342900" lvl="0" indent="-342900"/>
            <a:endParaRPr lang="ru-RU" b="1" dirty="0" smtClean="0">
              <a:latin typeface="Bookman Old Style" panose="02050604050505020204" pitchFamily="18" charset="0"/>
            </a:endParaRPr>
          </a:p>
          <a:p>
            <a:pPr lvl="0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2.</a:t>
            </a:r>
            <a:r>
              <a:rPr lang="ru-RU" b="1" dirty="0" smtClean="0">
                <a:latin typeface="Bookman Old Style" panose="02050604050505020204" pitchFamily="18" charset="0"/>
              </a:rPr>
              <a:t> Сбор </a:t>
            </a:r>
            <a:r>
              <a:rPr lang="ru-RU" b="1" dirty="0">
                <a:latin typeface="Bookman Old Style" panose="02050604050505020204" pitchFamily="18" charset="0"/>
              </a:rPr>
              <a:t>информации о земляках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lvl="0"/>
            <a:r>
              <a:rPr lang="ru-RU" b="1" dirty="0" smtClean="0">
                <a:latin typeface="Bookman Old Style" panose="02050604050505020204" pitchFamily="18" charset="0"/>
              </a:rPr>
              <a:t>    – </a:t>
            </a:r>
            <a:r>
              <a:rPr lang="ru-RU" b="1" dirty="0" err="1" smtClean="0">
                <a:latin typeface="Bookman Old Style" panose="02050604050505020204" pitchFamily="18" charset="0"/>
              </a:rPr>
              <a:t>михайловцах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участниках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lvl="0"/>
            <a:r>
              <a:rPr lang="ru-RU" b="1" dirty="0" smtClean="0">
                <a:latin typeface="Bookman Old Style" panose="02050604050505020204" pitchFamily="18" charset="0"/>
              </a:rPr>
              <a:t>    СВО.</a:t>
            </a:r>
          </a:p>
          <a:p>
            <a:pPr lvl="0"/>
            <a:endParaRPr lang="ru-RU" b="1" dirty="0">
              <a:latin typeface="Bookman Old Style" panose="02050604050505020204" pitchFamily="18" charset="0"/>
            </a:endParaRPr>
          </a:p>
          <a:p>
            <a:pPr lvl="0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3. </a:t>
            </a:r>
            <a:r>
              <a:rPr lang="ru-RU" b="1" dirty="0" smtClean="0">
                <a:latin typeface="Bookman Old Style" panose="02050604050505020204" pitchFamily="18" charset="0"/>
              </a:rPr>
              <a:t>Оформить передвижную</a:t>
            </a:r>
          </a:p>
          <a:p>
            <a:pPr lvl="0"/>
            <a:r>
              <a:rPr lang="ru-RU" b="1" dirty="0" smtClean="0">
                <a:latin typeface="Bookman Old Style" panose="02050604050505020204" pitchFamily="18" charset="0"/>
              </a:rPr>
              <a:t>    интерактивную выставку.</a:t>
            </a:r>
          </a:p>
          <a:p>
            <a:pPr lvl="0"/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4</a:t>
            </a:r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.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Провести вечер </a:t>
            </a:r>
            <a:r>
              <a:rPr lang="ru-RU" b="1" dirty="0" smtClean="0">
                <a:latin typeface="Bookman Old Style" panose="02050604050505020204" pitchFamily="18" charset="0"/>
              </a:rPr>
              <a:t>памяти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    «Чтобы </a:t>
            </a:r>
            <a:r>
              <a:rPr lang="ru-RU" b="1" dirty="0">
                <a:latin typeface="Bookman Old Style" panose="02050604050505020204" pitchFamily="18" charset="0"/>
              </a:rPr>
              <a:t>помнили» с </a:t>
            </a:r>
            <a:r>
              <a:rPr lang="ru-RU" b="1" dirty="0" smtClean="0">
                <a:latin typeface="Bookman Old Style" panose="02050604050505020204" pitchFamily="18" charset="0"/>
              </a:rPr>
              <a:t>  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    использованием 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    интерактивной выставки.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1838" y="143219"/>
            <a:ext cx="459403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   </a:t>
            </a:r>
            <a:endParaRPr lang="ru-RU" sz="2000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Планируемые результаты</a:t>
            </a:r>
          </a:p>
          <a:p>
            <a:pPr algn="ctr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      Количественные результаты</a:t>
            </a:r>
          </a:p>
          <a:p>
            <a:r>
              <a:rPr lang="ru-RU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                  </a:t>
            </a:r>
            <a:r>
              <a:rPr lang="ru-RU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проекта</a:t>
            </a:r>
          </a:p>
          <a:p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1.</a:t>
            </a:r>
            <a:r>
              <a:rPr lang="ru-RU" b="1" dirty="0" smtClean="0">
                <a:latin typeface="Bookman Old Style" panose="02050604050505020204" pitchFamily="18" charset="0"/>
              </a:rPr>
              <a:t> Разработан один сценарий проведения вечера памяти.</a:t>
            </a:r>
          </a:p>
          <a:p>
            <a:pPr lvl="0"/>
            <a:r>
              <a:rPr lang="ru-RU" b="1" dirty="0" smtClean="0">
                <a:solidFill>
                  <a:srgbClr val="815325"/>
                </a:solidFill>
                <a:latin typeface="Bookman Old Style" pitchFamily="18" charset="0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r>
              <a:rPr lang="ru-RU" b="1" dirty="0" smtClean="0">
                <a:latin typeface="Bookman Old Style" pitchFamily="18" charset="0"/>
              </a:rPr>
              <a:t> Использована одна передвижная интерактивная выставка.</a:t>
            </a:r>
          </a:p>
          <a:p>
            <a:pPr lvl="0"/>
            <a:r>
              <a:rPr lang="ru-RU" b="1" dirty="0" smtClean="0">
                <a:solidFill>
                  <a:srgbClr val="815325"/>
                </a:solidFill>
                <a:latin typeface="Bookman Old Style" pitchFamily="18" charset="0"/>
              </a:rPr>
              <a:t>3</a:t>
            </a:r>
            <a:r>
              <a:rPr lang="ru-RU" b="1" dirty="0" smtClean="0">
                <a:latin typeface="Bookman Old Style" pitchFamily="18" charset="0"/>
              </a:rPr>
              <a:t>. Оформлено шесть выставочных файлов.</a:t>
            </a:r>
          </a:p>
          <a:p>
            <a:pPr lvl="0"/>
            <a:r>
              <a:rPr lang="ru-RU" b="1" dirty="0" smtClean="0">
                <a:solidFill>
                  <a:srgbClr val="815325"/>
                </a:solidFill>
                <a:latin typeface="Bookman Old Style" pitchFamily="18" charset="0"/>
              </a:rPr>
              <a:t>4.</a:t>
            </a:r>
            <a:r>
              <a:rPr lang="ru-RU" b="1" dirty="0" smtClean="0">
                <a:latin typeface="Bookman Old Style" pitchFamily="18" charset="0"/>
              </a:rPr>
              <a:t> Проведен один патриотический </a:t>
            </a:r>
            <a:r>
              <a:rPr lang="ru-RU" b="1" dirty="0" err="1" smtClean="0">
                <a:latin typeface="Bookman Old Style" pitchFamily="18" charset="0"/>
              </a:rPr>
              <a:t>вечер-памяти</a:t>
            </a:r>
            <a:r>
              <a:rPr lang="ru-RU" b="1" dirty="0" smtClean="0">
                <a:latin typeface="Bookman Old Style" pitchFamily="18" charset="0"/>
              </a:rPr>
              <a:t>.</a:t>
            </a:r>
          </a:p>
          <a:p>
            <a:pPr marL="342900" indent="-342900"/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   </a:t>
            </a:r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Качественные </a:t>
            </a:r>
            <a:r>
              <a:rPr lang="ru-RU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показатели </a:t>
            </a:r>
            <a:endParaRPr lang="ru-RU" b="1" dirty="0" smtClean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                  проекта</a:t>
            </a:r>
            <a:endParaRPr lang="ru-RU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pPr marL="342900" lvl="0" indent="-342900" algn="just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1. </a:t>
            </a:r>
            <a:r>
              <a:rPr lang="ru-RU" b="1" dirty="0" smtClean="0">
                <a:latin typeface="Bookman Old Style" panose="02050604050505020204" pitchFamily="18" charset="0"/>
              </a:rPr>
              <a:t>Сохранение </a:t>
            </a:r>
            <a:r>
              <a:rPr lang="ru-RU" b="1" dirty="0">
                <a:latin typeface="Bookman Old Style" panose="02050604050505020204" pitchFamily="18" charset="0"/>
              </a:rPr>
              <a:t>памяти о земляках 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</a:p>
          <a:p>
            <a:pPr marL="342900" lvl="0" indent="-342900" algn="just"/>
            <a:r>
              <a:rPr lang="ru-RU" b="1" dirty="0" smtClean="0">
                <a:latin typeface="Bookman Old Style" panose="02050604050505020204" pitchFamily="18" charset="0"/>
              </a:rPr>
              <a:t>    – </a:t>
            </a:r>
            <a:r>
              <a:rPr lang="ru-RU" b="1" dirty="0">
                <a:latin typeface="Bookman Old Style" panose="02050604050505020204" pitchFamily="18" charset="0"/>
              </a:rPr>
              <a:t>защитниках Отечества.</a:t>
            </a:r>
          </a:p>
          <a:p>
            <a:pPr lvl="0" algn="just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2. </a:t>
            </a:r>
            <a:r>
              <a:rPr lang="ru-RU" b="1" dirty="0" smtClean="0">
                <a:latin typeface="Bookman Old Style" panose="02050604050505020204" pitchFamily="18" charset="0"/>
              </a:rPr>
              <a:t>Воспитание патриотизма.</a:t>
            </a:r>
          </a:p>
          <a:p>
            <a:pPr lvl="0" algn="just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3.</a:t>
            </a:r>
            <a:r>
              <a:rPr lang="ru-RU" b="1" dirty="0" smtClean="0">
                <a:latin typeface="Bookman Old Style" panose="02050604050505020204" pitchFamily="18" charset="0"/>
              </a:rPr>
              <a:t> Развитие </a:t>
            </a:r>
            <a:r>
              <a:rPr lang="ru-RU" b="1" dirty="0">
                <a:latin typeface="Bookman Old Style" panose="02050604050505020204" pitchFamily="18" charset="0"/>
              </a:rPr>
              <a:t>в детях </a:t>
            </a:r>
            <a:r>
              <a:rPr lang="ru-RU" b="1" dirty="0" smtClean="0">
                <a:latin typeface="Bookman Old Style" panose="02050604050505020204" pitchFamily="18" charset="0"/>
              </a:rPr>
              <a:t>чувства</a:t>
            </a:r>
          </a:p>
          <a:p>
            <a:pPr lvl="0" algn="just"/>
            <a:r>
              <a:rPr lang="ru-RU" b="1" dirty="0" smtClean="0">
                <a:latin typeface="Bookman Old Style" panose="02050604050505020204" pitchFamily="18" charset="0"/>
              </a:rPr>
              <a:t>    уважения </a:t>
            </a:r>
            <a:r>
              <a:rPr lang="ru-RU" b="1" dirty="0">
                <a:latin typeface="Bookman Old Style" panose="02050604050505020204" pitchFamily="18" charset="0"/>
              </a:rPr>
              <a:t>и благодарности за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lvl="0" algn="just"/>
            <a:r>
              <a:rPr lang="ru-RU" b="1" dirty="0" smtClean="0">
                <a:latin typeface="Bookman Old Style" panose="02050604050505020204" pitchFamily="18" charset="0"/>
              </a:rPr>
              <a:t>    героический подвиг,</a:t>
            </a:r>
          </a:p>
          <a:p>
            <a:pPr lvl="0" algn="just"/>
            <a:r>
              <a:rPr lang="ru-RU" b="1" dirty="0" smtClean="0">
                <a:latin typeface="Bookman Old Style" panose="02050604050505020204" pitchFamily="18" charset="0"/>
              </a:rPr>
              <a:t>    совершенный земляками.  </a:t>
            </a:r>
            <a:endParaRPr lang="ru-RU" b="1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9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619" y="0"/>
            <a:ext cx="423789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         </a:t>
            </a:r>
            <a:r>
              <a:rPr lang="ru-RU" sz="24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География проекта</a:t>
            </a:r>
          </a:p>
          <a:p>
            <a:endParaRPr lang="ru-RU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Рязанская </a:t>
            </a:r>
            <a:r>
              <a:rPr lang="ru-RU" b="1" dirty="0">
                <a:latin typeface="Bookman Old Style" panose="02050604050505020204" pitchFamily="18" charset="0"/>
              </a:rPr>
              <a:t>область, Михайловский район, </a:t>
            </a:r>
            <a:r>
              <a:rPr lang="ru-RU" b="1" dirty="0" err="1">
                <a:latin typeface="Bookman Old Style" panose="02050604050505020204" pitchFamily="18" charset="0"/>
              </a:rPr>
              <a:t>рп</a:t>
            </a:r>
            <a:r>
              <a:rPr lang="ru-RU" b="1" dirty="0">
                <a:latin typeface="Bookman Old Style" panose="02050604050505020204" pitchFamily="18" charset="0"/>
              </a:rPr>
              <a:t>. Октябрьский </a:t>
            </a:r>
            <a:r>
              <a:rPr lang="ru-RU" b="1" dirty="0" smtClean="0">
                <a:latin typeface="Bookman Old Style" panose="02050604050505020204" pitchFamily="18" charset="0"/>
              </a:rPr>
              <a:t>ул.1Мая, </a:t>
            </a:r>
            <a:r>
              <a:rPr lang="ru-RU" b="1" dirty="0" err="1" smtClean="0">
                <a:latin typeface="Bookman Old Style" panose="02050604050505020204" pitchFamily="18" charset="0"/>
              </a:rPr>
              <a:t>д</a:t>
            </a:r>
            <a:r>
              <a:rPr lang="ru-RU" b="1" dirty="0" smtClean="0">
                <a:latin typeface="Bookman Old Style" panose="02050604050505020204" pitchFamily="18" charset="0"/>
              </a:rPr>
              <a:t> 1а.</a:t>
            </a:r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        </a:t>
            </a:r>
            <a:r>
              <a:rPr lang="ru-RU" sz="24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Целевая аудитория</a:t>
            </a:r>
          </a:p>
          <a:p>
            <a:r>
              <a:rPr lang="ru-RU" sz="24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              проекта</a:t>
            </a:r>
            <a:endParaRPr lang="ru-RU" sz="2400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Ученики 8-11 классов МОУ «Октябрьская СОШ № 2».</a:t>
            </a:r>
            <a:endParaRPr lang="ru-RU" b="1" dirty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       </a:t>
            </a:r>
            <a:r>
              <a:rPr lang="ru-RU" sz="24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Сроки </a:t>
            </a:r>
            <a:r>
              <a:rPr lang="ru-RU" sz="24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выполнения </a:t>
            </a:r>
            <a:endParaRPr lang="ru-RU" sz="2400" b="1" dirty="0" smtClean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r>
              <a:rPr lang="ru-RU" sz="24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               проекта</a:t>
            </a:r>
            <a:endParaRPr lang="ru-RU" sz="2400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     01.08.2022–14.11.2022</a:t>
            </a:r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          </a:t>
            </a:r>
          </a:p>
          <a:p>
            <a:pPr algn="ctr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   </a:t>
            </a:r>
            <a:r>
              <a:rPr lang="ru-RU" sz="24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Партнёры проекта</a:t>
            </a:r>
          </a:p>
          <a:p>
            <a:pPr algn="ctr"/>
            <a:endParaRPr lang="ru-RU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pPr marL="342900" lvl="0" indent="-342900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1.</a:t>
            </a:r>
            <a:r>
              <a:rPr lang="ru-RU" b="1" dirty="0" smtClean="0">
                <a:latin typeface="Bookman Old Style" panose="02050604050505020204" pitchFamily="18" charset="0"/>
              </a:rPr>
              <a:t> Администрация </a:t>
            </a:r>
            <a:r>
              <a:rPr lang="ru-RU" b="1" dirty="0">
                <a:latin typeface="Bookman Old Style" panose="02050604050505020204" pitchFamily="18" charset="0"/>
              </a:rPr>
              <a:t>МОУ «Октябрьская СОШ №2</a:t>
            </a:r>
            <a:r>
              <a:rPr lang="ru-RU" b="1" dirty="0" smtClean="0">
                <a:latin typeface="Bookman Old Style" panose="02050604050505020204" pitchFamily="18" charset="0"/>
              </a:rPr>
              <a:t>»</a:t>
            </a:r>
          </a:p>
          <a:p>
            <a:pPr marL="342900" lvl="0" indent="-342900"/>
            <a:endParaRPr lang="ru-RU" b="1" dirty="0">
              <a:latin typeface="Bookman Old Style" panose="02050604050505020204" pitchFamily="18" charset="0"/>
            </a:endParaRPr>
          </a:p>
          <a:p>
            <a:pPr lvl="0"/>
            <a:r>
              <a:rPr lang="ru-RU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2. </a:t>
            </a:r>
            <a:r>
              <a:rPr lang="ru-RU" b="1" dirty="0" smtClean="0">
                <a:latin typeface="Bookman Old Style" panose="02050604050505020204" pitchFamily="18" charset="0"/>
              </a:rPr>
              <a:t>Родительский </a:t>
            </a:r>
            <a:r>
              <a:rPr lang="ru-RU" b="1" dirty="0">
                <a:latin typeface="Bookman Old Style" panose="02050604050505020204" pitchFamily="18" charset="0"/>
              </a:rPr>
              <a:t>комитет МОУ «Октябрьская СОШ №2»</a:t>
            </a: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988" y="0"/>
            <a:ext cx="504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Этапы </a:t>
            </a:r>
            <a:r>
              <a:rPr lang="ru-RU" sz="28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работы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9120"/>
              </p:ext>
            </p:extLst>
          </p:nvPr>
        </p:nvGraphicFramePr>
        <p:xfrm>
          <a:off x="1277956" y="488055"/>
          <a:ext cx="9509253" cy="610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070">
                  <a:extLst>
                    <a:ext uri="{9D8B030D-6E8A-4147-A177-3AD203B41FA5}">
                      <a16:colId xmlns="" xmlns:a16="http://schemas.microsoft.com/office/drawing/2014/main" val="1771194080"/>
                    </a:ext>
                  </a:extLst>
                </a:gridCol>
                <a:gridCol w="4682168">
                  <a:extLst>
                    <a:ext uri="{9D8B030D-6E8A-4147-A177-3AD203B41FA5}">
                      <a16:colId xmlns="" xmlns:a16="http://schemas.microsoft.com/office/drawing/2014/main" val="3901791836"/>
                    </a:ext>
                  </a:extLst>
                </a:gridCol>
                <a:gridCol w="2822015">
                  <a:extLst>
                    <a:ext uri="{9D8B030D-6E8A-4147-A177-3AD203B41FA5}">
                      <a16:colId xmlns="" xmlns:a16="http://schemas.microsoft.com/office/drawing/2014/main" val="1035507724"/>
                    </a:ext>
                  </a:extLst>
                </a:gridCol>
              </a:tblGrid>
              <a:tr h="7491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и дата реализации проекта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XO Tha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53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Проводимые действия по проекту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153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Финансовое обоснование проекта</a:t>
                      </a:r>
                      <a:endParaRPr lang="ru-RU" dirty="0"/>
                    </a:p>
                  </a:txBody>
                  <a:tcPr>
                    <a:solidFill>
                      <a:srgbClr val="8153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5163086"/>
                  </a:ext>
                </a:extLst>
              </a:tr>
              <a:tr h="1123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этап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социологического опроса.</a:t>
                      </a:r>
                    </a:p>
                    <a:p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Данный опрос был проведен в режиме онлайн, в нем поучаствовало 387 человек, 353 из которых поддержали идею создания вечера-памяти.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Август, 2022 г.</a:t>
                      </a:r>
                      <a:endParaRPr lang="ru-RU" sz="1400" b="0" i="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 финансовых затрат</a:t>
                      </a:r>
                      <a:endParaRPr lang="ru-RU" sz="140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7786811"/>
                  </a:ext>
                </a:extLst>
              </a:tr>
              <a:tr h="807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Второй этап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 информации о земляках -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михайловцах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участниках СВО.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Август, 2022 г.</a:t>
                      </a:r>
                      <a:endParaRPr lang="ru-RU" sz="1400" b="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 финансовых затрат</a:t>
                      </a:r>
                      <a:endParaRPr lang="ru-RU" sz="140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951619"/>
                  </a:ext>
                </a:extLst>
              </a:tr>
              <a:tr h="571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Третий этап</a:t>
                      </a:r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Обращение к администрации школы.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Август, 2022 г.</a:t>
                      </a:r>
                      <a:endParaRPr lang="ru-RU" sz="1400" b="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 финансовых затрат</a:t>
                      </a:r>
                      <a:endParaRPr lang="ru-RU" sz="1400" dirty="0" smtClean="0"/>
                    </a:p>
                  </a:txBody>
                  <a:tcPr>
                    <a:solidFill>
                      <a:srgbClr val="F3EC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5778211"/>
                  </a:ext>
                </a:extLst>
              </a:tr>
              <a:tr h="571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Четвертый этап</a:t>
                      </a:r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проекта «Чтобы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помнили…»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Сентябрь, 2022 г.</a:t>
                      </a:r>
                      <a:endParaRPr lang="ru-RU" sz="1400" b="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 финансовых затрат</a:t>
                      </a:r>
                    </a:p>
                  </a:txBody>
                  <a:tcPr>
                    <a:solidFill>
                      <a:srgbClr val="F3EC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219995"/>
                  </a:ext>
                </a:extLst>
              </a:tr>
              <a:tr h="5719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Пятый этап</a:t>
                      </a:r>
                      <a:endParaRPr lang="ru-RU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Оформление передвижной интерактивной выставки.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Октябрь, 2022 г.</a:t>
                      </a:r>
                      <a:endParaRPr lang="ru-RU" sz="1400" b="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 финансовых затрат</a:t>
                      </a:r>
                    </a:p>
                  </a:txBody>
                  <a:tcPr>
                    <a:solidFill>
                      <a:srgbClr val="F3EC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2124026"/>
                  </a:ext>
                </a:extLst>
              </a:tr>
              <a:tr h="307369">
                <a:tc>
                  <a:txBody>
                    <a:bodyPr/>
                    <a:lstStyle/>
                    <a:p>
                      <a:r>
                        <a:rPr lang="ru-RU" dirty="0" smtClean="0"/>
                        <a:t>Шестой этап</a:t>
                      </a:r>
                      <a:endParaRPr lang="ru-RU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Разработка сценария вечера-памяти.</a:t>
                      </a:r>
                      <a:endParaRPr lang="ru-RU" sz="1400" b="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 финансовых затрат</a:t>
                      </a:r>
                    </a:p>
                  </a:txBody>
                  <a:tcPr>
                    <a:solidFill>
                      <a:srgbClr val="F3ECAF"/>
                    </a:solidFill>
                  </a:tcPr>
                </a:tc>
              </a:tr>
              <a:tr h="5719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Седьмой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этап</a:t>
                      </a:r>
                      <a:endParaRPr lang="ru-RU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Проведение репетиций</a:t>
                      </a:r>
                      <a:r>
                        <a:rPr lang="ru-RU" sz="1400" b="0" baseline="0" dirty="0" smtClean="0"/>
                        <a:t>.</a:t>
                      </a:r>
                    </a:p>
                    <a:p>
                      <a:r>
                        <a:rPr lang="ru-RU" sz="1400" b="0" baseline="0" dirty="0" smtClean="0"/>
                        <a:t>Ноябрь, 2022 г.</a:t>
                      </a:r>
                      <a:endParaRPr lang="ru-RU" sz="1400" b="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 финансовых затрат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3ECAF"/>
                    </a:solidFill>
                  </a:tcPr>
                </a:tc>
              </a:tr>
              <a:tr h="668731">
                <a:tc>
                  <a:txBody>
                    <a:bodyPr/>
                    <a:lstStyle/>
                    <a:p>
                      <a:r>
                        <a:rPr lang="ru-RU" dirty="0" smtClean="0"/>
                        <a:t>Восьмой этап</a:t>
                      </a:r>
                      <a:endParaRPr lang="ru-RU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вечера-памяти с использованием передвижной интерактивной выставки.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Ноябрь, 2022 г.</a:t>
                      </a:r>
                      <a:endParaRPr lang="ru-RU" sz="1400" b="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 финансовых затрат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rgbClr val="F3EC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584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67" y="0"/>
            <a:ext cx="4913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Этапы работы </a:t>
            </a:r>
            <a:endParaRPr lang="ru-RU" sz="2800" b="1" dirty="0" smtClean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над проектом</a:t>
            </a:r>
            <a:endParaRPr lang="ru-RU" sz="2800" b="1" dirty="0">
              <a:solidFill>
                <a:srgbClr val="815325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1" t="13206" b="31921"/>
          <a:stretch/>
        </p:blipFill>
        <p:spPr>
          <a:xfrm>
            <a:off x="-114300" y="358317"/>
            <a:ext cx="3525715" cy="2848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28571" r="4949" b="14154"/>
          <a:stretch/>
        </p:blipFill>
        <p:spPr>
          <a:xfrm>
            <a:off x="219807" y="3330116"/>
            <a:ext cx="3033346" cy="3255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40" y="918705"/>
            <a:ext cx="4475284" cy="2706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74" y="3682656"/>
            <a:ext cx="4475284" cy="3027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85" y="1085910"/>
            <a:ext cx="3270739" cy="47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4176348"/>
            <a:ext cx="3341077" cy="24530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7843" y="0"/>
            <a:ext cx="4473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Этапы работы </a:t>
            </a:r>
            <a:endParaRPr lang="ru-RU" sz="2800" b="1" dirty="0" smtClean="0">
              <a:solidFill>
                <a:srgbClr val="815325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815325"/>
                </a:solidFill>
                <a:latin typeface="Bookman Old Style" panose="02050604050505020204" pitchFamily="18" charset="0"/>
              </a:rPr>
              <a:t>над </a:t>
            </a:r>
            <a:r>
              <a:rPr lang="ru-RU" sz="2800" b="1" dirty="0">
                <a:solidFill>
                  <a:srgbClr val="815325"/>
                </a:solidFill>
                <a:latin typeface="Bookman Old Style" panose="02050604050505020204" pitchFamily="18" charset="0"/>
              </a:rPr>
              <a:t>проектом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9" y="395654"/>
            <a:ext cx="2866294" cy="3472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13" y="1046285"/>
            <a:ext cx="4269118" cy="5583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61" y="4015156"/>
            <a:ext cx="3269273" cy="2614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20" y="395654"/>
            <a:ext cx="3269273" cy="26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569</Words>
  <Application>Microsoft Office PowerPoint</Application>
  <PresentationFormat>Произвольный</PresentationFormat>
  <Paragraphs>118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Максим Шитиков</cp:lastModifiedBy>
  <cp:revision>24</cp:revision>
  <dcterms:created xsi:type="dcterms:W3CDTF">2022-11-10T20:01:42Z</dcterms:created>
  <dcterms:modified xsi:type="dcterms:W3CDTF">2025-06-20T18:59:41Z</dcterms:modified>
</cp:coreProperties>
</file>