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80" r:id="rId4"/>
    <p:sldId id="299" r:id="rId5"/>
    <p:sldId id="307" r:id="rId6"/>
    <p:sldId id="303" r:id="rId7"/>
    <p:sldId id="260" r:id="rId8"/>
    <p:sldId id="315" r:id="rId9"/>
    <p:sldId id="264" r:id="rId10"/>
  </p:sldIdLst>
  <p:sldSz cx="12192000" cy="6858000"/>
  <p:notesSz cx="6797675" cy="9926638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irce" panose="020B0604020202020204" charset="-52"/>
      <p:regular r:id="rId16"/>
    </p:embeddedFont>
    <p:embeddedFont>
      <p:font typeface="Circe Bold" panose="020B0604020202020204" charset="-52"/>
      <p:bold r:id="rId17"/>
    </p:embeddedFont>
    <p:embeddedFont>
      <p:font typeface="Circe Extra Bold" panose="020B0604020202020204" charset="0"/>
      <p:bold r:id="rId18"/>
    </p:embeddedFont>
    <p:embeddedFont>
      <p:font typeface="Circe ExtraBold" panose="020B0604020202020204" charset="-52"/>
      <p:bold r:id="rId19"/>
    </p:embeddedFont>
    <p:embeddedFont>
      <p:font typeface="Circe Light" panose="020B0402020203020203" pitchFamily="34" charset="-52"/>
      <p:regular r:id="rId20"/>
    </p:embeddedFont>
    <p:embeddedFont>
      <p:font typeface="Montserrat" panose="020B0604020202020204" charset="-52"/>
      <p:regular r:id="rId21"/>
      <p:bold r:id="rId22"/>
      <p:italic r:id="rId23"/>
    </p:embeddedFont>
    <p:embeddedFont>
      <p:font typeface="Montserrat Black" panose="020B0604020202020204" charset="-52"/>
      <p:bold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orient="horz" pos="3816" userDrawn="1">
          <p15:clr>
            <a:srgbClr val="A4A3A4"/>
          </p15:clr>
        </p15:guide>
        <p15:guide id="4" orient="horz" pos="1003" userDrawn="1">
          <p15:clr>
            <a:srgbClr val="A4A3A4"/>
          </p15:clr>
        </p15:guide>
        <p15:guide id="5" pos="2570" userDrawn="1">
          <p15:clr>
            <a:srgbClr val="A4A3A4"/>
          </p15:clr>
        </p15:guide>
        <p15:guide id="6" orient="horz" pos="1298" userDrawn="1">
          <p15:clr>
            <a:srgbClr val="A4A3A4"/>
          </p15:clr>
        </p15:guide>
        <p15:guide id="7" orient="horz" pos="1684" userDrawn="1">
          <p15:clr>
            <a:srgbClr val="A4A3A4"/>
          </p15:clr>
        </p15:guide>
        <p15:guide id="8" orient="horz" pos="2341" userDrawn="1">
          <p15:clr>
            <a:srgbClr val="A4A3A4"/>
          </p15:clr>
        </p15:guide>
        <p15:guide id="9" pos="5133" userDrawn="1">
          <p15:clr>
            <a:srgbClr val="A4A3A4"/>
          </p15:clr>
        </p15:guide>
        <p15:guide id="10" orient="horz" pos="2954" userDrawn="1">
          <p15:clr>
            <a:srgbClr val="A4A3A4"/>
          </p15:clr>
        </p15:guide>
        <p15:guide id="11" orient="horz" pos="3339" userDrawn="1">
          <p15:clr>
            <a:srgbClr val="A4A3A4"/>
          </p15:clr>
        </p15:guide>
        <p15:guide id="12" orient="horz" pos="3475" userDrawn="1">
          <p15:clr>
            <a:srgbClr val="A4A3A4"/>
          </p15:clr>
        </p15:guide>
        <p15:guide id="13" orient="horz" pos="4088" userDrawn="1">
          <p15:clr>
            <a:srgbClr val="A4A3A4"/>
          </p15:clr>
        </p15:guide>
        <p15:guide id="14" orient="horz" pos="2795" userDrawn="1">
          <p15:clr>
            <a:srgbClr val="A4A3A4"/>
          </p15:clr>
        </p15:guide>
        <p15:guide id="15" orient="horz" pos="3929" userDrawn="1">
          <p15:clr>
            <a:srgbClr val="A4A3A4"/>
          </p15:clr>
        </p15:guide>
        <p15:guide id="16" orient="horz" pos="4269" userDrawn="1">
          <p15:clr>
            <a:srgbClr val="A4A3A4"/>
          </p15:clr>
        </p15:guide>
        <p15:guide id="17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3274"/>
    <a:srgbClr val="AD1761"/>
    <a:srgbClr val="D3CFE9"/>
    <a:srgbClr val="D61965"/>
    <a:srgbClr val="D9A0C8"/>
    <a:srgbClr val="B82767"/>
    <a:srgbClr val="65236F"/>
    <a:srgbClr val="FEB859"/>
    <a:srgbClr val="641B53"/>
    <a:srgbClr val="3822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7" autoAdjust="0"/>
    <p:restoredTop sz="85063" autoAdjust="0"/>
  </p:normalViewPr>
  <p:slideViewPr>
    <p:cSldViewPr snapToGrid="0" showGuides="1">
      <p:cViewPr varScale="1">
        <p:scale>
          <a:sx n="94" d="100"/>
          <a:sy n="94" d="100"/>
        </p:scale>
        <p:origin x="858" y="66"/>
      </p:cViewPr>
      <p:guideLst>
        <p:guide orient="horz" pos="2205"/>
        <p:guide pos="3863"/>
        <p:guide orient="horz" pos="3816"/>
        <p:guide orient="horz" pos="1003"/>
        <p:guide pos="2570"/>
        <p:guide orient="horz" pos="1298"/>
        <p:guide orient="horz" pos="1684"/>
        <p:guide orient="horz" pos="2341"/>
        <p:guide pos="5133"/>
        <p:guide orient="horz" pos="2954"/>
        <p:guide orient="horz" pos="3339"/>
        <p:guide orient="horz" pos="3475"/>
        <p:guide orient="horz" pos="4088"/>
        <p:guide orient="horz" pos="2795"/>
        <p:guide orient="horz" pos="3929"/>
        <p:guide orient="horz" pos="4269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71CB0-8C01-4144-990E-86D05F6194A2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567E4-3BCE-4149-856C-FE9ACCAF1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05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567E4-3BCE-4149-856C-FE9ACCAF15A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471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567E4-3BCE-4149-856C-FE9ACCAF15A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928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B8617-ED7B-4C0C-BC8A-E6182773378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768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B8617-ED7B-4C0C-BC8A-E6182773378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860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73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673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571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912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393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000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70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69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074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322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605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irce" panose="020B0502020203020203" pitchFamily="34" charset="-52"/>
              </a:defRPr>
            </a:lvl1pPr>
          </a:lstStyle>
          <a:p>
            <a:fld id="{EC90F97E-2BE2-444E-8966-C9C4A9D1C837}" type="datetimeFigureOut">
              <a:rPr lang="ru-RU" smtClean="0"/>
              <a:pPr/>
              <a:t>12.09.2020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irce" panose="020B0502020203020203" pitchFamily="34" charset="-52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irce" panose="020B0502020203020203" pitchFamily="34" charset="-52"/>
              </a:defRPr>
            </a:lvl1pPr>
          </a:lstStyle>
          <a:p>
            <a:fld id="{6A49C6CA-0B0A-4895-9B8B-CB4B3CCEF0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841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irce Light" panose="020B0402020203020203" pitchFamily="34" charset="-5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irce" panose="020B0502020203020203" pitchFamily="34" charset="-5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irce" panose="020B0502020203020203" pitchFamily="34" charset="-5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irce" panose="020B0502020203020203" pitchFamily="34" charset="-5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irce" panose="020B0502020203020203" pitchFamily="34" charset="-5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irce" panose="020B0502020203020203" pitchFamily="34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kargopol_2?w=wall323993783_3536" TargetMode="External"/><Relationship Id="rId3" Type="http://schemas.openxmlformats.org/officeDocument/2006/relationships/hyperlink" Target="https://vk.com/kargopol_2?w=wall-108951618_1120%2Fall" TargetMode="External"/><Relationship Id="rId7" Type="http://schemas.openxmlformats.org/officeDocument/2006/relationships/hyperlink" Target="https://vk.com/kargopol_2?w=wall-108951618_1119%2Fal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vk.com/rakurs_29?w=wall-10412822_46710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15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FD69B0A-A38D-4CB1-82F1-058342C68D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47" y="-972645"/>
            <a:ext cx="12191238" cy="6858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-12847" y="-972645"/>
            <a:ext cx="12407123" cy="8007311"/>
            <a:chOff x="-12847" y="-972645"/>
            <a:chExt cx="12662094" cy="800731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-12847" y="-972645"/>
              <a:ext cx="12662094" cy="8007311"/>
              <a:chOff x="-235047" y="-1017995"/>
              <a:chExt cx="12662094" cy="8007311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0" y="5794189"/>
                <a:ext cx="12192000" cy="10638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bg1"/>
                  </a:solidFill>
                  <a:latin typeface="Circe" panose="020B0502020203020203" pitchFamily="34" charset="-52"/>
                </a:endParaRPr>
              </a:p>
            </p:txBody>
          </p:sp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8298" y="5742844"/>
                <a:ext cx="1246472" cy="1246472"/>
              </a:xfrm>
              <a:prstGeom prst="rect">
                <a:avLst/>
              </a:prstGeom>
            </p:spPr>
          </p:pic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8162" y="5966168"/>
                <a:ext cx="734804" cy="734804"/>
              </a:xfrm>
              <a:prstGeom prst="rect">
                <a:avLst/>
              </a:prstGeom>
            </p:spPr>
          </p:pic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3561" y="6048071"/>
                <a:ext cx="1048469" cy="557228"/>
              </a:xfrm>
              <a:prstGeom prst="rect">
                <a:avLst/>
              </a:prstGeom>
            </p:spPr>
          </p:pic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04620" y="5993064"/>
                <a:ext cx="1153062" cy="648662"/>
              </a:xfrm>
              <a:prstGeom prst="rect">
                <a:avLst/>
              </a:prstGeom>
            </p:spPr>
          </p:pic>
          <p:pic>
            <p:nvPicPr>
              <p:cNvPr id="1028" name="Picture 4" descr="Картинки по запросу РДШ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1851" y="6041180"/>
                <a:ext cx="521431" cy="6000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00509" y="5922246"/>
                <a:ext cx="822648" cy="822648"/>
              </a:xfrm>
              <a:prstGeom prst="rect">
                <a:avLst/>
              </a:prstGeom>
            </p:spPr>
          </p:pic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84466" y="5721202"/>
                <a:ext cx="1224735" cy="1224735"/>
              </a:xfrm>
              <a:prstGeom prst="rect">
                <a:avLst/>
              </a:prstGeom>
            </p:spPr>
          </p:pic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E6C6CCDE-DD09-42AE-B302-B2B8C8C92F55}"/>
                  </a:ext>
                </a:extLst>
              </p:cNvPr>
              <p:cNvSpPr/>
              <p:nvPr/>
            </p:nvSpPr>
            <p:spPr>
              <a:xfrm>
                <a:off x="-235047" y="-1017995"/>
                <a:ext cx="12662094" cy="6842536"/>
              </a:xfrm>
              <a:prstGeom prst="rect">
                <a:avLst/>
              </a:prstGeom>
              <a:gradFill>
                <a:gsLst>
                  <a:gs pos="0">
                    <a:srgbClr val="AD1761">
                      <a:alpha val="75000"/>
                    </a:srgbClr>
                  </a:gs>
                  <a:gs pos="100000">
                    <a:srgbClr val="002060">
                      <a:alpha val="75000"/>
                    </a:srgbClr>
                  </a:gs>
                </a:gsLst>
                <a:lin ang="7200000" scaled="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600" dirty="0">
                  <a:solidFill>
                    <a:schemeClr val="bg1"/>
                  </a:solidFill>
                  <a:effectLst>
                    <a:glow rad="127000">
                      <a:srgbClr val="6545BF"/>
                    </a:glow>
                  </a:effectLst>
                  <a:latin typeface="Circe" panose="020B0502020203020203" pitchFamily="34" charset="-52"/>
                </a:endParaRPr>
              </a:p>
            </p:txBody>
          </p:sp>
          <p:pic>
            <p:nvPicPr>
              <p:cNvPr id="24" name="Рисунок 23">
                <a:extLst>
                  <a:ext uri="{FF2B5EF4-FFF2-40B4-BE49-F238E27FC236}">
                    <a16:creationId xmlns:a16="http://schemas.microsoft.com/office/drawing/2014/main" id="{FDEF87EF-3BD2-4BE9-8EF2-86624F3FCA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40152" y="-164644"/>
                <a:ext cx="2682301" cy="2714860"/>
              </a:xfrm>
              <a:prstGeom prst="rect">
                <a:avLst/>
              </a:prstGeom>
            </p:spPr>
          </p:pic>
        </p:grp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0CA96DB5-0D9F-4948-8F55-7C9B61505B1B}"/>
                </a:ext>
              </a:extLst>
            </p:cNvPr>
            <p:cNvSpPr/>
            <p:nvPr/>
          </p:nvSpPr>
          <p:spPr>
            <a:xfrm>
              <a:off x="599051" y="4079111"/>
              <a:ext cx="52450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ru-RU" sz="2800" dirty="0">
                  <a:solidFill>
                    <a:schemeClr val="bg1"/>
                  </a:solidFill>
                  <a:effectLst/>
                  <a:latin typeface="Circe Bold" panose="020B0602020203020203" pitchFamily="34" charset="-52"/>
                </a:rPr>
                <a:t>АВТОР ПРОЕКТА: </a:t>
              </a:r>
              <a:endParaRPr lang="ru-RU" sz="2800" dirty="0">
                <a:solidFill>
                  <a:schemeClr val="bg1"/>
                </a:solidFill>
                <a:latin typeface="Circe Bold" panose="020B0602020203020203" pitchFamily="34" charset="-52"/>
              </a:endParaRPr>
            </a:p>
            <a:p>
              <a:pPr>
                <a:lnSpc>
                  <a:spcPts val="2400"/>
                </a:lnSpc>
              </a:pPr>
              <a:r>
                <a:rPr lang="ru-RU" sz="2800" dirty="0">
                  <a:solidFill>
                    <a:schemeClr val="bg1"/>
                  </a:solidFill>
                  <a:effectLst/>
                  <a:latin typeface="Circe Bold" panose="020B0602020203020203" pitchFamily="34" charset="-52"/>
                </a:rPr>
                <a:t>Губинский Кирилл Павлович</a:t>
              </a: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0CA96DB5-0D9F-4948-8F55-7C9B61505B1B}"/>
                </a:ext>
              </a:extLst>
            </p:cNvPr>
            <p:cNvSpPr/>
            <p:nvPr/>
          </p:nvSpPr>
          <p:spPr>
            <a:xfrm>
              <a:off x="732242" y="2673350"/>
              <a:ext cx="609458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ru-RU" sz="2800" dirty="0">
                  <a:solidFill>
                    <a:schemeClr val="bg1"/>
                  </a:solidFill>
                  <a:effectLst/>
                  <a:latin typeface="Circe Bold" panose="020B0602020203020203" pitchFamily="34" charset="-52"/>
                </a:rPr>
                <a:t>НОМИНАЦИЯ: </a:t>
              </a:r>
              <a:r>
                <a:rPr lang="ru-RU" sz="2800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«Вокруг меня»</a:t>
              </a:r>
              <a:endParaRPr lang="ru-RU" sz="2800" dirty="0">
                <a:solidFill>
                  <a:schemeClr val="bg1"/>
                </a:solidFill>
                <a:effectLst/>
                <a:latin typeface="Circe Bold" panose="020B0602020203020203" pitchFamily="34" charset="-52"/>
              </a:endParaRP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59218649-47E9-455B-AC22-6860FB14F137}"/>
                </a:ext>
              </a:extLst>
            </p:cNvPr>
            <p:cNvSpPr/>
            <p:nvPr/>
          </p:nvSpPr>
          <p:spPr>
            <a:xfrm>
              <a:off x="732241" y="1564684"/>
              <a:ext cx="83618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ru-RU" sz="3200" dirty="0">
                  <a:solidFill>
                    <a:schemeClr val="bg1"/>
                  </a:solidFill>
                  <a:effectLst>
                    <a:glow rad="444500">
                      <a:srgbClr val="002060">
                        <a:alpha val="13000"/>
                      </a:srgbClr>
                    </a:glow>
                  </a:effectLst>
                  <a:latin typeface="Circe Bold" panose="020B0602020203020203" pitchFamily="34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НАЗВАНИЕ ПРОЕКТА</a:t>
              </a:r>
              <a:endParaRPr lang="ru-RU" sz="3200" dirty="0">
                <a:solidFill>
                  <a:schemeClr val="bg1"/>
                </a:solidFill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ExtraBold" panose="020B0802020203020203" pitchFamily="34" charset="-52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5123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-1025724"/>
            <a:ext cx="13913594" cy="11145861"/>
            <a:chOff x="-1" y="-982512"/>
            <a:chExt cx="13913594" cy="1114586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881149"/>
              <a:ext cx="12258676" cy="914702"/>
            </a:xfrm>
            <a:prstGeom prst="rect">
              <a:avLst/>
            </a:prstGeom>
            <a:solidFill>
              <a:srgbClr val="AD17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9924566" y="-982512"/>
              <a:ext cx="3641558" cy="3641558"/>
            </a:xfrm>
            <a:prstGeom prst="ellipse">
              <a:avLst/>
            </a:prstGeom>
            <a:noFill/>
            <a:ln w="889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 rot="10800000">
              <a:off x="-1" y="1762298"/>
              <a:ext cx="12258675" cy="5232398"/>
            </a:xfrm>
            <a:prstGeom prst="rect">
              <a:avLst/>
            </a:prstGeom>
            <a:gradFill>
              <a:gsLst>
                <a:gs pos="0">
                  <a:srgbClr val="AD1761"/>
                </a:gs>
                <a:gs pos="100000">
                  <a:srgbClr val="002060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>
                <a:latin typeface="Circe" panose="020B0502020203020203" pitchFamily="34" charset="-52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8439719" y="4689475"/>
              <a:ext cx="5473874" cy="5473874"/>
            </a:xfrm>
            <a:prstGeom prst="ellipse">
              <a:avLst/>
            </a:prstGeom>
            <a:noFill/>
            <a:ln w="1270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0"/>
              <a:ext cx="12192000" cy="881149"/>
            </a:xfrm>
            <a:prstGeom prst="rect">
              <a:avLst/>
            </a:prstGeom>
            <a:solidFill>
              <a:srgbClr val="781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563484" y="283884"/>
            <a:ext cx="513805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chemeClr val="bg1"/>
                </a:solidFill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ЦЕЛИ И ЗАДАЧИ ПРОЕКТА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DEF87EF-3BD2-4BE9-8EF2-86624F3FCA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593" y="5561242"/>
            <a:ext cx="1281206" cy="1296758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525545" y="864996"/>
            <a:ext cx="109496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Цель: </a:t>
            </a:r>
            <a:r>
              <a:rPr lang="ru-RU" sz="1900" dirty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Реконструировать детскую площадку в </a:t>
            </a:r>
            <a:r>
              <a:rPr lang="ru-RU" sz="1900" dirty="0" err="1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мкр</a:t>
            </a:r>
            <a:r>
              <a:rPr lang="ru-RU" sz="1900" dirty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. Каргополь-2 придомовой территории по </a:t>
            </a:r>
            <a:r>
              <a:rPr lang="ru-RU" sz="1900" dirty="0" err="1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ул.Гарарина</a:t>
            </a:r>
            <a:r>
              <a:rPr lang="ru-RU" sz="1900" dirty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, до 28 июня 2021 года.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75015" y="2184772"/>
            <a:ext cx="883803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Задачи:</a:t>
            </a:r>
          </a:p>
          <a:p>
            <a:r>
              <a:rPr lang="ru-RU" sz="1900" dirty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-Изучить ГОСТы и нормативные документы СанПиНа, СНиПа по современным требованиям к оборудованию игровых площадок. </a:t>
            </a:r>
          </a:p>
          <a:p>
            <a:r>
              <a:rPr lang="ru-RU" sz="1900" dirty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-Создать полноценную зону для отдыха жителей </a:t>
            </a:r>
            <a:r>
              <a:rPr lang="ru-RU" sz="1900" dirty="0" err="1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мкр</a:t>
            </a:r>
            <a:r>
              <a:rPr lang="ru-RU" sz="1900" dirty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. Каргополя-2 </a:t>
            </a:r>
          </a:p>
          <a:p>
            <a:r>
              <a:rPr lang="ru-RU" sz="1900" dirty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-Привлечь внимание общественности к возникшей проблеме. </a:t>
            </a:r>
          </a:p>
          <a:p>
            <a:r>
              <a:rPr lang="ru-RU" sz="1900" dirty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-Очистить территорию детской площадки. </a:t>
            </a:r>
          </a:p>
          <a:p>
            <a:r>
              <a:rPr lang="ru-RU" sz="1900" dirty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-Заменить все старые элементы детской площадки, на новые, более современные. </a:t>
            </a:r>
          </a:p>
          <a:p>
            <a:r>
              <a:rPr lang="ru-RU" sz="1900" dirty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-Благоустроить детскую площадку. </a:t>
            </a:r>
          </a:p>
        </p:txBody>
      </p:sp>
    </p:spTree>
    <p:extLst>
      <p:ext uri="{BB962C8B-B14F-4D97-AF65-F5344CB8AC3E}">
        <p14:creationId xmlns:p14="http://schemas.microsoft.com/office/powerpoint/2010/main" val="2065089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881149"/>
          </a:xfrm>
          <a:prstGeom prst="rect">
            <a:avLst/>
          </a:prstGeom>
          <a:solidFill>
            <a:srgbClr val="AD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46" name="Прямоугольник 45"/>
          <p:cNvSpPr/>
          <p:nvPr/>
        </p:nvSpPr>
        <p:spPr>
          <a:xfrm rot="5400000">
            <a:off x="3001596" y="-2241930"/>
            <a:ext cx="6068294" cy="12314452"/>
          </a:xfrm>
          <a:prstGeom prst="rect">
            <a:avLst/>
          </a:prstGeom>
          <a:solidFill>
            <a:srgbClr val="7D1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CF3EBC-398C-4F37-B2BC-1559FB62CB0E}"/>
              </a:ext>
            </a:extLst>
          </p:cNvPr>
          <p:cNvSpPr/>
          <p:nvPr/>
        </p:nvSpPr>
        <p:spPr>
          <a:xfrm>
            <a:off x="-204537" y="1798425"/>
            <a:ext cx="12613299" cy="3408380"/>
          </a:xfrm>
          <a:prstGeom prst="rect">
            <a:avLst/>
          </a:prstGeom>
          <a:solidFill>
            <a:srgbClr val="7D1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745894" y="1751432"/>
            <a:ext cx="2446106" cy="4544031"/>
          </a:xfrm>
          <a:prstGeom prst="rect">
            <a:avLst/>
          </a:prstGeom>
          <a:gradFill>
            <a:gsLst>
              <a:gs pos="100000">
                <a:srgbClr val="D40D53">
                  <a:alpha val="60000"/>
                </a:srgbClr>
              </a:gs>
              <a:gs pos="0">
                <a:srgbClr val="D40D53">
                  <a:alpha val="1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1" y="1774625"/>
            <a:ext cx="2435552" cy="4555055"/>
          </a:xfrm>
          <a:prstGeom prst="rect">
            <a:avLst/>
          </a:prstGeom>
          <a:gradFill flip="none" rotWithShape="1">
            <a:gsLst>
              <a:gs pos="100000">
                <a:srgbClr val="D1A3F3">
                  <a:alpha val="60000"/>
                </a:srgbClr>
              </a:gs>
              <a:gs pos="0">
                <a:srgbClr val="D1A3F3">
                  <a:alpha val="1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434170" y="1762298"/>
            <a:ext cx="2441476" cy="4555054"/>
          </a:xfrm>
          <a:prstGeom prst="rect">
            <a:avLst/>
          </a:prstGeom>
          <a:gradFill>
            <a:gsLst>
              <a:gs pos="100000">
                <a:srgbClr val="AB58EA">
                  <a:alpha val="60000"/>
                </a:srgbClr>
              </a:gs>
              <a:gs pos="0">
                <a:srgbClr val="AB58EA">
                  <a:alpha val="1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67490" y="1773320"/>
            <a:ext cx="2402019" cy="4544032"/>
          </a:xfrm>
          <a:prstGeom prst="rect">
            <a:avLst/>
          </a:prstGeom>
          <a:gradFill>
            <a:gsLst>
              <a:gs pos="100000">
                <a:srgbClr val="EF85BA">
                  <a:alpha val="60000"/>
                </a:srgbClr>
              </a:gs>
              <a:gs pos="1000">
                <a:srgbClr val="EF85BA">
                  <a:alpha val="1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274305" y="1866875"/>
            <a:ext cx="2472867" cy="4544032"/>
          </a:xfrm>
          <a:prstGeom prst="rect">
            <a:avLst/>
          </a:prstGeom>
          <a:gradFill>
            <a:gsLst>
              <a:gs pos="100000">
                <a:srgbClr val="AD1761">
                  <a:alpha val="60000"/>
                </a:srgbClr>
              </a:gs>
              <a:gs pos="0">
                <a:srgbClr val="AD1761">
                  <a:alpha val="1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37" name="Стрелка вниз 36"/>
          <p:cNvSpPr/>
          <p:nvPr/>
        </p:nvSpPr>
        <p:spPr>
          <a:xfrm>
            <a:off x="446375" y="2246844"/>
            <a:ext cx="1609730" cy="475963"/>
          </a:xfrm>
          <a:prstGeom prst="downArrow">
            <a:avLst>
              <a:gd name="adj1" fmla="val 100000"/>
              <a:gd name="adj2" fmla="val 100000"/>
            </a:avLst>
          </a:prstGeom>
          <a:solidFill>
            <a:srgbClr val="D1A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38" name="Стрелка вниз 37"/>
          <p:cNvSpPr/>
          <p:nvPr/>
        </p:nvSpPr>
        <p:spPr>
          <a:xfrm>
            <a:off x="2866665" y="2125508"/>
            <a:ext cx="1609730" cy="597299"/>
          </a:xfrm>
          <a:prstGeom prst="downArrow">
            <a:avLst>
              <a:gd name="adj1" fmla="val 100000"/>
              <a:gd name="adj2" fmla="val 100000"/>
            </a:avLst>
          </a:prstGeom>
          <a:solidFill>
            <a:srgbClr val="AB5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39" name="Стрелка вниз 38"/>
          <p:cNvSpPr/>
          <p:nvPr/>
        </p:nvSpPr>
        <p:spPr>
          <a:xfrm>
            <a:off x="5514325" y="2093670"/>
            <a:ext cx="1232419" cy="692243"/>
          </a:xfrm>
          <a:prstGeom prst="downArrow">
            <a:avLst>
              <a:gd name="adj1" fmla="val 100000"/>
              <a:gd name="adj2" fmla="val 100000"/>
            </a:avLst>
          </a:prstGeom>
          <a:solidFill>
            <a:srgbClr val="EF8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60370" y="1785509"/>
            <a:ext cx="2438400" cy="780691"/>
          </a:xfrm>
          <a:prstGeom prst="rect">
            <a:avLst/>
          </a:prstGeom>
          <a:solidFill>
            <a:srgbClr val="AD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674110" y="1776392"/>
            <a:ext cx="2442633" cy="780691"/>
          </a:xfrm>
          <a:prstGeom prst="rect">
            <a:avLst/>
          </a:prstGeom>
          <a:solidFill>
            <a:srgbClr val="D40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40" name="Стрелка вниз 39"/>
          <p:cNvSpPr/>
          <p:nvPr/>
        </p:nvSpPr>
        <p:spPr>
          <a:xfrm>
            <a:off x="7712985" y="2125508"/>
            <a:ext cx="1609730" cy="597299"/>
          </a:xfrm>
          <a:prstGeom prst="downArrow">
            <a:avLst>
              <a:gd name="adj1" fmla="val 100000"/>
              <a:gd name="adj2" fmla="val 100000"/>
            </a:avLst>
          </a:prstGeom>
          <a:solidFill>
            <a:srgbClr val="AD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41" name="Стрелка вниз 40"/>
          <p:cNvSpPr/>
          <p:nvPr/>
        </p:nvSpPr>
        <p:spPr>
          <a:xfrm>
            <a:off x="10143342" y="2125508"/>
            <a:ext cx="1609730" cy="597299"/>
          </a:xfrm>
          <a:prstGeom prst="downArrow">
            <a:avLst>
              <a:gd name="adj1" fmla="val 100000"/>
              <a:gd name="adj2" fmla="val 100000"/>
            </a:avLst>
          </a:prstGeom>
          <a:solidFill>
            <a:srgbClr val="D40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" dirty="0">
              <a:latin typeface="Circe" panose="020B0502020203020203" pitchFamily="34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" y="1765990"/>
            <a:ext cx="2438400" cy="780691"/>
          </a:xfrm>
          <a:prstGeom prst="rect">
            <a:avLst/>
          </a:prstGeom>
          <a:solidFill>
            <a:srgbClr val="D1A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B58EA"/>
              </a:solidFill>
              <a:latin typeface="Circe" panose="020B0502020203020203" pitchFamily="34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34549" y="1765990"/>
            <a:ext cx="2438400" cy="780691"/>
          </a:xfrm>
          <a:prstGeom prst="rect">
            <a:avLst/>
          </a:prstGeom>
          <a:solidFill>
            <a:srgbClr val="AB5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62554" y="1783198"/>
            <a:ext cx="2395213" cy="753225"/>
          </a:xfrm>
          <a:prstGeom prst="rect">
            <a:avLst/>
          </a:prstGeom>
          <a:solidFill>
            <a:srgbClr val="EF8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19215" y="246077"/>
            <a:ext cx="7923964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chemeClr val="bg1"/>
                </a:solidFill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ЭТАПЫ ПРОЕКТА И МЕТОДЫ РЕАЛИЗАЦИИ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46165" y="2259577"/>
            <a:ext cx="2436861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311351" y="3441789"/>
            <a:ext cx="2426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endParaRPr lang="ru-RU" sz="32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511" y="2787839"/>
            <a:ext cx="2440706" cy="3142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</a:t>
            </a:r>
            <a:endParaRPr lang="en-US" sz="15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2009 году, во дном из дворов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мкр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Каргополь-2 была установлена детская площадка. Она была подарена бывшем депутатом совместно с управляющей компанией (песочница, карусель, горка, 3 радуги, 4 качели для старших, и 2 качели для детей).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453645" y="2799802"/>
            <a:ext cx="2434976" cy="2648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– 2020 год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данный момент, элементы на территории детской площадки завершили срок своей эксплуатации. Они стали угрозой для здоровья каждой семьи. Нет ни одного безопасного уличного оборудования.  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266995" y="2820937"/>
            <a:ext cx="2496620" cy="3244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 год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реализации проекта, мы сможем увидеть современную детскую площадку соответствующая всем нормам ГОСТа и СанПиНа.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Современные и развивающие ДИК, качели, карусель, профориентационные модели.</a:t>
            </a: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DEF87EF-3BD2-4BE9-8EF2-86624F3FCA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274" y="5537043"/>
            <a:ext cx="1281206" cy="1296758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4890688" y="2807946"/>
            <a:ext cx="2496620" cy="2401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 – 2021 год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празднованию юбилея </a:t>
            </a:r>
            <a:r>
              <a:rPr lang="ru-RU" sz="1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мкр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Каргополь-2 в 2021 году планируется, установить реконструированную и  благоустроенную детскую площадку, придомовой территории.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778996" y="2834709"/>
            <a:ext cx="2496620" cy="3142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 и далее…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протяжении 7 лет, уличное оборудование будет проходить проверку для устранений появившихся  поломок. Итогом проекта будет развлекательно-образовательная площадка. Площадка никогда не будет пустовать, т.к. планируется проводить мероприятий, игр, акций.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956184" y="3417990"/>
            <a:ext cx="2426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endParaRPr lang="ru-RU" sz="32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4836" y="3417990"/>
            <a:ext cx="2426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endParaRPr lang="ru-RU" sz="32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452017" y="3410782"/>
            <a:ext cx="2426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endParaRPr lang="ru-RU" sz="32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728302" y="3394384"/>
            <a:ext cx="2426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endParaRPr lang="ru-RU" sz="32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-51908" y="1855016"/>
            <a:ext cx="2426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БЫЛО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2428927" y="1863947"/>
            <a:ext cx="2426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СЕЙЧАС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905973" y="1848327"/>
            <a:ext cx="2426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ПЛАНЫ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7214347" y="1865283"/>
            <a:ext cx="2426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БУДУЩЕЕ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9694532" y="1805978"/>
            <a:ext cx="2426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600" dirty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БУДЕТ ПОСЛЕ РЕАЛИЗАЦИИ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859495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/>
          <p:cNvSpPr/>
          <p:nvPr/>
        </p:nvSpPr>
        <p:spPr>
          <a:xfrm>
            <a:off x="1009997" y="5680092"/>
            <a:ext cx="720332" cy="7308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035912" y="4969168"/>
            <a:ext cx="37958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Circe" panose="020B0502020203020203" pitchFamily="34" charset="-52"/>
                <a:cs typeface="Circe Extra Bold" panose="020B0604020202020204" charset="0"/>
              </a:rPr>
              <a:t>Рекомендации </a:t>
            </a:r>
            <a:endParaRPr lang="ru-RU" sz="2000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6590083" y="5680597"/>
            <a:ext cx="720332" cy="7308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3601360" y="5680092"/>
            <a:ext cx="720332" cy="7308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9332094" y="5678230"/>
            <a:ext cx="720332" cy="7308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01646847-0A55-4417-848D-28A092432B02}"/>
              </a:ext>
            </a:extLst>
          </p:cNvPr>
          <p:cNvSpPr/>
          <p:nvPr/>
        </p:nvSpPr>
        <p:spPr>
          <a:xfrm>
            <a:off x="0" y="370546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Circe Bold" panose="020B0604020202020204" charset="-52"/>
                <a:cs typeface="Circe Extra Bold" panose="020B0604020202020204" charset="0"/>
              </a:rPr>
              <a:t>ОБЩИЕ РЕКОМЕНДАЦИИ ПО СОСТАВЛЕНИЮ СМЕТЫ</a:t>
            </a:r>
            <a:endParaRPr lang="ru-RU" sz="2800" dirty="0">
              <a:solidFill>
                <a:schemeClr val="bg1"/>
              </a:solidFill>
              <a:effectLst/>
              <a:latin typeface="Circe Bold" panose="020B0604020202020204" charset="-52"/>
              <a:cs typeface="Circe Extra Bold" panose="020B060402020202020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1033748" y="-159802"/>
            <a:ext cx="13753546" cy="7543700"/>
            <a:chOff x="-1033748" y="-159802"/>
            <a:chExt cx="13753546" cy="754370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C65B2A85-11C5-44B7-B255-93206A886225}"/>
                </a:ext>
              </a:extLst>
            </p:cNvPr>
            <p:cNvSpPr/>
            <p:nvPr/>
          </p:nvSpPr>
          <p:spPr>
            <a:xfrm>
              <a:off x="-14289" y="-159802"/>
              <a:ext cx="12220576" cy="6858000"/>
            </a:xfrm>
            <a:prstGeom prst="rect">
              <a:avLst/>
            </a:prstGeom>
            <a:gradFill>
              <a:gsLst>
                <a:gs pos="0">
                  <a:srgbClr val="AD1761">
                    <a:alpha val="76000"/>
                  </a:srgbClr>
                </a:gs>
                <a:gs pos="100000">
                  <a:srgbClr val="002060">
                    <a:alpha val="75000"/>
                  </a:srgbClr>
                </a:gs>
              </a:gsLst>
              <a:lin ang="7200000" scaled="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" dirty="0">
                <a:solidFill>
                  <a:schemeClr val="bg1"/>
                </a:solidFill>
                <a:effectLst>
                  <a:glow rad="127000">
                    <a:srgbClr val="6545BF"/>
                  </a:glow>
                </a:effectLst>
                <a:latin typeface="Circe" panose="020B0502020203020203" pitchFamily="34" charset="-52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-37025" y="4860283"/>
              <a:ext cx="12394298" cy="252361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41BA8688-6947-42E1-9CE5-F6BA6A89BA6A}"/>
                </a:ext>
              </a:extLst>
            </p:cNvPr>
            <p:cNvSpPr/>
            <p:nvPr/>
          </p:nvSpPr>
          <p:spPr>
            <a:xfrm>
              <a:off x="-1033748" y="-159802"/>
              <a:ext cx="13391021" cy="1358656"/>
            </a:xfrm>
            <a:prstGeom prst="rect">
              <a:avLst/>
            </a:prstGeom>
            <a:solidFill>
              <a:srgbClr val="F11B67">
                <a:alpha val="6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 dirty="0">
                <a:solidFill>
                  <a:schemeClr val="bg1"/>
                </a:solidFill>
                <a:effectLst>
                  <a:glow rad="127000">
                    <a:srgbClr val="6545BF"/>
                  </a:glow>
                </a:effectLst>
                <a:latin typeface="Circe" panose="020B0502020203020203" pitchFamily="34" charset="-52"/>
              </a:endParaRPr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18EF5188-9822-40BE-8757-C8A6B2B94E3C}"/>
                </a:ext>
              </a:extLst>
            </p:cNvPr>
            <p:cNvSpPr/>
            <p:nvPr/>
          </p:nvSpPr>
          <p:spPr>
            <a:xfrm>
              <a:off x="-671223" y="4445398"/>
              <a:ext cx="13391021" cy="492762"/>
            </a:xfrm>
            <a:prstGeom prst="rect">
              <a:avLst/>
            </a:prstGeom>
            <a:solidFill>
              <a:srgbClr val="F11B67">
                <a:alpha val="6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 dirty="0">
                <a:solidFill>
                  <a:schemeClr val="bg1"/>
                </a:solidFill>
                <a:effectLst>
                  <a:glow rad="127000">
                    <a:srgbClr val="6545BF"/>
                  </a:glow>
                </a:effectLst>
                <a:latin typeface="Circe" panose="020B0502020203020203" pitchFamily="34" charset="-52"/>
              </a:endParaRPr>
            </a:p>
          </p:txBody>
        </p:sp>
      </p:grp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FE4975BB-B0E7-48FB-9B35-4D8E2E0C8BF1}"/>
              </a:ext>
            </a:extLst>
          </p:cNvPr>
          <p:cNvSpPr/>
          <p:nvPr/>
        </p:nvSpPr>
        <p:spPr>
          <a:xfrm>
            <a:off x="175345" y="1227489"/>
            <a:ext cx="1196955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Circe" panose="020B0502020203020203" pitchFamily="34" charset="-52"/>
              </a:rPr>
              <a:t>Количество волонтёров для реализации проекта – мин. 30 человек.</a:t>
            </a:r>
          </a:p>
          <a:p>
            <a:r>
              <a:rPr lang="ru-RU" sz="2400" dirty="0">
                <a:solidFill>
                  <a:schemeClr val="bg1"/>
                </a:solidFill>
                <a:latin typeface="Circe" panose="020B0502020203020203" pitchFamily="34" charset="-52"/>
              </a:rPr>
              <a:t>Функционал работы во время реализации проекта: очистка территории от старого уличного оборудования,  подготовка основания для установки нового оборудования, установка, подготовка территории к открытию детской площадки.</a:t>
            </a:r>
          </a:p>
          <a:p>
            <a:pPr algn="ctr"/>
            <a:r>
              <a:rPr lang="ru-RU" sz="3000" b="1" dirty="0">
                <a:solidFill>
                  <a:schemeClr val="bg1"/>
                </a:solidFill>
                <a:latin typeface="Circe" panose="020B0502020203020203" pitchFamily="34" charset="-52"/>
              </a:rPr>
              <a:t>Количество волонтёров после реализации проекта:</a:t>
            </a:r>
          </a:p>
          <a:p>
            <a:r>
              <a:rPr lang="ru-RU" sz="2400" dirty="0">
                <a:solidFill>
                  <a:schemeClr val="bg1"/>
                </a:solidFill>
                <a:latin typeface="Circe" panose="020B0502020203020203" pitchFamily="34" charset="-52"/>
              </a:rPr>
              <a:t>На каждое мероприятие планируется привлекать в среднем 10 волонтёров. В год планируется проводить 7 мероприятий, 24 акции, 12 спортивных игр…</a:t>
            </a:r>
          </a:p>
          <a:p>
            <a:r>
              <a:rPr lang="ru-RU" sz="2400" dirty="0">
                <a:solidFill>
                  <a:schemeClr val="bg1"/>
                </a:solidFill>
                <a:latin typeface="Circe" panose="020B0502020203020203" pitchFamily="34" charset="-52"/>
              </a:rPr>
              <a:t>Благополучатели – 1330 человек.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E4975BB-B0E7-48FB-9B35-4D8E2E0C8BF1}"/>
              </a:ext>
            </a:extLst>
          </p:cNvPr>
          <p:cNvSpPr/>
          <p:nvPr/>
        </p:nvSpPr>
        <p:spPr>
          <a:xfrm>
            <a:off x="1009997" y="-10976"/>
            <a:ext cx="99845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ДОБРОВОЛЬЧЕСКИЙ </a:t>
            </a:r>
            <a:br>
              <a:rPr lang="ru-RU" sz="3000" b="1" dirty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</a:br>
            <a:r>
              <a:rPr lang="ru-RU" sz="3000" b="1" dirty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КОМПОНЕНТ ПРОЕКТА</a:t>
            </a:r>
            <a:endParaRPr lang="ru-RU" sz="3000" b="1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E4975BB-B0E7-48FB-9B35-4D8E2E0C8BF1}"/>
              </a:ext>
            </a:extLst>
          </p:cNvPr>
          <p:cNvSpPr/>
          <p:nvPr/>
        </p:nvSpPr>
        <p:spPr>
          <a:xfrm>
            <a:off x="3601360" y="4476726"/>
            <a:ext cx="568476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УКАЖИТЕ ПАРТНЕРОВ ПРИ НАЛИЧИИ</a:t>
            </a:r>
          </a:p>
          <a:p>
            <a:pPr algn="ctr"/>
            <a:endParaRPr lang="ru-RU" sz="3000" b="1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343203" y="5308894"/>
            <a:ext cx="23446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Молодёжный ресурсный центр «</a:t>
            </a:r>
            <a:r>
              <a:rPr lang="en-US" sz="1400" dirty="0">
                <a:solidFill>
                  <a:schemeClr val="bg1"/>
                </a:solidFill>
              </a:rPr>
              <a:t>START UP</a:t>
            </a:r>
            <a:r>
              <a:rPr lang="ru-RU" sz="1400" dirty="0">
                <a:solidFill>
                  <a:schemeClr val="bg1"/>
                </a:solidFill>
              </a:rPr>
              <a:t>» предоставляет волонтёров для проведения мероприятий, акций, игр.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535651" y="5301478"/>
            <a:ext cx="22176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Поддержка в </a:t>
            </a:r>
            <a:r>
              <a:rPr lang="ru-RU" sz="1400" dirty="0" err="1">
                <a:solidFill>
                  <a:schemeClr val="bg1"/>
                </a:solidFill>
              </a:rPr>
              <a:t>софинонсирование</a:t>
            </a:r>
            <a:r>
              <a:rPr lang="ru-RU" sz="1400" dirty="0">
                <a:solidFill>
                  <a:schemeClr val="bg1"/>
                </a:solidFill>
              </a:rPr>
              <a:t>. Технический уход за уличным оборудованием на протяжении 7 лет.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870BDA-E909-4940-B1AC-2A0A14A425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31" y="5353045"/>
            <a:ext cx="1194962" cy="11949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CCDA4C-4B88-4123-8324-4683A601C7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998" y="5336566"/>
            <a:ext cx="1221116" cy="11597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B0604E-608F-4465-8F7B-AEA70FB6D4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933" y="5169223"/>
            <a:ext cx="1364668" cy="12509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6AD88A-D2F5-4F7A-85EA-EB39C91BBE78}"/>
              </a:ext>
            </a:extLst>
          </p:cNvPr>
          <p:cNvSpPr txBox="1"/>
          <p:nvPr/>
        </p:nvSpPr>
        <p:spPr>
          <a:xfrm>
            <a:off x="9371797" y="5301478"/>
            <a:ext cx="2544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Производство и установка детских игровых и спортивных площадок, комплексов, детских домиков, качелей.</a:t>
            </a:r>
          </a:p>
        </p:txBody>
      </p:sp>
    </p:spTree>
    <p:extLst>
      <p:ext uri="{BB962C8B-B14F-4D97-AF65-F5344CB8AC3E}">
        <p14:creationId xmlns:p14="http://schemas.microsoft.com/office/powerpoint/2010/main" val="75251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1289923-9CCB-44C3-99F8-23913B47EFED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AD17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89F9D19-87F7-488A-9401-163896B55D25}"/>
              </a:ext>
            </a:extLst>
          </p:cNvPr>
          <p:cNvSpPr/>
          <p:nvPr/>
        </p:nvSpPr>
        <p:spPr>
          <a:xfrm rot="5400000">
            <a:off x="3326968" y="-1935967"/>
            <a:ext cx="5538066" cy="12192001"/>
          </a:xfrm>
          <a:prstGeom prst="rect">
            <a:avLst/>
          </a:prstGeom>
          <a:gradFill>
            <a:gsLst>
              <a:gs pos="0">
                <a:srgbClr val="AD1761">
                  <a:alpha val="70000"/>
                </a:srgbClr>
              </a:gs>
              <a:gs pos="100000">
                <a:srgbClr val="002060">
                  <a:alpha val="50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D1761"/>
              </a:solidFill>
              <a:latin typeface="Circe" panose="020B0502020203020203" pitchFamily="34" charset="-52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674F1E3F-6C90-4869-B1A8-7458C1D69B5F}"/>
              </a:ext>
            </a:extLst>
          </p:cNvPr>
          <p:cNvSpPr/>
          <p:nvPr/>
        </p:nvSpPr>
        <p:spPr>
          <a:xfrm>
            <a:off x="-525612" y="-247830"/>
            <a:ext cx="13391021" cy="1616779"/>
          </a:xfrm>
          <a:prstGeom prst="rect">
            <a:avLst/>
          </a:prstGeom>
          <a:solidFill>
            <a:srgbClr val="F11B67">
              <a:alpha val="6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bg1"/>
              </a:solidFill>
              <a:effectLst>
                <a:glow rad="127000">
                  <a:srgbClr val="6545BF"/>
                </a:glow>
              </a:effectLst>
              <a:latin typeface="Circe" panose="020B0502020203020203" pitchFamily="34" charset="-52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42F3FB-7149-407F-A5DD-6116ACEE578B}"/>
              </a:ext>
            </a:extLst>
          </p:cNvPr>
          <p:cNvSpPr txBox="1"/>
          <p:nvPr/>
        </p:nvSpPr>
        <p:spPr>
          <a:xfrm>
            <a:off x="2656832" y="563305"/>
            <a:ext cx="7922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Circe Bold" panose="020B0602020203020203" pitchFamily="34" charset="-52"/>
              </a:rPr>
              <a:t>КОЛИЧЕСТВЕННЫЕ ПОКАЗАТЕЛИ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18947" y="1787857"/>
            <a:ext cx="3932558" cy="866430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75018" y="1670142"/>
            <a:ext cx="36841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Aft>
                <a:spcPts val="0"/>
              </a:spcAft>
            </a:pPr>
            <a:r>
              <a:rPr lang="ru-RU" dirty="0">
                <a:solidFill>
                  <a:srgbClr val="423768"/>
                </a:solidFill>
                <a:latin typeface="Circe Bold" panose="020B0602020203020203"/>
              </a:rPr>
              <a:t>)</a:t>
            </a:r>
            <a:endParaRPr lang="ru-RU" sz="1600" dirty="0">
              <a:solidFill>
                <a:srgbClr val="423768"/>
              </a:solidFill>
              <a:latin typeface="Circe Bold" panose="020B0602020203020203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73280" y="1597831"/>
            <a:ext cx="4368395" cy="1378817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479575" y="3591027"/>
            <a:ext cx="3987737" cy="1138014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47552" y="3426482"/>
            <a:ext cx="4368395" cy="1391841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31C057C-0EA4-4DB1-AC58-AA1519AC39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80" y="306182"/>
            <a:ext cx="950675" cy="950675"/>
          </a:xfrm>
          <a:prstGeom prst="rect">
            <a:avLst/>
          </a:prstGeom>
        </p:spPr>
      </p:pic>
      <p:sp>
        <p:nvSpPr>
          <p:cNvPr id="64" name="Скругленный прямоугольник 63"/>
          <p:cNvSpPr/>
          <p:nvPr/>
        </p:nvSpPr>
        <p:spPr>
          <a:xfrm>
            <a:off x="492061" y="5481720"/>
            <a:ext cx="3919061" cy="927194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32893" y="5374950"/>
            <a:ext cx="4368395" cy="1109615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7248771" y="1750376"/>
            <a:ext cx="4758375" cy="903911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7088678" y="1607295"/>
            <a:ext cx="4821484" cy="1326698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7289809" y="3670860"/>
            <a:ext cx="4559405" cy="1006191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7157942" y="3440847"/>
            <a:ext cx="4786506" cy="1391841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7430986" y="5536272"/>
            <a:ext cx="4479175" cy="872642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7220640" y="5383599"/>
            <a:ext cx="4786506" cy="1137173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08639" y="1803246"/>
            <a:ext cx="37429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Неровно душные жители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мкр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Каргополь-2 в кол-ве 25 человек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64622" y="3635279"/>
            <a:ext cx="35046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Молодёжный ресурсный центр «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START UP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15 волонтёров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406449" y="5441106"/>
            <a:ext cx="46030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Сьёмка для видел ролика, о реконструкции, открытии, и освещение дальнейших мероприятий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289807" y="3787999"/>
            <a:ext cx="45594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Освещение мероприятия в СМИ - не менее 5 упоминаний;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406449" y="1819094"/>
            <a:ext cx="4396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Торжественное открытие приуроченное к юбилею микрорайона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10576" y="5426609"/>
            <a:ext cx="40567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Привлечение к участию в мероприятиях, акциях,  играх не менее 50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014693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1411057" y="-101346"/>
            <a:ext cx="13391022" cy="7060691"/>
            <a:chOff x="-1199021" y="-35777"/>
            <a:chExt cx="13391022" cy="700567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C65B2A85-11C5-44B7-B255-93206A886225}"/>
                </a:ext>
              </a:extLst>
            </p:cNvPr>
            <p:cNvSpPr/>
            <p:nvPr/>
          </p:nvSpPr>
          <p:spPr>
            <a:xfrm>
              <a:off x="8136429" y="-35777"/>
              <a:ext cx="4055572" cy="6858000"/>
            </a:xfrm>
            <a:prstGeom prst="rect">
              <a:avLst/>
            </a:prstGeom>
            <a:solidFill>
              <a:srgbClr val="AD176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" dirty="0">
                <a:solidFill>
                  <a:schemeClr val="bg1"/>
                </a:solidFill>
                <a:effectLst>
                  <a:glow rad="127000">
                    <a:srgbClr val="6545BF"/>
                  </a:glow>
                </a:effectLst>
                <a:latin typeface="Circe" panose="020B0502020203020203" pitchFamily="34" charset="-52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70705" y="0"/>
              <a:ext cx="8307133" cy="6969893"/>
            </a:xfrm>
            <a:prstGeom prst="rect">
              <a:avLst/>
            </a:prstGeom>
            <a:solidFill>
              <a:srgbClr val="002060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D6E7DC76-5C45-4E7C-BE1F-8EFC2A8A1A6F}"/>
                </a:ext>
              </a:extLst>
            </p:cNvPr>
            <p:cNvSpPr/>
            <p:nvPr/>
          </p:nvSpPr>
          <p:spPr>
            <a:xfrm>
              <a:off x="-1199021" y="16876"/>
              <a:ext cx="9335449" cy="1049431"/>
            </a:xfrm>
            <a:prstGeom prst="rect">
              <a:avLst/>
            </a:prstGeom>
            <a:solidFill>
              <a:srgbClr val="F11B67">
                <a:alpha val="6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 dirty="0">
                <a:solidFill>
                  <a:schemeClr val="bg1"/>
                </a:solidFill>
                <a:effectLst>
                  <a:glow rad="127000">
                    <a:srgbClr val="6545BF"/>
                  </a:glow>
                </a:effectLst>
                <a:latin typeface="Circe" panose="020B0502020203020203" pitchFamily="34" charset="-52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49547" y="1707380"/>
            <a:ext cx="587638" cy="512842"/>
            <a:chOff x="319864" y="1670105"/>
            <a:chExt cx="706858" cy="616888"/>
          </a:xfrm>
        </p:grpSpPr>
        <p:sp>
          <p:nvSpPr>
            <p:cNvPr id="14" name="Овал 13"/>
            <p:cNvSpPr/>
            <p:nvPr/>
          </p:nvSpPr>
          <p:spPr>
            <a:xfrm>
              <a:off x="319864" y="1670105"/>
              <a:ext cx="591926" cy="59192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1264" y="1731665"/>
              <a:ext cx="595458" cy="555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1</a:t>
              </a:r>
              <a:endParaRPr lang="ru-RU" sz="2400" dirty="0">
                <a:solidFill>
                  <a:srgbClr val="AD1761"/>
                </a:solidFill>
                <a:latin typeface="Circe ExtraBold" panose="020B0802020203020203" pitchFamily="34" charset="-52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749547" y="2726601"/>
            <a:ext cx="571323" cy="518398"/>
            <a:chOff x="377332" y="2853438"/>
            <a:chExt cx="687234" cy="623571"/>
          </a:xfrm>
        </p:grpSpPr>
        <p:sp>
          <p:nvSpPr>
            <p:cNvPr id="17" name="Овал 16"/>
            <p:cNvSpPr/>
            <p:nvPr/>
          </p:nvSpPr>
          <p:spPr>
            <a:xfrm>
              <a:off x="377332" y="2853438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9107" y="2921681"/>
              <a:ext cx="595459" cy="555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2</a:t>
              </a:r>
              <a:endParaRPr lang="ru-RU" sz="2400" dirty="0">
                <a:solidFill>
                  <a:srgbClr val="AD1761"/>
                </a:solidFill>
                <a:latin typeface="Circe ExtraBold" panose="020B0802020203020203" pitchFamily="34" charset="-52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25910" y="3759203"/>
            <a:ext cx="569153" cy="510573"/>
            <a:chOff x="377331" y="3679275"/>
            <a:chExt cx="684624" cy="614159"/>
          </a:xfrm>
        </p:grpSpPr>
        <p:sp>
          <p:nvSpPr>
            <p:cNvPr id="20" name="Овал 19"/>
            <p:cNvSpPr/>
            <p:nvPr/>
          </p:nvSpPr>
          <p:spPr>
            <a:xfrm>
              <a:off x="377331" y="3679275"/>
              <a:ext cx="591926" cy="59192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6496" y="3738106"/>
              <a:ext cx="595459" cy="555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3</a:t>
              </a:r>
              <a:endParaRPr lang="ru-RU" sz="2400" dirty="0">
                <a:solidFill>
                  <a:srgbClr val="AD1761"/>
                </a:solidFill>
                <a:latin typeface="Circe ExtraBold" panose="020B0802020203020203" pitchFamily="34" charset="-52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735882" y="4913272"/>
            <a:ext cx="559181" cy="511050"/>
            <a:chOff x="377330" y="4480021"/>
            <a:chExt cx="672628" cy="614732"/>
          </a:xfrm>
        </p:grpSpPr>
        <p:sp>
          <p:nvSpPr>
            <p:cNvPr id="23" name="Овал 22"/>
            <p:cNvSpPr/>
            <p:nvPr/>
          </p:nvSpPr>
          <p:spPr>
            <a:xfrm>
              <a:off x="377330" y="4480021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54500" y="4539425"/>
              <a:ext cx="595458" cy="555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4</a:t>
              </a:r>
              <a:endParaRPr lang="ru-RU" sz="2400" dirty="0">
                <a:solidFill>
                  <a:srgbClr val="AD1761"/>
                </a:solidFill>
                <a:latin typeface="Circe ExtraBold" panose="020B0802020203020203" pitchFamily="34" charset="-52"/>
              </a:endParaRPr>
            </a:p>
          </p:txBody>
        </p:sp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22EB95E-9A1C-43EC-A8FB-A0A1A82AD4DB}"/>
              </a:ext>
            </a:extLst>
          </p:cNvPr>
          <p:cNvSpPr/>
          <p:nvPr/>
        </p:nvSpPr>
        <p:spPr>
          <a:xfrm>
            <a:off x="825843" y="271325"/>
            <a:ext cx="731058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  <a:latin typeface="Circe Extra Bold" panose="020B0604020202020204" charset="0"/>
                <a:cs typeface="Circe Extra Bold" panose="020B0604020202020204" charset="0"/>
              </a:rPr>
              <a:t>КАЧЕСТВЕННЫЕ ПОКАЗАТЕЛИ</a:t>
            </a:r>
            <a:endParaRPr lang="ru-RU" sz="2500" dirty="0">
              <a:solidFill>
                <a:schemeClr val="bg1"/>
              </a:solidFill>
              <a:latin typeface="Circe Extra Bold" panose="020B0604020202020204" charset="0"/>
              <a:cs typeface="Circe Extra Bold" panose="020B0604020202020204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DEF87EF-3BD2-4BE9-8EF2-86624F3FCA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274" y="5537043"/>
            <a:ext cx="1281206" cy="1296758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270095" y="1517171"/>
            <a:ext cx="68155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Улучшение качества выбора школьниками будущей профессии.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296375" y="3675055"/>
            <a:ext cx="65605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Уменьшение оттока населения посредством возвращения студентов на родину не менее 2 %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359217" y="4819705"/>
            <a:ext cx="63800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полноценную зону для отдыха жителей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мкр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Каргополя-2.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1F993A-A080-4078-9385-1C6CE1714973}"/>
              </a:ext>
            </a:extLst>
          </p:cNvPr>
          <p:cNvSpPr txBox="1"/>
          <p:nvPr/>
        </p:nvSpPr>
        <p:spPr>
          <a:xfrm>
            <a:off x="1295063" y="2656927"/>
            <a:ext cx="6183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комфортной жизни населения через реализацию проектов.</a:t>
            </a:r>
          </a:p>
        </p:txBody>
      </p:sp>
    </p:spTree>
    <p:extLst>
      <p:ext uri="{BB962C8B-B14F-4D97-AF65-F5344CB8AC3E}">
        <p14:creationId xmlns:p14="http://schemas.microsoft.com/office/powerpoint/2010/main" val="2902793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Овал 62">
            <a:extLst>
              <a:ext uri="{FF2B5EF4-FFF2-40B4-BE49-F238E27FC236}">
                <a16:creationId xmlns:a16="http://schemas.microsoft.com/office/drawing/2014/main" id="{5F0C0189-9EEA-4F60-B532-47A66BA0098F}"/>
              </a:ext>
            </a:extLst>
          </p:cNvPr>
          <p:cNvSpPr/>
          <p:nvPr/>
        </p:nvSpPr>
        <p:spPr>
          <a:xfrm>
            <a:off x="3357231" y="3844046"/>
            <a:ext cx="379019" cy="379019"/>
          </a:xfrm>
          <a:prstGeom prst="ellipse">
            <a:avLst/>
          </a:prstGeom>
          <a:solidFill>
            <a:srgbClr val="FF9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DB23581-13AF-4536-8160-88A8EDF3FAE5}"/>
              </a:ext>
            </a:extLst>
          </p:cNvPr>
          <p:cNvSpPr/>
          <p:nvPr/>
        </p:nvSpPr>
        <p:spPr>
          <a:xfrm>
            <a:off x="1139440" y="5438124"/>
            <a:ext cx="49071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https://vk.com/kargopol_2?w=wall-108951618_1120%2Fall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Официальная группа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мкр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Каргополь-2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631649C1-30EB-4D58-B473-D7D74D9BCF68}"/>
              </a:ext>
            </a:extLst>
          </p:cNvPr>
          <p:cNvSpPr/>
          <p:nvPr/>
        </p:nvSpPr>
        <p:spPr>
          <a:xfrm>
            <a:off x="1361274" y="4252079"/>
            <a:ext cx="4387740" cy="3715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14" b="1" dirty="0">
                <a:latin typeface="Montserrat" panose="00000500000000000000" pitchFamily="2" charset="-52"/>
              </a:rPr>
              <a:t>Упоминания в социальных сетях</a:t>
            </a: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573CECA-876F-4339-AA50-A76D4AEB85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47" y="4795489"/>
            <a:ext cx="101937" cy="100019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D19EC410-2C68-4E11-8686-99F69951B1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88122" y="5582113"/>
            <a:ext cx="101937" cy="10001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26CEFAC-5776-451D-9EBA-E5257BFEA84E}"/>
              </a:ext>
            </a:extLst>
          </p:cNvPr>
          <p:cNvSpPr/>
          <p:nvPr/>
        </p:nvSpPr>
        <p:spPr>
          <a:xfrm>
            <a:off x="1357617" y="1349451"/>
            <a:ext cx="4323330" cy="37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14" b="1" dirty="0">
                <a:latin typeface="Montserrat" panose="00000500000000000000" pitchFamily="2" charset="-52"/>
              </a:rPr>
              <a:t>Упоминания в СМИ</a:t>
            </a:r>
            <a:endParaRPr lang="ru-RU" sz="1814" b="1" dirty="0">
              <a:solidFill>
                <a:srgbClr val="FF954D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11" name="Group 7">
            <a:extLst>
              <a:ext uri="{FF2B5EF4-FFF2-40B4-BE49-F238E27FC236}">
                <a16:creationId xmlns:a16="http://schemas.microsoft.com/office/drawing/2014/main" id="{6D7D49F9-20C9-4092-A14D-62357A6AC068}"/>
              </a:ext>
            </a:extLst>
          </p:cNvPr>
          <p:cNvGrpSpPr/>
          <p:nvPr/>
        </p:nvGrpSpPr>
        <p:grpSpPr>
          <a:xfrm rot="21067591" flipH="1">
            <a:off x="-224153" y="5010976"/>
            <a:ext cx="13702753" cy="2715215"/>
            <a:chOff x="-180975" y="5203899"/>
            <a:chExt cx="12672834" cy="1711251"/>
          </a:xfrm>
          <a:solidFill>
            <a:srgbClr val="AD1761"/>
          </a:solidFill>
        </p:grpSpPr>
        <p:sp>
          <p:nvSpPr>
            <p:cNvPr id="12" name="Freeform: Shape 8">
              <a:extLst>
                <a:ext uri="{FF2B5EF4-FFF2-40B4-BE49-F238E27FC236}">
                  <a16:creationId xmlns:a16="http://schemas.microsoft.com/office/drawing/2014/main" id="{5D3856D6-13E0-4780-8F17-278B6C8F3ABD}"/>
                </a:ext>
              </a:extLst>
            </p:cNvPr>
            <p:cNvSpPr/>
            <p:nvPr/>
          </p:nvSpPr>
          <p:spPr>
            <a:xfrm rot="21039248">
              <a:off x="7055210" y="5961489"/>
              <a:ext cx="5160524" cy="861398"/>
            </a:xfrm>
            <a:custGeom>
              <a:avLst/>
              <a:gdLst>
                <a:gd name="connsiteX0" fmla="*/ 0 w 7296150"/>
                <a:gd name="connsiteY0" fmla="*/ 466725 h 981075"/>
                <a:gd name="connsiteX1" fmla="*/ 7296150 w 7296150"/>
                <a:gd name="connsiteY1" fmla="*/ 0 h 981075"/>
                <a:gd name="connsiteX2" fmla="*/ 4352925 w 7296150"/>
                <a:gd name="connsiteY2" fmla="*/ 981075 h 981075"/>
                <a:gd name="connsiteX3" fmla="*/ 0 w 7296150"/>
                <a:gd name="connsiteY3" fmla="*/ 466725 h 981075"/>
                <a:gd name="connsiteX0" fmla="*/ 0 w 5160524"/>
                <a:gd name="connsiteY0" fmla="*/ 335546 h 981075"/>
                <a:gd name="connsiteX1" fmla="*/ 5160524 w 5160524"/>
                <a:gd name="connsiteY1" fmla="*/ 0 h 981075"/>
                <a:gd name="connsiteX2" fmla="*/ 2217299 w 5160524"/>
                <a:gd name="connsiteY2" fmla="*/ 981075 h 981075"/>
                <a:gd name="connsiteX3" fmla="*/ 0 w 5160524"/>
                <a:gd name="connsiteY3" fmla="*/ 335546 h 981075"/>
                <a:gd name="connsiteX0" fmla="*/ 0 w 5160524"/>
                <a:gd name="connsiteY0" fmla="*/ 335546 h 861398"/>
                <a:gd name="connsiteX1" fmla="*/ 5160524 w 5160524"/>
                <a:gd name="connsiteY1" fmla="*/ 0 h 861398"/>
                <a:gd name="connsiteX2" fmla="*/ 2545895 w 5160524"/>
                <a:gd name="connsiteY2" fmla="*/ 861398 h 861398"/>
                <a:gd name="connsiteX3" fmla="*/ 0 w 5160524"/>
                <a:gd name="connsiteY3" fmla="*/ 335546 h 86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524" h="861398">
                  <a:moveTo>
                    <a:pt x="0" y="335546"/>
                  </a:moveTo>
                  <a:lnTo>
                    <a:pt x="5160524" y="0"/>
                  </a:lnTo>
                  <a:lnTo>
                    <a:pt x="2545895" y="861398"/>
                  </a:lnTo>
                  <a:lnTo>
                    <a:pt x="0" y="3355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13" name="Freeform: Shape 9">
              <a:extLst>
                <a:ext uri="{FF2B5EF4-FFF2-40B4-BE49-F238E27FC236}">
                  <a16:creationId xmlns:a16="http://schemas.microsoft.com/office/drawing/2014/main" id="{913488B2-BD80-4EF3-8EFF-87FB8C924916}"/>
                </a:ext>
              </a:extLst>
            </p:cNvPr>
            <p:cNvSpPr/>
            <p:nvPr/>
          </p:nvSpPr>
          <p:spPr>
            <a:xfrm rot="50164">
              <a:off x="9516356" y="5203899"/>
              <a:ext cx="2975503" cy="1708909"/>
            </a:xfrm>
            <a:custGeom>
              <a:avLst/>
              <a:gdLst>
                <a:gd name="connsiteX0" fmla="*/ 4171950 w 4305300"/>
                <a:gd name="connsiteY0" fmla="*/ 0 h 2295525"/>
                <a:gd name="connsiteX1" fmla="*/ 0 w 4305300"/>
                <a:gd name="connsiteY1" fmla="*/ 2295525 h 2295525"/>
                <a:gd name="connsiteX2" fmla="*/ 4305300 w 4305300"/>
                <a:gd name="connsiteY2" fmla="*/ 2295525 h 2295525"/>
                <a:gd name="connsiteX3" fmla="*/ 4171950 w 4305300"/>
                <a:gd name="connsiteY3" fmla="*/ 0 h 2295525"/>
                <a:gd name="connsiteX0" fmla="*/ 4171950 w 4398508"/>
                <a:gd name="connsiteY0" fmla="*/ 0 h 2295525"/>
                <a:gd name="connsiteX1" fmla="*/ 0 w 4398508"/>
                <a:gd name="connsiteY1" fmla="*/ 2295525 h 2295525"/>
                <a:gd name="connsiteX2" fmla="*/ 4398508 w 4398508"/>
                <a:gd name="connsiteY2" fmla="*/ 1736850 h 2295525"/>
                <a:gd name="connsiteX3" fmla="*/ 4171950 w 4398508"/>
                <a:gd name="connsiteY3" fmla="*/ 0 h 2295525"/>
                <a:gd name="connsiteX0" fmla="*/ 4171950 w 4376619"/>
                <a:gd name="connsiteY0" fmla="*/ 0 h 2295525"/>
                <a:gd name="connsiteX1" fmla="*/ 0 w 4376619"/>
                <a:gd name="connsiteY1" fmla="*/ 2295525 h 2295525"/>
                <a:gd name="connsiteX2" fmla="*/ 4376619 w 4376619"/>
                <a:gd name="connsiteY2" fmla="*/ 1614975 h 2295525"/>
                <a:gd name="connsiteX3" fmla="*/ 4171950 w 4376619"/>
                <a:gd name="connsiteY3" fmla="*/ 0 h 2295525"/>
                <a:gd name="connsiteX0" fmla="*/ 4171950 w 4353774"/>
                <a:gd name="connsiteY0" fmla="*/ 0 h 2295525"/>
                <a:gd name="connsiteX1" fmla="*/ 0 w 4353774"/>
                <a:gd name="connsiteY1" fmla="*/ 2295525 h 2295525"/>
                <a:gd name="connsiteX2" fmla="*/ 4353774 w 4353774"/>
                <a:gd name="connsiteY2" fmla="*/ 1541659 h 2295525"/>
                <a:gd name="connsiteX3" fmla="*/ 4171950 w 4353774"/>
                <a:gd name="connsiteY3" fmla="*/ 0 h 2295525"/>
                <a:gd name="connsiteX0" fmla="*/ 4082067 w 4353774"/>
                <a:gd name="connsiteY0" fmla="*/ 0 h 2095511"/>
                <a:gd name="connsiteX1" fmla="*/ 0 w 4353774"/>
                <a:gd name="connsiteY1" fmla="*/ 2095511 h 2095511"/>
                <a:gd name="connsiteX2" fmla="*/ 4353774 w 4353774"/>
                <a:gd name="connsiteY2" fmla="*/ 1341645 h 2095511"/>
                <a:gd name="connsiteX3" fmla="*/ 4082067 w 4353774"/>
                <a:gd name="connsiteY3" fmla="*/ 0 h 2095511"/>
                <a:gd name="connsiteX0" fmla="*/ 2703796 w 2975503"/>
                <a:gd name="connsiteY0" fmla="*/ 0 h 1394859"/>
                <a:gd name="connsiteX1" fmla="*/ 0 w 2975503"/>
                <a:gd name="connsiteY1" fmla="*/ 1394859 h 1394859"/>
                <a:gd name="connsiteX2" fmla="*/ 2975503 w 2975503"/>
                <a:gd name="connsiteY2" fmla="*/ 1341645 h 1394859"/>
                <a:gd name="connsiteX3" fmla="*/ 2703796 w 2975503"/>
                <a:gd name="connsiteY3" fmla="*/ 0 h 139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5503" h="1394859">
                  <a:moveTo>
                    <a:pt x="2703796" y="0"/>
                  </a:moveTo>
                  <a:lnTo>
                    <a:pt x="0" y="1394859"/>
                  </a:lnTo>
                  <a:lnTo>
                    <a:pt x="2975503" y="1341645"/>
                  </a:lnTo>
                  <a:lnTo>
                    <a:pt x="270379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14" name="Freeform: Shape 10">
              <a:extLst>
                <a:ext uri="{FF2B5EF4-FFF2-40B4-BE49-F238E27FC236}">
                  <a16:creationId xmlns:a16="http://schemas.microsoft.com/office/drawing/2014/main" id="{4D2B1BE0-E19F-4446-B25E-C26669B8E34E}"/>
                </a:ext>
              </a:extLst>
            </p:cNvPr>
            <p:cNvSpPr/>
            <p:nvPr/>
          </p:nvSpPr>
          <p:spPr>
            <a:xfrm>
              <a:off x="-180975" y="5724525"/>
              <a:ext cx="11696700" cy="1190625"/>
            </a:xfrm>
            <a:custGeom>
              <a:avLst/>
              <a:gdLst>
                <a:gd name="connsiteX0" fmla="*/ 0 w 11696700"/>
                <a:gd name="connsiteY0" fmla="*/ 0 h 1190625"/>
                <a:gd name="connsiteX1" fmla="*/ 11696700 w 11696700"/>
                <a:gd name="connsiteY1" fmla="*/ 1190625 h 1190625"/>
                <a:gd name="connsiteX2" fmla="*/ 9525 w 11696700"/>
                <a:gd name="connsiteY2" fmla="*/ 1190625 h 1190625"/>
                <a:gd name="connsiteX3" fmla="*/ 0 w 11696700"/>
                <a:gd name="connsiteY3" fmla="*/ 0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96700" h="1190625">
                  <a:moveTo>
                    <a:pt x="0" y="0"/>
                  </a:moveTo>
                  <a:lnTo>
                    <a:pt x="11696700" y="1190625"/>
                  </a:lnTo>
                  <a:lnTo>
                    <a:pt x="9525" y="1190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</p:grpSp>
      <p:sp>
        <p:nvSpPr>
          <p:cNvPr id="19" name="Rectangle 11">
            <a:extLst>
              <a:ext uri="{FF2B5EF4-FFF2-40B4-BE49-F238E27FC236}">
                <a16:creationId xmlns:a16="http://schemas.microsoft.com/office/drawing/2014/main" id="{150C479F-5BFA-4429-A854-3F7229F7ADDC}"/>
              </a:ext>
            </a:extLst>
          </p:cNvPr>
          <p:cNvSpPr/>
          <p:nvPr/>
        </p:nvSpPr>
        <p:spPr>
          <a:xfrm rot="18603341">
            <a:off x="10133686" y="-855335"/>
            <a:ext cx="2519884" cy="4444403"/>
          </a:xfrm>
          <a:prstGeom prst="rect">
            <a:avLst/>
          </a:prstGeom>
          <a:solidFill>
            <a:srgbClr val="D9A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>
              <a:ln>
                <a:solidFill>
                  <a:srgbClr val="AD1761"/>
                </a:solidFill>
              </a:ln>
              <a:solidFill>
                <a:srgbClr val="D61965"/>
              </a:solidFill>
            </a:endParaRPr>
          </a:p>
        </p:txBody>
      </p:sp>
      <p:sp>
        <p:nvSpPr>
          <p:cNvPr id="20" name="Freeform: Shape 12">
            <a:extLst>
              <a:ext uri="{FF2B5EF4-FFF2-40B4-BE49-F238E27FC236}">
                <a16:creationId xmlns:a16="http://schemas.microsoft.com/office/drawing/2014/main" id="{E47C8B6A-C55F-4E15-BBD7-C0B7259D96D8}"/>
              </a:ext>
            </a:extLst>
          </p:cNvPr>
          <p:cNvSpPr/>
          <p:nvPr/>
        </p:nvSpPr>
        <p:spPr>
          <a:xfrm>
            <a:off x="4952350" y="-359269"/>
            <a:ext cx="8862785" cy="2396009"/>
          </a:xfrm>
          <a:custGeom>
            <a:avLst/>
            <a:gdLst>
              <a:gd name="connsiteX0" fmla="*/ 6086475 w 6088307"/>
              <a:gd name="connsiteY0" fmla="*/ 74728 h 1360603"/>
              <a:gd name="connsiteX1" fmla="*/ 6086475 w 6088307"/>
              <a:gd name="connsiteY1" fmla="*/ 141403 h 1360603"/>
              <a:gd name="connsiteX2" fmla="*/ 6067425 w 6088307"/>
              <a:gd name="connsiteY2" fmla="*/ 1360603 h 1360603"/>
              <a:gd name="connsiteX3" fmla="*/ 0 w 6088307"/>
              <a:gd name="connsiteY3" fmla="*/ 331903 h 1360603"/>
              <a:gd name="connsiteX4" fmla="*/ 6086475 w 6088307"/>
              <a:gd name="connsiteY4" fmla="*/ 74728 h 1360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8307" h="1360603">
                <a:moveTo>
                  <a:pt x="6086475" y="74728"/>
                </a:moveTo>
                <a:cubicBezTo>
                  <a:pt x="6088062" y="909"/>
                  <a:pt x="6089650" y="-72909"/>
                  <a:pt x="6086475" y="141403"/>
                </a:cubicBezTo>
                <a:lnTo>
                  <a:pt x="6067425" y="1360603"/>
                </a:lnTo>
                <a:lnTo>
                  <a:pt x="0" y="331903"/>
                </a:lnTo>
                <a:lnTo>
                  <a:pt x="6086475" y="74728"/>
                </a:lnTo>
                <a:close/>
              </a:path>
            </a:pathLst>
          </a:cu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21" name="Freeform: Shape 13">
            <a:extLst>
              <a:ext uri="{FF2B5EF4-FFF2-40B4-BE49-F238E27FC236}">
                <a16:creationId xmlns:a16="http://schemas.microsoft.com/office/drawing/2014/main" id="{DDFE2A80-FC85-4938-825C-258A314BC680}"/>
              </a:ext>
            </a:extLst>
          </p:cNvPr>
          <p:cNvSpPr/>
          <p:nvPr/>
        </p:nvSpPr>
        <p:spPr>
          <a:xfrm rot="1518923">
            <a:off x="6494671" y="-1121803"/>
            <a:ext cx="7997240" cy="1176065"/>
          </a:xfrm>
          <a:custGeom>
            <a:avLst/>
            <a:gdLst>
              <a:gd name="connsiteX0" fmla="*/ 6477000 w 6477000"/>
              <a:gd name="connsiteY0" fmla="*/ 0 h 952500"/>
              <a:gd name="connsiteX1" fmla="*/ 6477000 w 6477000"/>
              <a:gd name="connsiteY1" fmla="*/ 123825 h 952500"/>
              <a:gd name="connsiteX2" fmla="*/ 6477000 w 6477000"/>
              <a:gd name="connsiteY2" fmla="*/ 952500 h 952500"/>
              <a:gd name="connsiteX3" fmla="*/ 0 w 6477000"/>
              <a:gd name="connsiteY3" fmla="*/ 590550 h 952500"/>
              <a:gd name="connsiteX4" fmla="*/ 6477000 w 6477000"/>
              <a:gd name="connsiteY4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952500">
                <a:moveTo>
                  <a:pt x="6477000" y="0"/>
                </a:moveTo>
                <a:lnTo>
                  <a:pt x="6477000" y="123825"/>
                </a:lnTo>
                <a:lnTo>
                  <a:pt x="6477000" y="952500"/>
                </a:lnTo>
                <a:lnTo>
                  <a:pt x="0" y="590550"/>
                </a:lnTo>
                <a:lnTo>
                  <a:pt x="6477000" y="0"/>
                </a:lnTo>
                <a:close/>
              </a:path>
            </a:pathLst>
          </a:custGeom>
          <a:solidFill>
            <a:srgbClr val="AD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>
              <a:solidFill>
                <a:srgbClr val="B82767"/>
              </a:solidFill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938FE543-5B1A-4D3B-AD4E-D69BAD81C4F5}"/>
              </a:ext>
            </a:extLst>
          </p:cNvPr>
          <p:cNvCxnSpPr>
            <a:cxnSpLocks/>
          </p:cNvCxnSpPr>
          <p:nvPr/>
        </p:nvCxnSpPr>
        <p:spPr>
          <a:xfrm>
            <a:off x="1766772" y="3573184"/>
            <a:ext cx="8383128" cy="0"/>
          </a:xfrm>
          <a:prstGeom prst="line">
            <a:avLst/>
          </a:prstGeom>
          <a:ln w="12700" cap="sq">
            <a:solidFill>
              <a:srgbClr val="FFD93A"/>
            </a:solidFill>
            <a:prstDash val="sysDot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12225243-D344-47C8-91BA-92F276326400}"/>
              </a:ext>
            </a:extLst>
          </p:cNvPr>
          <p:cNvCxnSpPr>
            <a:cxnSpLocks/>
          </p:cNvCxnSpPr>
          <p:nvPr/>
        </p:nvCxnSpPr>
        <p:spPr>
          <a:xfrm>
            <a:off x="6096000" y="1343580"/>
            <a:ext cx="0" cy="5001176"/>
          </a:xfrm>
          <a:prstGeom prst="line">
            <a:avLst/>
          </a:prstGeom>
          <a:ln w="12700" cap="sq">
            <a:solidFill>
              <a:srgbClr val="FFD93A"/>
            </a:solidFill>
            <a:prstDash val="sysDot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0E0C713-2215-4993-94B6-0A5727A7CB11}"/>
              </a:ext>
            </a:extLst>
          </p:cNvPr>
          <p:cNvSpPr/>
          <p:nvPr/>
        </p:nvSpPr>
        <p:spPr>
          <a:xfrm>
            <a:off x="1811617" y="1887973"/>
            <a:ext cx="38808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https://vk.com/rakurs_29?w=wall-10412822_46710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в районной газете «Ракурс 29»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26C99FA6-0BD3-4792-95E1-4CF3FE3F644A}"/>
              </a:ext>
            </a:extLst>
          </p:cNvPr>
          <p:cNvSpPr/>
          <p:nvPr/>
        </p:nvSpPr>
        <p:spPr>
          <a:xfrm>
            <a:off x="3513453" y="842421"/>
            <a:ext cx="379019" cy="379019"/>
          </a:xfrm>
          <a:prstGeom prst="ellipse">
            <a:avLst/>
          </a:prstGeom>
          <a:solidFill>
            <a:srgbClr val="FF9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165D2FE-9CE7-4C79-B82E-3064B8D8C9A9}"/>
              </a:ext>
            </a:extLst>
          </p:cNvPr>
          <p:cNvSpPr/>
          <p:nvPr/>
        </p:nvSpPr>
        <p:spPr>
          <a:xfrm>
            <a:off x="3572689" y="857134"/>
            <a:ext cx="319783" cy="37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14" b="1" dirty="0">
                <a:solidFill>
                  <a:schemeClr val="bg1"/>
                </a:solidFill>
                <a:latin typeface="Montserrat" panose="00000500000000000000" pitchFamily="2" charset="-52"/>
              </a:rPr>
              <a:t>1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BB32B654-ABDC-47B5-9215-C7406371E7D1}"/>
              </a:ext>
            </a:extLst>
          </p:cNvPr>
          <p:cNvSpPr/>
          <p:nvPr/>
        </p:nvSpPr>
        <p:spPr>
          <a:xfrm>
            <a:off x="8183098" y="872104"/>
            <a:ext cx="379019" cy="379019"/>
          </a:xfrm>
          <a:prstGeom prst="ellipse">
            <a:avLst/>
          </a:prstGeom>
          <a:solidFill>
            <a:srgbClr val="FF9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285B7052-0D92-4424-B1F7-B7B7AB6A1FD5}"/>
              </a:ext>
            </a:extLst>
          </p:cNvPr>
          <p:cNvSpPr/>
          <p:nvPr/>
        </p:nvSpPr>
        <p:spPr>
          <a:xfrm>
            <a:off x="8199940" y="870029"/>
            <a:ext cx="319783" cy="37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14" b="1" dirty="0">
                <a:solidFill>
                  <a:schemeClr val="bg1"/>
                </a:solidFill>
                <a:latin typeface="Montserrat" panose="00000500000000000000" pitchFamily="2" charset="-52"/>
              </a:rPr>
              <a:t>2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9A8A7C90-2F1B-4C9C-A522-DED202F1123C}"/>
              </a:ext>
            </a:extLst>
          </p:cNvPr>
          <p:cNvSpPr/>
          <p:nvPr/>
        </p:nvSpPr>
        <p:spPr>
          <a:xfrm>
            <a:off x="3395253" y="3835320"/>
            <a:ext cx="319783" cy="37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14" b="1" dirty="0">
                <a:solidFill>
                  <a:schemeClr val="bg1"/>
                </a:solidFill>
                <a:latin typeface="Montserrat" panose="00000500000000000000" pitchFamily="2" charset="-52"/>
              </a:rPr>
              <a:t>3</a:t>
            </a: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CDA04A29-A0F5-4A0C-96F2-84FB5B2B6165}"/>
              </a:ext>
            </a:extLst>
          </p:cNvPr>
          <p:cNvSpPr/>
          <p:nvPr/>
        </p:nvSpPr>
        <p:spPr>
          <a:xfrm>
            <a:off x="8199940" y="3819274"/>
            <a:ext cx="379019" cy="379019"/>
          </a:xfrm>
          <a:prstGeom prst="ellipse">
            <a:avLst/>
          </a:prstGeom>
          <a:solidFill>
            <a:srgbClr val="FF9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49337AB2-A31E-4770-8BBF-915F25932B5A}"/>
              </a:ext>
            </a:extLst>
          </p:cNvPr>
          <p:cNvSpPr/>
          <p:nvPr/>
        </p:nvSpPr>
        <p:spPr>
          <a:xfrm>
            <a:off x="8212717" y="3827297"/>
            <a:ext cx="319783" cy="37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14" b="1" dirty="0">
                <a:solidFill>
                  <a:schemeClr val="bg1"/>
                </a:solidFill>
                <a:latin typeface="Montserrat" panose="00000500000000000000" pitchFamily="2" charset="-52"/>
              </a:rPr>
              <a:t>4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567509C-D264-434F-81ED-DD0C4D3A53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664" y="1998155"/>
            <a:ext cx="101937" cy="10001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70C3194-500F-48E7-BE9E-55CCC4C7AE19}"/>
              </a:ext>
            </a:extLst>
          </p:cNvPr>
          <p:cNvSpPr/>
          <p:nvPr/>
        </p:nvSpPr>
        <p:spPr>
          <a:xfrm>
            <a:off x="1726118" y="271423"/>
            <a:ext cx="72747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Montserrat Black" panose="00000A00000000000000" pitchFamily="2" charset="-52"/>
              </a:rPr>
              <a:t>ИНФОРМАЦИОННАЯ ОТК</a:t>
            </a:r>
            <a:r>
              <a:rPr lang="ru-RU" sz="2800" b="1" dirty="0">
                <a:solidFill>
                  <a:schemeClr val="bg1"/>
                </a:solidFill>
                <a:latin typeface="Montserrat Black" panose="00000A00000000000000" pitchFamily="2" charset="-52"/>
              </a:rPr>
              <a:t>РЫТОСТЬ</a:t>
            </a:r>
            <a:endParaRPr lang="ru-RU" sz="2540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631649C1-30EB-4D58-B473-D7D74D9BCF68}"/>
              </a:ext>
            </a:extLst>
          </p:cNvPr>
          <p:cNvSpPr/>
          <p:nvPr/>
        </p:nvSpPr>
        <p:spPr>
          <a:xfrm>
            <a:off x="7117661" y="4298246"/>
            <a:ext cx="2922595" cy="6506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14" b="1" dirty="0">
                <a:latin typeface="Montserrat" panose="00000500000000000000" pitchFamily="2" charset="-52"/>
              </a:rPr>
              <a:t>Если у вас есть блог </a:t>
            </a:r>
            <a:br>
              <a:rPr lang="ru-RU" sz="1814" b="1" dirty="0">
                <a:latin typeface="Montserrat" panose="00000500000000000000" pitchFamily="2" charset="-52"/>
              </a:rPr>
            </a:br>
            <a:r>
              <a:rPr lang="ru-RU" sz="1814" b="1" dirty="0">
                <a:latin typeface="Montserrat" panose="00000500000000000000" pitchFamily="2" charset="-52"/>
              </a:rPr>
              <a:t>или значимые посты: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FDEF87EF-3BD2-4BE9-8EF2-86624F3FCA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274" y="5537043"/>
            <a:ext cx="1281206" cy="12967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A24884-4142-499F-8482-DBCAFB3D0319}"/>
              </a:ext>
            </a:extLst>
          </p:cNvPr>
          <p:cNvSpPr txBox="1"/>
          <p:nvPr/>
        </p:nvSpPr>
        <p:spPr>
          <a:xfrm>
            <a:off x="1175047" y="4620815"/>
            <a:ext cx="4676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https://vk.com/kargopol_2?w=wall-108951618_1119%2Fall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Официальная группа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мкр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Каргополь-2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4D9DF6-4A64-4EAE-BC67-FA42ABCF19F7}"/>
              </a:ext>
            </a:extLst>
          </p:cNvPr>
          <p:cNvSpPr txBox="1"/>
          <p:nvPr/>
        </p:nvSpPr>
        <p:spPr>
          <a:xfrm>
            <a:off x="6422520" y="4952268"/>
            <a:ext cx="3670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https://vk.com/kargopol_2?w=wall323993783_3536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 на личной странице в социальной сети в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VK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8C2C1D2-CE97-4FC9-92C0-C67EC2026F0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637" y="1439065"/>
            <a:ext cx="2917424" cy="204832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81D8A50-50F1-466B-9CD2-13AF0FDC545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4" r="21167" b="25741"/>
          <a:stretch/>
        </p:blipFill>
        <p:spPr>
          <a:xfrm>
            <a:off x="8951141" y="1430777"/>
            <a:ext cx="3296154" cy="207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17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4D2EF5D-520F-4B50-A81B-45F99357F232}"/>
              </a:ext>
            </a:extLst>
          </p:cNvPr>
          <p:cNvSpPr/>
          <p:nvPr/>
        </p:nvSpPr>
        <p:spPr>
          <a:xfrm>
            <a:off x="1970597" y="239513"/>
            <a:ext cx="9374017" cy="48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40" b="1" dirty="0">
                <a:solidFill>
                  <a:srgbClr val="B82767"/>
                </a:solidFill>
                <a:latin typeface="Montserrat" panose="00000500000000000000" pitchFamily="2" charset="-52"/>
              </a:rPr>
              <a:t>ЦЕЛЕСООБРАЗОНОСТЬ БЮДЖЕТА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-1907530" y="-1129252"/>
            <a:ext cx="15695415" cy="10658536"/>
            <a:chOff x="-1168976" y="-1384479"/>
            <a:chExt cx="15695415" cy="10658536"/>
          </a:xfrm>
        </p:grpSpPr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4B9BD803-B9E7-4F68-AD9D-ACD01608F6B3}"/>
                </a:ext>
              </a:extLst>
            </p:cNvPr>
            <p:cNvSpPr/>
            <p:nvPr/>
          </p:nvSpPr>
          <p:spPr>
            <a:xfrm rot="2006711">
              <a:off x="-1168976" y="4267376"/>
              <a:ext cx="5164156" cy="2557095"/>
            </a:xfrm>
            <a:prstGeom prst="rect">
              <a:avLst/>
            </a:prstGeom>
            <a:solidFill>
              <a:srgbClr val="AD1761"/>
            </a:solidFill>
            <a:ln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2D50F70F-74E1-416A-B560-5CCB6F0C3F88}"/>
                </a:ext>
              </a:extLst>
            </p:cNvPr>
            <p:cNvSpPr/>
            <p:nvPr/>
          </p:nvSpPr>
          <p:spPr>
            <a:xfrm rot="1900419">
              <a:off x="2009882" y="5364914"/>
              <a:ext cx="4945796" cy="2506572"/>
            </a:xfrm>
            <a:prstGeom prst="rect">
              <a:avLst/>
            </a:prstGeom>
            <a:solidFill>
              <a:srgbClr val="AD63A5"/>
            </a:solidFill>
            <a:ln>
              <a:solidFill>
                <a:srgbClr val="AD63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22" name="Freeform: Shape 9">
              <a:extLst>
                <a:ext uri="{FF2B5EF4-FFF2-40B4-BE49-F238E27FC236}">
                  <a16:creationId xmlns:a16="http://schemas.microsoft.com/office/drawing/2014/main" id="{9BB86540-26FE-4350-84BE-9EC3A31D561E}"/>
                </a:ext>
              </a:extLst>
            </p:cNvPr>
            <p:cNvSpPr/>
            <p:nvPr/>
          </p:nvSpPr>
          <p:spPr>
            <a:xfrm rot="283076" flipV="1">
              <a:off x="11779062" y="31339"/>
              <a:ext cx="1338825" cy="2334281"/>
            </a:xfrm>
            <a:custGeom>
              <a:avLst/>
              <a:gdLst>
                <a:gd name="connsiteX0" fmla="*/ 4171950 w 4305300"/>
                <a:gd name="connsiteY0" fmla="*/ 0 h 2295525"/>
                <a:gd name="connsiteX1" fmla="*/ 0 w 4305300"/>
                <a:gd name="connsiteY1" fmla="*/ 2295525 h 2295525"/>
                <a:gd name="connsiteX2" fmla="*/ 4305300 w 4305300"/>
                <a:gd name="connsiteY2" fmla="*/ 2295525 h 2295525"/>
                <a:gd name="connsiteX3" fmla="*/ 4171950 w 4305300"/>
                <a:gd name="connsiteY3" fmla="*/ 0 h 2295525"/>
                <a:gd name="connsiteX0" fmla="*/ 4171950 w 4398508"/>
                <a:gd name="connsiteY0" fmla="*/ 0 h 2295525"/>
                <a:gd name="connsiteX1" fmla="*/ 0 w 4398508"/>
                <a:gd name="connsiteY1" fmla="*/ 2295525 h 2295525"/>
                <a:gd name="connsiteX2" fmla="*/ 4398508 w 4398508"/>
                <a:gd name="connsiteY2" fmla="*/ 1736850 h 2295525"/>
                <a:gd name="connsiteX3" fmla="*/ 4171950 w 4398508"/>
                <a:gd name="connsiteY3" fmla="*/ 0 h 2295525"/>
                <a:gd name="connsiteX0" fmla="*/ 4171950 w 4376619"/>
                <a:gd name="connsiteY0" fmla="*/ 0 h 2295525"/>
                <a:gd name="connsiteX1" fmla="*/ 0 w 4376619"/>
                <a:gd name="connsiteY1" fmla="*/ 2295525 h 2295525"/>
                <a:gd name="connsiteX2" fmla="*/ 4376619 w 4376619"/>
                <a:gd name="connsiteY2" fmla="*/ 1614975 h 2295525"/>
                <a:gd name="connsiteX3" fmla="*/ 4171950 w 4376619"/>
                <a:gd name="connsiteY3" fmla="*/ 0 h 2295525"/>
                <a:gd name="connsiteX0" fmla="*/ 4171950 w 4353774"/>
                <a:gd name="connsiteY0" fmla="*/ 0 h 2295525"/>
                <a:gd name="connsiteX1" fmla="*/ 0 w 4353774"/>
                <a:gd name="connsiteY1" fmla="*/ 2295525 h 2295525"/>
                <a:gd name="connsiteX2" fmla="*/ 4353774 w 4353774"/>
                <a:gd name="connsiteY2" fmla="*/ 1541659 h 2295525"/>
                <a:gd name="connsiteX3" fmla="*/ 4171950 w 4353774"/>
                <a:gd name="connsiteY3" fmla="*/ 0 h 2295525"/>
                <a:gd name="connsiteX0" fmla="*/ 4082067 w 4353774"/>
                <a:gd name="connsiteY0" fmla="*/ 0 h 2095511"/>
                <a:gd name="connsiteX1" fmla="*/ 0 w 4353774"/>
                <a:gd name="connsiteY1" fmla="*/ 2095511 h 2095511"/>
                <a:gd name="connsiteX2" fmla="*/ 4353774 w 4353774"/>
                <a:gd name="connsiteY2" fmla="*/ 1341645 h 2095511"/>
                <a:gd name="connsiteX3" fmla="*/ 4082067 w 4353774"/>
                <a:gd name="connsiteY3" fmla="*/ 0 h 2095511"/>
                <a:gd name="connsiteX0" fmla="*/ 2703796 w 2975503"/>
                <a:gd name="connsiteY0" fmla="*/ 0 h 1394859"/>
                <a:gd name="connsiteX1" fmla="*/ 0 w 2975503"/>
                <a:gd name="connsiteY1" fmla="*/ 1394859 h 1394859"/>
                <a:gd name="connsiteX2" fmla="*/ 2975503 w 2975503"/>
                <a:gd name="connsiteY2" fmla="*/ 1341645 h 1394859"/>
                <a:gd name="connsiteX3" fmla="*/ 2703796 w 2975503"/>
                <a:gd name="connsiteY3" fmla="*/ 0 h 139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5503" h="1394859">
                  <a:moveTo>
                    <a:pt x="2703796" y="0"/>
                  </a:moveTo>
                  <a:lnTo>
                    <a:pt x="0" y="1394859"/>
                  </a:lnTo>
                  <a:lnTo>
                    <a:pt x="2975503" y="1341645"/>
                  </a:lnTo>
                  <a:lnTo>
                    <a:pt x="2703796" y="0"/>
                  </a:lnTo>
                  <a:close/>
                </a:path>
              </a:pathLst>
            </a:custGeom>
            <a:solidFill>
              <a:srgbClr val="3822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1C72D465-2EE1-4AD9-BDFF-90EC119CD9F5}"/>
                </a:ext>
              </a:extLst>
            </p:cNvPr>
            <p:cNvSpPr/>
            <p:nvPr/>
          </p:nvSpPr>
          <p:spPr>
            <a:xfrm rot="16619466">
              <a:off x="6427208" y="5401268"/>
              <a:ext cx="3371457" cy="4374122"/>
            </a:xfrm>
            <a:prstGeom prst="rect">
              <a:avLst/>
            </a:prstGeom>
            <a:solidFill>
              <a:srgbClr val="D9A0C8"/>
            </a:solidFill>
            <a:ln>
              <a:solidFill>
                <a:srgbClr val="D9A0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5A830D1D-65F5-4AB4-A5D6-AE5F924E024B}"/>
                </a:ext>
              </a:extLst>
            </p:cNvPr>
            <p:cNvSpPr/>
            <p:nvPr/>
          </p:nvSpPr>
          <p:spPr>
            <a:xfrm rot="19822450">
              <a:off x="8074204" y="5404035"/>
              <a:ext cx="6452235" cy="2557095"/>
            </a:xfrm>
            <a:prstGeom prst="rect">
              <a:avLst/>
            </a:prstGeom>
            <a:solidFill>
              <a:srgbClr val="641B53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21" name="Freeform: Shape 8">
              <a:extLst>
                <a:ext uri="{FF2B5EF4-FFF2-40B4-BE49-F238E27FC236}">
                  <a16:creationId xmlns:a16="http://schemas.microsoft.com/office/drawing/2014/main" id="{906FBC3C-84D0-47FE-8CDE-91B31C95D8EB}"/>
                </a:ext>
              </a:extLst>
            </p:cNvPr>
            <p:cNvSpPr/>
            <p:nvPr/>
          </p:nvSpPr>
          <p:spPr>
            <a:xfrm rot="244445" flipV="1">
              <a:off x="10372538" y="-1384479"/>
              <a:ext cx="3545786" cy="1919209"/>
            </a:xfrm>
            <a:custGeom>
              <a:avLst/>
              <a:gdLst>
                <a:gd name="connsiteX0" fmla="*/ 0 w 7296150"/>
                <a:gd name="connsiteY0" fmla="*/ 466725 h 981075"/>
                <a:gd name="connsiteX1" fmla="*/ 7296150 w 7296150"/>
                <a:gd name="connsiteY1" fmla="*/ 0 h 981075"/>
                <a:gd name="connsiteX2" fmla="*/ 4352925 w 7296150"/>
                <a:gd name="connsiteY2" fmla="*/ 981075 h 981075"/>
                <a:gd name="connsiteX3" fmla="*/ 0 w 7296150"/>
                <a:gd name="connsiteY3" fmla="*/ 466725 h 981075"/>
                <a:gd name="connsiteX0" fmla="*/ 0 w 5160524"/>
                <a:gd name="connsiteY0" fmla="*/ 335546 h 981075"/>
                <a:gd name="connsiteX1" fmla="*/ 5160524 w 5160524"/>
                <a:gd name="connsiteY1" fmla="*/ 0 h 981075"/>
                <a:gd name="connsiteX2" fmla="*/ 2217299 w 5160524"/>
                <a:gd name="connsiteY2" fmla="*/ 981075 h 981075"/>
                <a:gd name="connsiteX3" fmla="*/ 0 w 5160524"/>
                <a:gd name="connsiteY3" fmla="*/ 335546 h 981075"/>
                <a:gd name="connsiteX0" fmla="*/ 0 w 5160524"/>
                <a:gd name="connsiteY0" fmla="*/ 335546 h 861398"/>
                <a:gd name="connsiteX1" fmla="*/ 5160524 w 5160524"/>
                <a:gd name="connsiteY1" fmla="*/ 0 h 861398"/>
                <a:gd name="connsiteX2" fmla="*/ 2545895 w 5160524"/>
                <a:gd name="connsiteY2" fmla="*/ 861398 h 861398"/>
                <a:gd name="connsiteX3" fmla="*/ 0 w 5160524"/>
                <a:gd name="connsiteY3" fmla="*/ 335546 h 86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524" h="861398">
                  <a:moveTo>
                    <a:pt x="0" y="335546"/>
                  </a:moveTo>
                  <a:lnTo>
                    <a:pt x="5160524" y="0"/>
                  </a:lnTo>
                  <a:lnTo>
                    <a:pt x="2545895" y="861398"/>
                  </a:lnTo>
                  <a:lnTo>
                    <a:pt x="0" y="335546"/>
                  </a:lnTo>
                  <a:close/>
                </a:path>
              </a:pathLst>
            </a:custGeom>
            <a:solidFill>
              <a:srgbClr val="D9A0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41" name="Freeform: Shape 8">
              <a:extLst>
                <a:ext uri="{FF2B5EF4-FFF2-40B4-BE49-F238E27FC236}">
                  <a16:creationId xmlns:a16="http://schemas.microsoft.com/office/drawing/2014/main" id="{A460DBAB-123D-4E97-B407-AF565A607B91}"/>
                </a:ext>
              </a:extLst>
            </p:cNvPr>
            <p:cNvSpPr/>
            <p:nvPr/>
          </p:nvSpPr>
          <p:spPr>
            <a:xfrm flipH="1">
              <a:off x="1237915" y="5336907"/>
              <a:ext cx="8634217" cy="1507790"/>
            </a:xfrm>
            <a:custGeom>
              <a:avLst/>
              <a:gdLst>
                <a:gd name="connsiteX0" fmla="*/ 0 w 11696700"/>
                <a:gd name="connsiteY0" fmla="*/ 0 h 1190625"/>
                <a:gd name="connsiteX1" fmla="*/ 11696700 w 11696700"/>
                <a:gd name="connsiteY1" fmla="*/ 1190625 h 1190625"/>
                <a:gd name="connsiteX2" fmla="*/ 9525 w 11696700"/>
                <a:gd name="connsiteY2" fmla="*/ 1190625 h 1190625"/>
                <a:gd name="connsiteX3" fmla="*/ 0 w 11696700"/>
                <a:gd name="connsiteY3" fmla="*/ 0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96700" h="1190625">
                  <a:moveTo>
                    <a:pt x="0" y="0"/>
                  </a:moveTo>
                  <a:lnTo>
                    <a:pt x="11696700" y="1190625"/>
                  </a:lnTo>
                  <a:lnTo>
                    <a:pt x="9525" y="1190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2767"/>
            </a:solidFill>
            <a:ln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970597" y="1074327"/>
            <a:ext cx="4098571" cy="463022"/>
            <a:chOff x="1970016" y="1997327"/>
            <a:chExt cx="4098571" cy="463022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A5CB56A7-58EF-4FEE-997C-88953F186976}"/>
                </a:ext>
              </a:extLst>
            </p:cNvPr>
            <p:cNvSpPr/>
            <p:nvPr/>
          </p:nvSpPr>
          <p:spPr>
            <a:xfrm>
              <a:off x="1970016" y="1997327"/>
              <a:ext cx="3853867" cy="463022"/>
            </a:xfrm>
            <a:prstGeom prst="rect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47" name="Равнобедренный треугольник 46"/>
            <p:cNvSpPr/>
            <p:nvPr/>
          </p:nvSpPr>
          <p:spPr>
            <a:xfrm rot="5400000">
              <a:off x="5745338" y="2116569"/>
              <a:ext cx="389642" cy="256856"/>
            </a:xfrm>
            <a:prstGeom prst="triangle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A5CB56A7-58EF-4FEE-997C-88953F186976}"/>
              </a:ext>
            </a:extLst>
          </p:cNvPr>
          <p:cNvSpPr/>
          <p:nvPr/>
        </p:nvSpPr>
        <p:spPr>
          <a:xfrm>
            <a:off x="6476922" y="1868675"/>
            <a:ext cx="5027331" cy="671651"/>
          </a:xfrm>
          <a:prstGeom prst="rect">
            <a:avLst/>
          </a:prstGeom>
          <a:solidFill>
            <a:srgbClr val="641B53"/>
          </a:solidFill>
          <a:ln>
            <a:solidFill>
              <a:srgbClr val="B82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 dirty="0"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54B6523F-3134-413F-B546-E6ECBF57189E}"/>
              </a:ext>
            </a:extLst>
          </p:cNvPr>
          <p:cNvSpPr/>
          <p:nvPr/>
        </p:nvSpPr>
        <p:spPr>
          <a:xfrm>
            <a:off x="2105117" y="1032518"/>
            <a:ext cx="1351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556 305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A5CB56A7-58EF-4FEE-997C-88953F186976}"/>
              </a:ext>
            </a:extLst>
          </p:cNvPr>
          <p:cNvSpPr/>
          <p:nvPr/>
        </p:nvSpPr>
        <p:spPr>
          <a:xfrm>
            <a:off x="6476922" y="736698"/>
            <a:ext cx="5027331" cy="876056"/>
          </a:xfrm>
          <a:prstGeom prst="rect">
            <a:avLst/>
          </a:prstGeom>
          <a:solidFill>
            <a:srgbClr val="641B53"/>
          </a:solidFill>
          <a:ln>
            <a:solidFill>
              <a:srgbClr val="B82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grpSp>
        <p:nvGrpSpPr>
          <p:cNvPr id="72" name="Группа 71"/>
          <p:cNvGrpSpPr/>
          <p:nvPr/>
        </p:nvGrpSpPr>
        <p:grpSpPr>
          <a:xfrm>
            <a:off x="1296177" y="1015895"/>
            <a:ext cx="587638" cy="512841"/>
            <a:chOff x="377332" y="2027353"/>
            <a:chExt cx="706858" cy="616887"/>
          </a:xfrm>
        </p:grpSpPr>
        <p:sp>
          <p:nvSpPr>
            <p:cNvPr id="73" name="Овал 72"/>
            <p:cNvSpPr/>
            <p:nvPr/>
          </p:nvSpPr>
          <p:spPr>
            <a:xfrm>
              <a:off x="377332" y="2027353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88732" y="2088912"/>
              <a:ext cx="595458" cy="555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1</a:t>
              </a:r>
              <a:endParaRPr lang="ru-RU" sz="2400" dirty="0">
                <a:solidFill>
                  <a:srgbClr val="AD1761"/>
                </a:solidFill>
                <a:latin typeface="Circe ExtraBold" panose="020B0802020203020203" pitchFamily="34" charset="-52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1314343" y="1940501"/>
            <a:ext cx="587638" cy="512841"/>
            <a:chOff x="377332" y="2027353"/>
            <a:chExt cx="706858" cy="616887"/>
          </a:xfrm>
        </p:grpSpPr>
        <p:sp>
          <p:nvSpPr>
            <p:cNvPr id="76" name="Овал 75"/>
            <p:cNvSpPr/>
            <p:nvPr/>
          </p:nvSpPr>
          <p:spPr>
            <a:xfrm>
              <a:off x="377332" y="2027353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88732" y="2088912"/>
              <a:ext cx="595458" cy="555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2</a:t>
              </a: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1334860" y="2916901"/>
            <a:ext cx="587638" cy="512841"/>
            <a:chOff x="377332" y="2027353"/>
            <a:chExt cx="706858" cy="616887"/>
          </a:xfrm>
        </p:grpSpPr>
        <p:sp>
          <p:nvSpPr>
            <p:cNvPr id="79" name="Овал 78"/>
            <p:cNvSpPr/>
            <p:nvPr/>
          </p:nvSpPr>
          <p:spPr>
            <a:xfrm>
              <a:off x="377332" y="2027353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88732" y="2088912"/>
              <a:ext cx="595458" cy="555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3</a:t>
              </a: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1345803" y="3864842"/>
            <a:ext cx="587638" cy="512841"/>
            <a:chOff x="377332" y="2027353"/>
            <a:chExt cx="706858" cy="616887"/>
          </a:xfrm>
        </p:grpSpPr>
        <p:sp>
          <p:nvSpPr>
            <p:cNvPr id="82" name="Овал 81"/>
            <p:cNvSpPr/>
            <p:nvPr/>
          </p:nvSpPr>
          <p:spPr>
            <a:xfrm>
              <a:off x="377332" y="2027353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88732" y="2088912"/>
              <a:ext cx="595458" cy="555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4</a:t>
              </a:r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1316664" y="5025614"/>
            <a:ext cx="587638" cy="512841"/>
            <a:chOff x="377332" y="2027353"/>
            <a:chExt cx="706858" cy="616887"/>
          </a:xfrm>
        </p:grpSpPr>
        <p:sp>
          <p:nvSpPr>
            <p:cNvPr id="85" name="Овал 84"/>
            <p:cNvSpPr/>
            <p:nvPr/>
          </p:nvSpPr>
          <p:spPr>
            <a:xfrm>
              <a:off x="377332" y="2027353"/>
              <a:ext cx="591927" cy="5919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AD17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88732" y="2088912"/>
              <a:ext cx="595458" cy="555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solidFill>
                    <a:srgbClr val="AD1761"/>
                  </a:solidFill>
                  <a:latin typeface="Circe ExtraBold" panose="020B0802020203020203" pitchFamily="34" charset="-52"/>
                </a:rPr>
                <a:t>5</a:t>
              </a: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1970597" y="1991239"/>
            <a:ext cx="4098571" cy="463022"/>
            <a:chOff x="1970016" y="1997327"/>
            <a:chExt cx="4098571" cy="463022"/>
          </a:xfrm>
        </p:grpSpPr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A5CB56A7-58EF-4FEE-997C-88953F186976}"/>
                </a:ext>
              </a:extLst>
            </p:cNvPr>
            <p:cNvSpPr/>
            <p:nvPr/>
          </p:nvSpPr>
          <p:spPr>
            <a:xfrm>
              <a:off x="1970016" y="1997327"/>
              <a:ext cx="3853867" cy="463022"/>
            </a:xfrm>
            <a:prstGeom prst="rect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49" name="Равнобедренный треугольник 48"/>
            <p:cNvSpPr/>
            <p:nvPr/>
          </p:nvSpPr>
          <p:spPr>
            <a:xfrm rot="5400000">
              <a:off x="5745338" y="2116569"/>
              <a:ext cx="389642" cy="256856"/>
            </a:xfrm>
            <a:prstGeom prst="triangle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2015109" y="2972966"/>
            <a:ext cx="4098571" cy="463022"/>
            <a:chOff x="1970016" y="1997327"/>
            <a:chExt cx="4098571" cy="463022"/>
          </a:xfrm>
        </p:grpSpPr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A5CB56A7-58EF-4FEE-997C-88953F186976}"/>
                </a:ext>
              </a:extLst>
            </p:cNvPr>
            <p:cNvSpPr/>
            <p:nvPr/>
          </p:nvSpPr>
          <p:spPr>
            <a:xfrm>
              <a:off x="1970016" y="1997327"/>
              <a:ext cx="3853867" cy="463022"/>
            </a:xfrm>
            <a:prstGeom prst="rect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52" name="Равнобедренный треугольник 51"/>
            <p:cNvSpPr/>
            <p:nvPr/>
          </p:nvSpPr>
          <p:spPr>
            <a:xfrm rot="5400000">
              <a:off x="5745338" y="2116569"/>
              <a:ext cx="389642" cy="256856"/>
            </a:xfrm>
            <a:prstGeom prst="triangle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2011116" y="3937964"/>
            <a:ext cx="4098571" cy="463022"/>
            <a:chOff x="1970016" y="1997327"/>
            <a:chExt cx="4098571" cy="463022"/>
          </a:xfrm>
        </p:grpSpPr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id="{A5CB56A7-58EF-4FEE-997C-88953F186976}"/>
                </a:ext>
              </a:extLst>
            </p:cNvPr>
            <p:cNvSpPr/>
            <p:nvPr/>
          </p:nvSpPr>
          <p:spPr>
            <a:xfrm>
              <a:off x="1970016" y="1997327"/>
              <a:ext cx="3853867" cy="463022"/>
            </a:xfrm>
            <a:prstGeom prst="rect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sp>
          <p:nvSpPr>
            <p:cNvPr id="55" name="Равнобедренный треугольник 54"/>
            <p:cNvSpPr/>
            <p:nvPr/>
          </p:nvSpPr>
          <p:spPr>
            <a:xfrm rot="5400000">
              <a:off x="5745338" y="2087143"/>
              <a:ext cx="389642" cy="256856"/>
            </a:xfrm>
            <a:prstGeom prst="triangle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FDEF87EF-3BD2-4BE9-8EF2-86624F3FCA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971" y="5409595"/>
            <a:ext cx="1281206" cy="1296758"/>
          </a:xfrm>
          <a:prstGeom prst="rect">
            <a:avLst/>
          </a:prstGeom>
        </p:spPr>
      </p:pic>
      <p:grpSp>
        <p:nvGrpSpPr>
          <p:cNvPr id="56" name="Группа 55"/>
          <p:cNvGrpSpPr/>
          <p:nvPr/>
        </p:nvGrpSpPr>
        <p:grpSpPr>
          <a:xfrm>
            <a:off x="2011116" y="5033743"/>
            <a:ext cx="4098571" cy="463022"/>
            <a:chOff x="1970016" y="2198799"/>
            <a:chExt cx="4098571" cy="463022"/>
          </a:xfrm>
        </p:grpSpPr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A5CB56A7-58EF-4FEE-997C-88953F186976}"/>
                </a:ext>
              </a:extLst>
            </p:cNvPr>
            <p:cNvSpPr/>
            <p:nvPr/>
          </p:nvSpPr>
          <p:spPr>
            <a:xfrm>
              <a:off x="1970016" y="2198799"/>
              <a:ext cx="3853867" cy="463022"/>
            </a:xfrm>
            <a:prstGeom prst="rect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3200" b="1" dirty="0"/>
            </a:p>
          </p:txBody>
        </p:sp>
        <p:sp>
          <p:nvSpPr>
            <p:cNvPr id="58" name="Равнобедренный треугольник 57"/>
            <p:cNvSpPr/>
            <p:nvPr/>
          </p:nvSpPr>
          <p:spPr>
            <a:xfrm rot="5400000">
              <a:off x="5745338" y="2291555"/>
              <a:ext cx="389642" cy="256856"/>
            </a:xfrm>
            <a:prstGeom prst="triangle">
              <a:avLst/>
            </a:prstGeom>
            <a:solidFill>
              <a:srgbClr val="B82767"/>
            </a:solidFill>
            <a:ln>
              <a:solidFill>
                <a:srgbClr val="B82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A5CB56A7-58EF-4FEE-997C-88953F186976}"/>
              </a:ext>
            </a:extLst>
          </p:cNvPr>
          <p:cNvSpPr/>
          <p:nvPr/>
        </p:nvSpPr>
        <p:spPr>
          <a:xfrm>
            <a:off x="6499853" y="2825350"/>
            <a:ext cx="5027331" cy="798766"/>
          </a:xfrm>
          <a:prstGeom prst="rect">
            <a:avLst/>
          </a:prstGeom>
          <a:solidFill>
            <a:srgbClr val="641B53"/>
          </a:solidFill>
          <a:ln>
            <a:solidFill>
              <a:srgbClr val="B82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 dirty="0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A5CB56A7-58EF-4FEE-997C-88953F186976}"/>
              </a:ext>
            </a:extLst>
          </p:cNvPr>
          <p:cNvSpPr/>
          <p:nvPr/>
        </p:nvSpPr>
        <p:spPr>
          <a:xfrm>
            <a:off x="6526618" y="3915989"/>
            <a:ext cx="5047553" cy="571652"/>
          </a:xfrm>
          <a:prstGeom prst="rect">
            <a:avLst/>
          </a:prstGeom>
          <a:solidFill>
            <a:srgbClr val="641B53"/>
          </a:solidFill>
          <a:ln>
            <a:solidFill>
              <a:srgbClr val="B82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 dirty="0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A5CB56A7-58EF-4FEE-997C-88953F186976}"/>
              </a:ext>
            </a:extLst>
          </p:cNvPr>
          <p:cNvSpPr/>
          <p:nvPr/>
        </p:nvSpPr>
        <p:spPr>
          <a:xfrm>
            <a:off x="6483478" y="4914429"/>
            <a:ext cx="5047553" cy="639920"/>
          </a:xfrm>
          <a:prstGeom prst="rect">
            <a:avLst/>
          </a:prstGeom>
          <a:solidFill>
            <a:srgbClr val="641B53"/>
          </a:solidFill>
          <a:ln>
            <a:solidFill>
              <a:srgbClr val="B82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54B6523F-3134-413F-B546-E6ECBF57189E}"/>
              </a:ext>
            </a:extLst>
          </p:cNvPr>
          <p:cNvSpPr/>
          <p:nvPr/>
        </p:nvSpPr>
        <p:spPr>
          <a:xfrm>
            <a:off x="2066144" y="193696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1 655 290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54B6523F-3134-413F-B546-E6ECBF57189E}"/>
              </a:ext>
            </a:extLst>
          </p:cNvPr>
          <p:cNvSpPr/>
          <p:nvPr/>
        </p:nvSpPr>
        <p:spPr>
          <a:xfrm>
            <a:off x="2135924" y="2928418"/>
            <a:ext cx="1351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190 622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54B6523F-3134-413F-B546-E6ECBF57189E}"/>
              </a:ext>
            </a:extLst>
          </p:cNvPr>
          <p:cNvSpPr/>
          <p:nvPr/>
        </p:nvSpPr>
        <p:spPr>
          <a:xfrm>
            <a:off x="2098404" y="3910412"/>
            <a:ext cx="184731" cy="483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54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54B6523F-3134-413F-B546-E6ECBF57189E}"/>
              </a:ext>
            </a:extLst>
          </p:cNvPr>
          <p:cNvSpPr/>
          <p:nvPr/>
        </p:nvSpPr>
        <p:spPr>
          <a:xfrm>
            <a:off x="6543222" y="696881"/>
            <a:ext cx="47417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Закупка основного оборудования, а именно игровые панели, песочница, качалки – балансир, для реализации 1 этапа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4B6523F-3134-413F-B546-E6ECBF57189E}"/>
              </a:ext>
            </a:extLst>
          </p:cNvPr>
          <p:cNvSpPr/>
          <p:nvPr/>
        </p:nvSpPr>
        <p:spPr>
          <a:xfrm>
            <a:off x="6444557" y="3973929"/>
            <a:ext cx="4330705" cy="48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54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54B6523F-3134-413F-B546-E6ECBF57189E}"/>
              </a:ext>
            </a:extLst>
          </p:cNvPr>
          <p:cNvSpPr/>
          <p:nvPr/>
        </p:nvSpPr>
        <p:spPr>
          <a:xfrm>
            <a:off x="7180012" y="3786610"/>
            <a:ext cx="184731" cy="483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54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2BE1847-7E92-4478-986D-775369DD18D2}"/>
              </a:ext>
            </a:extLst>
          </p:cNvPr>
          <p:cNvSpPr/>
          <p:nvPr/>
        </p:nvSpPr>
        <p:spPr>
          <a:xfrm>
            <a:off x="6637380" y="4888868"/>
            <a:ext cx="47759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Закупка строительных материалов, а именно 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песок, кирпич, цемент…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26E08B-13ED-43D9-96C9-25CDF0CB5234}"/>
              </a:ext>
            </a:extLst>
          </p:cNvPr>
          <p:cNvSpPr txBox="1"/>
          <p:nvPr/>
        </p:nvSpPr>
        <p:spPr>
          <a:xfrm>
            <a:off x="6575686" y="1888434"/>
            <a:ext cx="447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Закупка  габаритного оборудования, такого как ДИК, скоростной поезд, веранда.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4F581D-CC59-49F8-BD56-41EE963E0514}"/>
              </a:ext>
            </a:extLst>
          </p:cNvPr>
          <p:cNvSpPr txBox="1"/>
          <p:nvPr/>
        </p:nvSpPr>
        <p:spPr>
          <a:xfrm>
            <a:off x="6518947" y="2816965"/>
            <a:ext cx="4757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Благотворительный сбор денежных средств, на установку камер, замена уличных фонарей и проводки, через детскую площадку.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4E35D7-EE3C-4CE9-AF88-2CB87862657C}"/>
              </a:ext>
            </a:extLst>
          </p:cNvPr>
          <p:cNvSpPr txBox="1"/>
          <p:nvPr/>
        </p:nvSpPr>
        <p:spPr>
          <a:xfrm>
            <a:off x="6680892" y="4016118"/>
            <a:ext cx="4732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музыкального уличного оборудования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091FD4-3858-4728-B4FD-5A273C5A5E55}"/>
              </a:ext>
            </a:extLst>
          </p:cNvPr>
          <p:cNvSpPr txBox="1"/>
          <p:nvPr/>
        </p:nvSpPr>
        <p:spPr>
          <a:xfrm>
            <a:off x="2268311" y="3910412"/>
            <a:ext cx="1549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51AC8E-3AF5-47D5-B02F-2B27ED39AB27}"/>
              </a:ext>
            </a:extLst>
          </p:cNvPr>
          <p:cNvSpPr txBox="1"/>
          <p:nvPr/>
        </p:nvSpPr>
        <p:spPr>
          <a:xfrm>
            <a:off x="2277852" y="4990315"/>
            <a:ext cx="1417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43 000</a:t>
            </a:r>
          </a:p>
        </p:txBody>
      </p:sp>
    </p:spTree>
    <p:extLst>
      <p:ext uri="{BB962C8B-B14F-4D97-AF65-F5344CB8AC3E}">
        <p14:creationId xmlns:p14="http://schemas.microsoft.com/office/powerpoint/2010/main" val="1743449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1DBA6F3-4D80-45A7-8A9E-5F26023ECE0D}"/>
              </a:ext>
            </a:extLst>
          </p:cNvPr>
          <p:cNvSpPr/>
          <p:nvPr/>
        </p:nvSpPr>
        <p:spPr>
          <a:xfrm>
            <a:off x="-263236" y="-221115"/>
            <a:ext cx="13184438" cy="5140404"/>
          </a:xfrm>
          <a:prstGeom prst="rect">
            <a:avLst/>
          </a:prstGeom>
          <a:solidFill>
            <a:srgbClr val="D6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11" name="Freeform: Shape 6">
            <a:extLst>
              <a:ext uri="{FF2B5EF4-FFF2-40B4-BE49-F238E27FC236}">
                <a16:creationId xmlns:a16="http://schemas.microsoft.com/office/drawing/2014/main" id="{81525548-6268-468D-8FA4-433430B54DF7}"/>
              </a:ext>
            </a:extLst>
          </p:cNvPr>
          <p:cNvSpPr/>
          <p:nvPr/>
        </p:nvSpPr>
        <p:spPr>
          <a:xfrm>
            <a:off x="655146" y="-700181"/>
            <a:ext cx="11800500" cy="2519616"/>
          </a:xfrm>
          <a:custGeom>
            <a:avLst/>
            <a:gdLst>
              <a:gd name="connsiteX0" fmla="*/ 0 w 12496800"/>
              <a:gd name="connsiteY0" fmla="*/ 1066800 h 1781175"/>
              <a:gd name="connsiteX1" fmla="*/ 12496800 w 12496800"/>
              <a:gd name="connsiteY1" fmla="*/ 0 h 1781175"/>
              <a:gd name="connsiteX2" fmla="*/ 12382500 w 12496800"/>
              <a:gd name="connsiteY2" fmla="*/ 1781175 h 1781175"/>
              <a:gd name="connsiteX3" fmla="*/ 0 w 12496800"/>
              <a:gd name="connsiteY3" fmla="*/ 1676400 h 1781175"/>
              <a:gd name="connsiteX4" fmla="*/ 0 w 12496800"/>
              <a:gd name="connsiteY4" fmla="*/ 1066800 h 1781175"/>
              <a:gd name="connsiteX0" fmla="*/ 0 w 12435244"/>
              <a:gd name="connsiteY0" fmla="*/ 141029 h 855404"/>
              <a:gd name="connsiteX1" fmla="*/ 12435244 w 12435244"/>
              <a:gd name="connsiteY1" fmla="*/ 0 h 855404"/>
              <a:gd name="connsiteX2" fmla="*/ 12382500 w 12435244"/>
              <a:gd name="connsiteY2" fmla="*/ 855404 h 855404"/>
              <a:gd name="connsiteX3" fmla="*/ 0 w 12435244"/>
              <a:gd name="connsiteY3" fmla="*/ 750629 h 855404"/>
              <a:gd name="connsiteX4" fmla="*/ 0 w 12435244"/>
              <a:gd name="connsiteY4" fmla="*/ 141029 h 855404"/>
              <a:gd name="connsiteX0" fmla="*/ 0 w 12435244"/>
              <a:gd name="connsiteY0" fmla="*/ 1227029 h 1941404"/>
              <a:gd name="connsiteX1" fmla="*/ 12435244 w 12435244"/>
              <a:gd name="connsiteY1" fmla="*/ 0 h 1941404"/>
              <a:gd name="connsiteX2" fmla="*/ 12382500 w 12435244"/>
              <a:gd name="connsiteY2" fmla="*/ 1941404 h 1941404"/>
              <a:gd name="connsiteX3" fmla="*/ 0 w 12435244"/>
              <a:gd name="connsiteY3" fmla="*/ 1836629 h 1941404"/>
              <a:gd name="connsiteX4" fmla="*/ 0 w 12435244"/>
              <a:gd name="connsiteY4" fmla="*/ 1227029 h 1941404"/>
              <a:gd name="connsiteX0" fmla="*/ 0 w 13697144"/>
              <a:gd name="connsiteY0" fmla="*/ 0 h 3954571"/>
              <a:gd name="connsiteX1" fmla="*/ 13697144 w 13697144"/>
              <a:gd name="connsiteY1" fmla="*/ 2013167 h 3954571"/>
              <a:gd name="connsiteX2" fmla="*/ 13644400 w 13697144"/>
              <a:gd name="connsiteY2" fmla="*/ 3954571 h 3954571"/>
              <a:gd name="connsiteX3" fmla="*/ 1261900 w 13697144"/>
              <a:gd name="connsiteY3" fmla="*/ 3849796 h 3954571"/>
              <a:gd name="connsiteX4" fmla="*/ 0 w 13697144"/>
              <a:gd name="connsiteY4" fmla="*/ 0 h 3954571"/>
              <a:gd name="connsiteX0" fmla="*/ 0 w 13798291"/>
              <a:gd name="connsiteY0" fmla="*/ 0 h 5254210"/>
              <a:gd name="connsiteX1" fmla="*/ 13697144 w 13798291"/>
              <a:gd name="connsiteY1" fmla="*/ 2013167 h 5254210"/>
              <a:gd name="connsiteX2" fmla="*/ 13798291 w 13798291"/>
              <a:gd name="connsiteY2" fmla="*/ 5254210 h 5254210"/>
              <a:gd name="connsiteX3" fmla="*/ 1261900 w 13798291"/>
              <a:gd name="connsiteY3" fmla="*/ 3849796 h 5254210"/>
              <a:gd name="connsiteX4" fmla="*/ 0 w 13798291"/>
              <a:gd name="connsiteY4" fmla="*/ 0 h 5254210"/>
              <a:gd name="connsiteX0" fmla="*/ 0 w 13798291"/>
              <a:gd name="connsiteY0" fmla="*/ 0 h 5254210"/>
              <a:gd name="connsiteX1" fmla="*/ 13697144 w 13798291"/>
              <a:gd name="connsiteY1" fmla="*/ 2013167 h 5254210"/>
              <a:gd name="connsiteX2" fmla="*/ 13798291 w 13798291"/>
              <a:gd name="connsiteY2" fmla="*/ 5254210 h 5254210"/>
              <a:gd name="connsiteX3" fmla="*/ 1538902 w 13798291"/>
              <a:gd name="connsiteY3" fmla="*/ 4099042 h 5254210"/>
              <a:gd name="connsiteX4" fmla="*/ 0 w 13798291"/>
              <a:gd name="connsiteY4" fmla="*/ 0 h 5254210"/>
              <a:gd name="connsiteX0" fmla="*/ 61557 w 12259389"/>
              <a:gd name="connsiteY0" fmla="*/ 1796735 h 3241043"/>
              <a:gd name="connsiteX1" fmla="*/ 12158242 w 12259389"/>
              <a:gd name="connsiteY1" fmla="*/ 0 h 3241043"/>
              <a:gd name="connsiteX2" fmla="*/ 12259389 w 12259389"/>
              <a:gd name="connsiteY2" fmla="*/ 3241043 h 3241043"/>
              <a:gd name="connsiteX3" fmla="*/ 0 w 12259389"/>
              <a:gd name="connsiteY3" fmla="*/ 2085875 h 3241043"/>
              <a:gd name="connsiteX4" fmla="*/ 61557 w 12259389"/>
              <a:gd name="connsiteY4" fmla="*/ 1796735 h 3241043"/>
              <a:gd name="connsiteX0" fmla="*/ 61557 w 12259389"/>
              <a:gd name="connsiteY0" fmla="*/ 69817 h 1514125"/>
              <a:gd name="connsiteX1" fmla="*/ 12189020 w 12259389"/>
              <a:gd name="connsiteY1" fmla="*/ 0 h 1514125"/>
              <a:gd name="connsiteX2" fmla="*/ 12259389 w 12259389"/>
              <a:gd name="connsiteY2" fmla="*/ 1514125 h 1514125"/>
              <a:gd name="connsiteX3" fmla="*/ 0 w 12259389"/>
              <a:gd name="connsiteY3" fmla="*/ 358957 h 1514125"/>
              <a:gd name="connsiteX4" fmla="*/ 61557 w 12259389"/>
              <a:gd name="connsiteY4" fmla="*/ 69817 h 1514125"/>
              <a:gd name="connsiteX0" fmla="*/ 61557 w 12259389"/>
              <a:gd name="connsiteY0" fmla="*/ 69817 h 1514125"/>
              <a:gd name="connsiteX1" fmla="*/ 12219798 w 12259389"/>
              <a:gd name="connsiteY1" fmla="*/ 0 h 1514125"/>
              <a:gd name="connsiteX2" fmla="*/ 12259389 w 12259389"/>
              <a:gd name="connsiteY2" fmla="*/ 1514125 h 1514125"/>
              <a:gd name="connsiteX3" fmla="*/ 0 w 12259389"/>
              <a:gd name="connsiteY3" fmla="*/ 358957 h 1514125"/>
              <a:gd name="connsiteX4" fmla="*/ 61557 w 12259389"/>
              <a:gd name="connsiteY4" fmla="*/ 69817 h 151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9389" h="1514125">
                <a:moveTo>
                  <a:pt x="61557" y="69817"/>
                </a:moveTo>
                <a:lnTo>
                  <a:pt x="12219798" y="0"/>
                </a:lnTo>
                <a:lnTo>
                  <a:pt x="12259389" y="1514125"/>
                </a:lnTo>
                <a:lnTo>
                  <a:pt x="0" y="358957"/>
                </a:lnTo>
                <a:lnTo>
                  <a:pt x="61557" y="69817"/>
                </a:lnTo>
                <a:close/>
              </a:path>
            </a:pathLst>
          </a:cu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12" name="Freeform: Shape 5">
            <a:extLst>
              <a:ext uri="{FF2B5EF4-FFF2-40B4-BE49-F238E27FC236}">
                <a16:creationId xmlns:a16="http://schemas.microsoft.com/office/drawing/2014/main" id="{DD5295FD-3481-42AE-B13F-C184949348B2}"/>
              </a:ext>
            </a:extLst>
          </p:cNvPr>
          <p:cNvSpPr/>
          <p:nvPr/>
        </p:nvSpPr>
        <p:spPr>
          <a:xfrm>
            <a:off x="-1870365" y="1235531"/>
            <a:ext cx="14326011" cy="5996542"/>
          </a:xfrm>
          <a:custGeom>
            <a:avLst/>
            <a:gdLst>
              <a:gd name="connsiteX0" fmla="*/ 0 w 12496800"/>
              <a:gd name="connsiteY0" fmla="*/ 1066800 h 1781175"/>
              <a:gd name="connsiteX1" fmla="*/ 12496800 w 12496800"/>
              <a:gd name="connsiteY1" fmla="*/ 0 h 1781175"/>
              <a:gd name="connsiteX2" fmla="*/ 12382500 w 12496800"/>
              <a:gd name="connsiteY2" fmla="*/ 1781175 h 1781175"/>
              <a:gd name="connsiteX3" fmla="*/ 0 w 12496800"/>
              <a:gd name="connsiteY3" fmla="*/ 1676400 h 1781175"/>
              <a:gd name="connsiteX4" fmla="*/ 0 w 12496800"/>
              <a:gd name="connsiteY4" fmla="*/ 1066800 h 1781175"/>
              <a:gd name="connsiteX0" fmla="*/ 0 w 12435244"/>
              <a:gd name="connsiteY0" fmla="*/ 141029 h 855404"/>
              <a:gd name="connsiteX1" fmla="*/ 12435244 w 12435244"/>
              <a:gd name="connsiteY1" fmla="*/ 0 h 855404"/>
              <a:gd name="connsiteX2" fmla="*/ 12382500 w 12435244"/>
              <a:gd name="connsiteY2" fmla="*/ 855404 h 855404"/>
              <a:gd name="connsiteX3" fmla="*/ 0 w 12435244"/>
              <a:gd name="connsiteY3" fmla="*/ 750629 h 855404"/>
              <a:gd name="connsiteX4" fmla="*/ 0 w 12435244"/>
              <a:gd name="connsiteY4" fmla="*/ 141029 h 855404"/>
              <a:gd name="connsiteX0" fmla="*/ 0 w 12435244"/>
              <a:gd name="connsiteY0" fmla="*/ 1227029 h 1941404"/>
              <a:gd name="connsiteX1" fmla="*/ 12435244 w 12435244"/>
              <a:gd name="connsiteY1" fmla="*/ 0 h 1941404"/>
              <a:gd name="connsiteX2" fmla="*/ 12382500 w 12435244"/>
              <a:gd name="connsiteY2" fmla="*/ 1941404 h 1941404"/>
              <a:gd name="connsiteX3" fmla="*/ 0 w 12435244"/>
              <a:gd name="connsiteY3" fmla="*/ 1836629 h 1941404"/>
              <a:gd name="connsiteX4" fmla="*/ 0 w 12435244"/>
              <a:gd name="connsiteY4" fmla="*/ 1227029 h 1941404"/>
              <a:gd name="connsiteX0" fmla="*/ 0 w 13697144"/>
              <a:gd name="connsiteY0" fmla="*/ 0 h 3954571"/>
              <a:gd name="connsiteX1" fmla="*/ 13697144 w 13697144"/>
              <a:gd name="connsiteY1" fmla="*/ 2013167 h 3954571"/>
              <a:gd name="connsiteX2" fmla="*/ 13644400 w 13697144"/>
              <a:gd name="connsiteY2" fmla="*/ 3954571 h 3954571"/>
              <a:gd name="connsiteX3" fmla="*/ 1261900 w 13697144"/>
              <a:gd name="connsiteY3" fmla="*/ 3849796 h 3954571"/>
              <a:gd name="connsiteX4" fmla="*/ 0 w 13697144"/>
              <a:gd name="connsiteY4" fmla="*/ 0 h 3954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7144" h="3954571">
                <a:moveTo>
                  <a:pt x="0" y="0"/>
                </a:moveTo>
                <a:lnTo>
                  <a:pt x="13697144" y="2013167"/>
                </a:lnTo>
                <a:lnTo>
                  <a:pt x="13644400" y="3954571"/>
                </a:lnTo>
                <a:lnTo>
                  <a:pt x="1261900" y="3849796"/>
                </a:lnTo>
                <a:lnTo>
                  <a:pt x="0" y="0"/>
                </a:lnTo>
                <a:close/>
              </a:path>
            </a:pathLst>
          </a:custGeom>
          <a:solidFill>
            <a:srgbClr val="D9A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13" name="Freeform: Shape 4">
            <a:extLst>
              <a:ext uri="{FF2B5EF4-FFF2-40B4-BE49-F238E27FC236}">
                <a16:creationId xmlns:a16="http://schemas.microsoft.com/office/drawing/2014/main" id="{6B301D97-74DF-43DC-84E9-0DD987C2F454}"/>
              </a:ext>
            </a:extLst>
          </p:cNvPr>
          <p:cNvSpPr/>
          <p:nvPr/>
        </p:nvSpPr>
        <p:spPr>
          <a:xfrm>
            <a:off x="-925396" y="-1649408"/>
            <a:ext cx="12469356" cy="9843918"/>
          </a:xfrm>
          <a:custGeom>
            <a:avLst/>
            <a:gdLst>
              <a:gd name="connsiteX0" fmla="*/ 0 w 7296150"/>
              <a:gd name="connsiteY0" fmla="*/ 85725 h 2038350"/>
              <a:gd name="connsiteX1" fmla="*/ 4181475 w 7296150"/>
              <a:gd name="connsiteY1" fmla="*/ 2038350 h 2038350"/>
              <a:gd name="connsiteX2" fmla="*/ 7296150 w 7296150"/>
              <a:gd name="connsiteY2" fmla="*/ 0 h 2038350"/>
              <a:gd name="connsiteX3" fmla="*/ 0 w 7296150"/>
              <a:gd name="connsiteY3" fmla="*/ 85725 h 2038350"/>
              <a:gd name="connsiteX0" fmla="*/ 0 w 6432084"/>
              <a:gd name="connsiteY0" fmla="*/ 818266 h 2770891"/>
              <a:gd name="connsiteX1" fmla="*/ 4181475 w 6432084"/>
              <a:gd name="connsiteY1" fmla="*/ 2770891 h 2770891"/>
              <a:gd name="connsiteX2" fmla="*/ 6432084 w 6432084"/>
              <a:gd name="connsiteY2" fmla="*/ 0 h 2770891"/>
              <a:gd name="connsiteX3" fmla="*/ 0 w 6432084"/>
              <a:gd name="connsiteY3" fmla="*/ 818266 h 2770891"/>
              <a:gd name="connsiteX0" fmla="*/ 0 w 6054580"/>
              <a:gd name="connsiteY0" fmla="*/ 2762666 h 2770891"/>
              <a:gd name="connsiteX1" fmla="*/ 3803971 w 6054580"/>
              <a:gd name="connsiteY1" fmla="*/ 2770891 h 2770891"/>
              <a:gd name="connsiteX2" fmla="*/ 6054580 w 6054580"/>
              <a:gd name="connsiteY2" fmla="*/ 0 h 2770891"/>
              <a:gd name="connsiteX3" fmla="*/ 0 w 6054580"/>
              <a:gd name="connsiteY3" fmla="*/ 2762666 h 2770891"/>
              <a:gd name="connsiteX0" fmla="*/ 0 w 6599864"/>
              <a:gd name="connsiteY0" fmla="*/ 1935166 h 2770891"/>
              <a:gd name="connsiteX1" fmla="*/ 4349255 w 6599864"/>
              <a:gd name="connsiteY1" fmla="*/ 2770891 h 2770891"/>
              <a:gd name="connsiteX2" fmla="*/ 6599864 w 6599864"/>
              <a:gd name="connsiteY2" fmla="*/ 0 h 2770891"/>
              <a:gd name="connsiteX3" fmla="*/ 0 w 6599864"/>
              <a:gd name="connsiteY3" fmla="*/ 1935166 h 2770891"/>
              <a:gd name="connsiteX0" fmla="*/ 0 w 11697112"/>
              <a:gd name="connsiteY0" fmla="*/ 1935166 h 4918450"/>
              <a:gd name="connsiteX1" fmla="*/ 11697112 w 11697112"/>
              <a:gd name="connsiteY1" fmla="*/ 4918450 h 4918450"/>
              <a:gd name="connsiteX2" fmla="*/ 6599864 w 11697112"/>
              <a:gd name="connsiteY2" fmla="*/ 0 h 4918450"/>
              <a:gd name="connsiteX3" fmla="*/ 0 w 11697112"/>
              <a:gd name="connsiteY3" fmla="*/ 1935166 h 4918450"/>
              <a:gd name="connsiteX0" fmla="*/ 0 w 11697112"/>
              <a:gd name="connsiteY0" fmla="*/ 1935166 h 4918450"/>
              <a:gd name="connsiteX1" fmla="*/ 5041515 w 11697112"/>
              <a:gd name="connsiteY1" fmla="*/ 3253853 h 4918450"/>
              <a:gd name="connsiteX2" fmla="*/ 11697112 w 11697112"/>
              <a:gd name="connsiteY2" fmla="*/ 4918450 h 4918450"/>
              <a:gd name="connsiteX3" fmla="*/ 6599864 w 11697112"/>
              <a:gd name="connsiteY3" fmla="*/ 0 h 4918450"/>
              <a:gd name="connsiteX4" fmla="*/ 0 w 11697112"/>
              <a:gd name="connsiteY4" fmla="*/ 1935166 h 4918450"/>
              <a:gd name="connsiteX0" fmla="*/ 0 w 11697112"/>
              <a:gd name="connsiteY0" fmla="*/ 1935166 h 4918450"/>
              <a:gd name="connsiteX1" fmla="*/ 436858 w 11697112"/>
              <a:gd name="connsiteY1" fmla="*/ 4151603 h 4918450"/>
              <a:gd name="connsiteX2" fmla="*/ 11697112 w 11697112"/>
              <a:gd name="connsiteY2" fmla="*/ 4918450 h 4918450"/>
              <a:gd name="connsiteX3" fmla="*/ 6599864 w 11697112"/>
              <a:gd name="connsiteY3" fmla="*/ 0 h 4918450"/>
              <a:gd name="connsiteX4" fmla="*/ 0 w 11697112"/>
              <a:gd name="connsiteY4" fmla="*/ 1935166 h 491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97112" h="4918450">
                <a:moveTo>
                  <a:pt x="0" y="1935166"/>
                </a:moveTo>
                <a:lnTo>
                  <a:pt x="436858" y="4151603"/>
                </a:lnTo>
                <a:lnTo>
                  <a:pt x="11697112" y="4918450"/>
                </a:lnTo>
                <a:lnTo>
                  <a:pt x="6599864" y="0"/>
                </a:lnTo>
                <a:lnTo>
                  <a:pt x="0" y="1935166"/>
                </a:lnTo>
                <a:close/>
              </a:path>
            </a:pathLst>
          </a:custGeom>
          <a:solidFill>
            <a:srgbClr val="B82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37B3C90-83E6-4DC0-AC49-650FF539F2CB}"/>
              </a:ext>
            </a:extLst>
          </p:cNvPr>
          <p:cNvSpPr txBox="1">
            <a:spLocks/>
          </p:cNvSpPr>
          <p:nvPr/>
        </p:nvSpPr>
        <p:spPr>
          <a:xfrm>
            <a:off x="2018779" y="2872282"/>
            <a:ext cx="8295271" cy="748866"/>
          </a:xfrm>
          <a:prstGeom prst="rect">
            <a:avLst/>
          </a:prstGeom>
        </p:spPr>
        <p:txBody>
          <a:bodyPr vert="horz" lIns="82953" tIns="41476" rIns="82953" bIns="41476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355" dirty="0">
                <a:solidFill>
                  <a:schemeClr val="bg1"/>
                </a:solidFill>
                <a:latin typeface="Montserrat Black" panose="00000A00000000000000" pitchFamily="50" charset="-52"/>
              </a:rPr>
              <a:t>СПАСИБО ЗА ВНИМАНИЕ!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EF87EF-3BD2-4BE9-8EF2-86624F3FCA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274" y="5537043"/>
            <a:ext cx="1281206" cy="129675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CA96DB5-0D9F-4948-8F55-7C9B61505B1B}"/>
              </a:ext>
            </a:extLst>
          </p:cNvPr>
          <p:cNvSpPr/>
          <p:nvPr/>
        </p:nvSpPr>
        <p:spPr>
          <a:xfrm>
            <a:off x="0" y="5571977"/>
            <a:ext cx="4678224" cy="1330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ru-RU" sz="2800" dirty="0">
                <a:solidFill>
                  <a:schemeClr val="bg1"/>
                </a:solidFill>
                <a:effectLst/>
                <a:latin typeface="Circe Bold" panose="020B0602020203020203" pitchFamily="34" charset="-52"/>
              </a:rPr>
              <a:t>КОНТАКТЫ ПРОЕКТА: </a:t>
            </a:r>
            <a:br>
              <a:rPr lang="ru-RU" sz="2800" dirty="0">
                <a:solidFill>
                  <a:schemeClr val="bg1"/>
                </a:solidFill>
                <a:effectLst/>
                <a:latin typeface="Circe Bold" panose="020B0602020203020203" pitchFamily="34" charset="-52"/>
              </a:rPr>
            </a:b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8(911) 579 15-00 КИРИЛЛ</a:t>
            </a:r>
          </a:p>
          <a:p>
            <a:pPr>
              <a:lnSpc>
                <a:spcPts val="24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k.tymanov@yandex.ru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endParaRPr lang="ru-RU" sz="28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7466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20096</TotalTime>
  <Words>754</Words>
  <Application>Microsoft Office PowerPoint</Application>
  <PresentationFormat>Широкоэкранный</PresentationFormat>
  <Paragraphs>96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Times New Roman</vt:lpstr>
      <vt:lpstr>Arial</vt:lpstr>
      <vt:lpstr>Circe</vt:lpstr>
      <vt:lpstr>Circe ExtraBold</vt:lpstr>
      <vt:lpstr>Calibri</vt:lpstr>
      <vt:lpstr>Circe Light</vt:lpstr>
      <vt:lpstr>Montserrat Black</vt:lpstr>
      <vt:lpstr>Montserrat</vt:lpstr>
      <vt:lpstr>Circe Bold</vt:lpstr>
      <vt:lpstr>Circe Extra 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SafeTec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Дурдина Зоя</dc:creator>
  <cp:lastModifiedBy>User</cp:lastModifiedBy>
  <cp:revision>400</cp:revision>
  <cp:lastPrinted>2020-06-22T09:36:24Z</cp:lastPrinted>
  <dcterms:created xsi:type="dcterms:W3CDTF">2020-01-22T13:17:43Z</dcterms:created>
  <dcterms:modified xsi:type="dcterms:W3CDTF">2020-09-12T02:25:15Z</dcterms:modified>
</cp:coreProperties>
</file>