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58" r:id="rId3"/>
    <p:sldId id="2147474214" r:id="rId4"/>
    <p:sldId id="260" r:id="rId5"/>
    <p:sldId id="2147474215" r:id="rId6"/>
    <p:sldId id="2147474216" r:id="rId7"/>
    <p:sldId id="2147474218" r:id="rId8"/>
    <p:sldId id="2147474221" r:id="rId9"/>
    <p:sldId id="2147474209" r:id="rId10"/>
    <p:sldId id="2147474212" r:id="rId11"/>
    <p:sldId id="2147474213" r:id="rId12"/>
    <p:sldId id="2147474222" r:id="rId13"/>
    <p:sldId id="267" r:id="rId14"/>
    <p:sldId id="2147474220" r:id="rId15"/>
    <p:sldId id="2147474223" r:id="rId16"/>
    <p:sldId id="271" r:id="rId17"/>
    <p:sldId id="266" r:id="rId18"/>
    <p:sldId id="265" r:id="rId19"/>
    <p:sldId id="272" r:id="rId20"/>
  </p:sldIdLst>
  <p:sldSz cx="10707688" cy="758031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Дронина Жанна Валерьевна" initials="ДЖВ" lastIdx="1" clrIdx="0">
    <p:extLst>
      <p:ext uri="{19B8F6BF-5375-455C-9EA6-DF929625EA0E}">
        <p15:presenceInfo xmlns:p15="http://schemas.microsoft.com/office/powerpoint/2012/main" userId="S-1-5-21-427109696-573327798-856312143-3777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DCF8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2" d="100"/>
          <a:sy n="92" d="100"/>
        </p:scale>
        <p:origin x="1234" y="8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!155\!_&#1044;&#1086;&#1087;.%20&#1088;&#1072;&#1073;&#1086;&#1090;&#1072;\&#1048;&#1088;&#1082;&#1091;&#1090;&#1089;&#1082;\&#1056;&#1072;&#1089;&#1095;&#1077;&#1090;&#1099;%20600%20&#1082;&#1042;&#1090;%20&#8212;%20&#1082;&#1086;&#1087;&#1080;&#1103;.xlsm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val>
            <c:numRef>
              <c:f>Лист2!$M$26:$Q$26</c:f>
              <c:numCache>
                <c:formatCode>0.000</c:formatCode>
                <c:ptCount val="5"/>
                <c:pt idx="0" formatCode="General">
                  <c:v>0</c:v>
                </c:pt>
                <c:pt idx="1">
                  <c:v>1.1406192599999998</c:v>
                </c:pt>
                <c:pt idx="2">
                  <c:v>0.69079758000000002</c:v>
                </c:pt>
                <c:pt idx="3" formatCode="General">
                  <c:v>0</c:v>
                </c:pt>
                <c:pt idx="4">
                  <c:v>0.49889169000000017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AC-4F8D-B0E5-7D6C142E84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47687488"/>
        <c:axId val="547683136"/>
        <c:axId val="0"/>
      </c:bar3DChart>
      <c:catAx>
        <c:axId val="547687488"/>
        <c:scaling>
          <c:orientation val="minMax"/>
        </c:scaling>
        <c:delete val="1"/>
        <c:axPos val="b"/>
        <c:majorTickMark val="none"/>
        <c:minorTickMark val="none"/>
        <c:tickLblPos val="nextTo"/>
        <c:crossAx val="547683136"/>
        <c:crosses val="autoZero"/>
        <c:auto val="1"/>
        <c:lblAlgn val="ctr"/>
        <c:lblOffset val="100"/>
        <c:noMultiLvlLbl val="0"/>
      </c:catAx>
      <c:valAx>
        <c:axId val="547683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1400" dirty="0"/>
                  <a:t>Выбросы СО</a:t>
                </a:r>
                <a:r>
                  <a:rPr lang="ru-RU" sz="1400" baseline="-25000" dirty="0"/>
                  <a:t>2</a:t>
                </a:r>
                <a:r>
                  <a:rPr lang="ru-RU" sz="1400" dirty="0"/>
                  <a:t>, кг СО</a:t>
                </a:r>
                <a:r>
                  <a:rPr lang="ru-RU" sz="1400" baseline="-25000" dirty="0"/>
                  <a:t>2</a:t>
                </a:r>
                <a:r>
                  <a:rPr lang="ru-RU" sz="1400" dirty="0"/>
                  <a:t>/кВт*ч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47687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image" Target="../media/image2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622A149D-258E-4B85-AE2E-04FD01D0987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C9FE0DC-B48B-46D8-83BE-C012FFF3829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DA0B0-BE52-4E26-9FB2-7402E8FA6A35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CB11592-F355-4F17-B529-711DA5B27DC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D758FE9-6920-410E-B496-7CDBE770E4C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FBDD3D-80DE-48A5-9A63-CE82F5C6D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709983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A294D7-4B48-4F76-ABBA-D819B17B5B7C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33463" y="1241425"/>
            <a:ext cx="4730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F6FE67-3A24-4A65-B360-C560A2491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64274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D6B558-115A-4D0B-979A-0DA0A1102EF0}" type="slidenum">
              <a:rPr lang="ru-RU" smtClean="0"/>
              <a:t>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13059CC-2289-41CF-A3AD-866D8316F67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290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6B558-115A-4D0B-979A-0DA0A1102EF0}" type="slidenum">
              <a:rPr lang="ru-RU" smtClean="0"/>
              <a:t>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337B98-C898-4C31-9D0A-3231EC62649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634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6B558-115A-4D0B-979A-0DA0A1102EF0}" type="slidenum">
              <a:rPr lang="ru-RU" smtClean="0"/>
              <a:t>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A8A9EC4-2BBB-445E-A282-0DEDE5431F0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2520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F6FE67-3A24-4A65-B360-C560A249126F}" type="slidenum">
              <a:rPr lang="ru-RU" smtClean="0"/>
              <a:t>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AD9324-888F-4A9B-AEB9-0C0FBCB00E2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5404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24_Пользовательский маке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Текст 6" title="Декоративный элемент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0" y="3543875"/>
            <a:ext cx="10707688" cy="4036437"/>
          </a:xfrm>
          <a:prstGeom prst="rect">
            <a:avLst/>
          </a:prstGeom>
          <a:solidFill>
            <a:schemeClr val="accent2"/>
          </a:solidFill>
        </p:spPr>
        <p:txBody>
          <a:bodyPr lIns="5400000" tIns="216000" rIns="1800000" rtlCol="0">
            <a:noAutofit/>
          </a:bodyPr>
          <a:lstStyle>
            <a:lvl1pPr marL="0" indent="0">
              <a:lnSpc>
                <a:spcPct val="100000"/>
              </a:lnSpc>
              <a:buNone/>
              <a:defRPr sz="1230">
                <a:solidFill>
                  <a:schemeClr val="bg1"/>
                </a:solidFill>
                <a:latin typeface="+mn-lt"/>
                <a:cs typeface="Arial"/>
              </a:defRPr>
            </a:lvl1pPr>
          </a:lstStyle>
          <a:p>
            <a:pPr lvl="0">
              <a:defRPr/>
            </a:pPr>
            <a:r>
              <a:rPr lang="ru-RU"/>
              <a:t>Щелкните, чтобы изменить стили текста образца слайда</a:t>
            </a:r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 bwMode="auto">
          <a:xfrm>
            <a:off x="4635478" y="1962526"/>
            <a:ext cx="5652033" cy="1465177"/>
          </a:xfrm>
        </p:spPr>
        <p:txBody>
          <a:bodyPr rtlCol="0" anchor="b"/>
          <a:lstStyle>
            <a:lvl1pPr algn="l">
              <a:defRPr>
                <a:latin typeface="+mj-lt"/>
              </a:defRPr>
            </a:lvl1pPr>
          </a:lstStyle>
          <a:p>
            <a:pPr>
              <a:defRPr/>
            </a:pPr>
            <a:r>
              <a:rPr lang="ru-RU"/>
              <a:t>Заголовок слайда</a:t>
            </a:r>
            <a:endParaRPr/>
          </a:p>
        </p:txBody>
      </p:sp>
      <p:sp>
        <p:nvSpPr>
          <p:cNvPr id="5" name="Рисунок 4" title="Декоративный элемент"/>
          <p:cNvSpPr>
            <a:spLocks noGrp="1"/>
          </p:cNvSpPr>
          <p:nvPr>
            <p:ph type="pic" sz="quarter" idx="10"/>
          </p:nvPr>
        </p:nvSpPr>
        <p:spPr bwMode="auto">
          <a:xfrm>
            <a:off x="853520" y="1"/>
            <a:ext cx="3094465" cy="35438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>
              <a:defRPr/>
            </a:pPr>
            <a:r>
              <a:rPr lang="ru-RU"/>
              <a:t>Вставка рисунка</a:t>
            </a:r>
          </a:p>
        </p:txBody>
      </p:sp>
      <p:sp>
        <p:nvSpPr>
          <p:cNvPr id="6" name="Рисунок 4" title="Декоративный элемент"/>
          <p:cNvSpPr>
            <a:spLocks noGrp="1"/>
          </p:cNvSpPr>
          <p:nvPr>
            <p:ph type="pic" sz="quarter" idx="12"/>
          </p:nvPr>
        </p:nvSpPr>
        <p:spPr bwMode="auto">
          <a:xfrm>
            <a:off x="853520" y="3712327"/>
            <a:ext cx="3094465" cy="35438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>
              <a:defRPr/>
            </a:pPr>
            <a:r>
              <a:rPr lang="ru-RU"/>
              <a:t>Вставка рисунка</a:t>
            </a:r>
          </a:p>
        </p:txBody>
      </p:sp>
    </p:spTree>
    <p:extLst>
      <p:ext uri="{BB962C8B-B14F-4D97-AF65-F5344CB8AC3E}">
        <p14:creationId xmlns:p14="http://schemas.microsoft.com/office/powerpoint/2010/main" val="4181787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29_Пользовательский маке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/>
          <p:cNvSpPr>
            <a:spLocks noGrp="1"/>
          </p:cNvSpPr>
          <p:nvPr>
            <p:ph type="pic" sz="quarter" idx="10"/>
          </p:nvPr>
        </p:nvSpPr>
        <p:spPr bwMode="auto">
          <a:xfrm>
            <a:off x="0" y="0"/>
            <a:ext cx="10707688" cy="7580313"/>
          </a:xfrm>
        </p:spPr>
        <p:txBody>
          <a:bodyPr rtlCol="0"/>
          <a:lstStyle/>
          <a:p>
            <a:pPr>
              <a:defRPr/>
            </a:pPr>
            <a:r>
              <a:rPr lang="ru-RU"/>
              <a:t>Вставка рисунка</a:t>
            </a:r>
          </a:p>
        </p:txBody>
      </p:sp>
      <p:sp>
        <p:nvSpPr>
          <p:cNvPr id="3" name="Текст 12"/>
          <p:cNvSpPr>
            <a:spLocks noGrp="1"/>
          </p:cNvSpPr>
          <p:nvPr>
            <p:ph type="body" sz="quarter" idx="14"/>
          </p:nvPr>
        </p:nvSpPr>
        <p:spPr bwMode="auto">
          <a:xfrm>
            <a:off x="4292450" y="4051238"/>
            <a:ext cx="6415238" cy="2428154"/>
          </a:xfrm>
          <a:prstGeom prst="rect">
            <a:avLst/>
          </a:prstGeom>
          <a:solidFill>
            <a:schemeClr val="accent2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 algn="l" defTabSz="803118">
              <a:lnSpc>
                <a:spcPct val="90000"/>
              </a:lnSpc>
              <a:spcBef>
                <a:spcPts val="0"/>
              </a:spcBef>
              <a:buNone/>
              <a:defRPr lang="en-US" sz="3513" b="1" i="0" spc="-132">
                <a:solidFill>
                  <a:schemeClr val="bg1"/>
                </a:solidFill>
                <a:latin typeface="+mj-lt"/>
                <a:ea typeface="+mj-ea"/>
                <a:cs typeface="Gill Sans"/>
              </a:defRPr>
            </a:lvl1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Фигура 62" title="Декоративный элемент"/>
          <p:cNvSpPr/>
          <p:nvPr userDrawn="1"/>
        </p:nvSpPr>
        <p:spPr bwMode="auto">
          <a:xfrm flipV="1">
            <a:off x="4292448" y="4051239"/>
            <a:ext cx="1" cy="2419339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6731" tIns="16731" rIns="16731" bIns="16731" rtlCol="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</a:defRPr>
            </a:pPr>
            <a:endParaRPr lang="ru-RU" sz="1317"/>
          </a:p>
        </p:txBody>
      </p:sp>
    </p:spTree>
    <p:extLst>
      <p:ext uri="{BB962C8B-B14F-4D97-AF65-F5344CB8AC3E}">
        <p14:creationId xmlns:p14="http://schemas.microsoft.com/office/powerpoint/2010/main" val="181822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 dt="0"/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6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4.emf"/><Relationship Id="rId5" Type="http://schemas.openxmlformats.org/officeDocument/2006/relationships/package" Target="../embeddings/Microsoft_Excel_Worksheet4.xlsx"/><Relationship Id="rId4" Type="http://schemas.openxmlformats.org/officeDocument/2006/relationships/image" Target="../media/image2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6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7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8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elar.urfu.ru/bitstream/10995/143248/1/978-5-7996-3998-3_006.pd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microsoft.com/office/2007/relationships/hdphoto" Target="../media/hdphoto2.wdp"/><Relationship Id="rId5" Type="http://schemas.openxmlformats.org/officeDocument/2006/relationships/image" Target="../media/image13.png"/><Relationship Id="rId4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4631B65-3C0B-4052-B7BF-809E98F3AC4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22"/>
          <a:stretch/>
        </p:blipFill>
        <p:spPr>
          <a:xfrm>
            <a:off x="0" y="1"/>
            <a:ext cx="10795237" cy="758031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27888" y="5983223"/>
            <a:ext cx="5818632" cy="11957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marL="0" marR="0" indent="0"/>
            <a:r>
              <a:rPr lang="ru" sz="2500" b="1" dirty="0">
                <a:ln>
                  <a:solidFill>
                    <a:schemeClr val="bg1"/>
                  </a:solidFill>
                </a:ln>
                <a:solidFill>
                  <a:srgbClr val="FFFFFF"/>
                </a:solidFill>
                <a:latin typeface="Tahoma"/>
              </a:rPr>
              <a:t>Транспорт на водородных топливных элементах: </a:t>
            </a:r>
            <a:br>
              <a:rPr lang="en-US" sz="2500" b="1" dirty="0">
                <a:ln>
                  <a:solidFill>
                    <a:schemeClr val="bg1"/>
                  </a:solidFill>
                </a:ln>
                <a:solidFill>
                  <a:srgbClr val="FFFFFF"/>
                </a:solidFill>
                <a:latin typeface="Tahoma"/>
              </a:rPr>
            </a:br>
            <a:r>
              <a:rPr lang="ru" sz="2500" b="1" dirty="0">
                <a:ln>
                  <a:solidFill>
                    <a:schemeClr val="bg1"/>
                  </a:solidFill>
                </a:ln>
                <a:solidFill>
                  <a:srgbClr val="FFFFFF"/>
                </a:solidFill>
                <a:latin typeface="Tahoma"/>
              </a:rPr>
              <a:t>И</a:t>
            </a:r>
            <a:r>
              <a:rPr lang="ru-RU" sz="2500" b="1" dirty="0">
                <a:ln>
                  <a:solidFill>
                    <a:schemeClr val="bg1"/>
                  </a:solidFill>
                </a:ln>
                <a:solidFill>
                  <a:srgbClr val="FFFFFF"/>
                </a:solidFill>
                <a:latin typeface="Tahoma"/>
              </a:rPr>
              <a:t>р</a:t>
            </a:r>
            <a:r>
              <a:rPr lang="ru" sz="2500" b="1" dirty="0">
                <a:ln>
                  <a:solidFill>
                    <a:schemeClr val="bg1"/>
                  </a:solidFill>
                </a:ln>
                <a:solidFill>
                  <a:srgbClr val="FFFFFF"/>
                </a:solidFill>
                <a:latin typeface="Tahoma"/>
              </a:rPr>
              <a:t>кутская область, озеро Байкал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9227B52-17CD-4E4C-94A0-DA1439D88652}"/>
              </a:ext>
            </a:extLst>
          </p:cNvPr>
          <p:cNvSpPr/>
          <p:nvPr/>
        </p:nvSpPr>
        <p:spPr>
          <a:xfrm>
            <a:off x="905287" y="868309"/>
            <a:ext cx="383470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03118"/>
            <a:r>
              <a:rPr lang="ru-RU" sz="1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Выбросы СО</a:t>
            </a:r>
            <a:r>
              <a:rPr lang="ru-RU" sz="1400" b="1" baseline="-25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</a:t>
            </a:r>
            <a:r>
              <a:rPr lang="ru-RU" sz="1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пассажирских судов </a:t>
            </a:r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F23A9929-8F91-4395-B0F5-A41672F792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5091717"/>
              </p:ext>
            </p:extLst>
          </p:nvPr>
        </p:nvGraphicFramePr>
        <p:xfrm>
          <a:off x="1580511" y="5120872"/>
          <a:ext cx="7546665" cy="836538"/>
        </p:xfrm>
        <a:graphic>
          <a:graphicData uri="http://schemas.openxmlformats.org/drawingml/2006/table">
            <a:tbl>
              <a:tblPr/>
              <a:tblGrid>
                <a:gridCol w="1668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51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50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96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882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365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Инновационное пассажирское судно на водородных топливных элементах для эксплуатации на озере Байкал</a:t>
                      </a:r>
                    </a:p>
                  </a:txBody>
                  <a:tcPr marL="8365" marR="8365" marT="836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Пассажирское </a:t>
                      </a:r>
                      <a:b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судно проекта </a:t>
                      </a:r>
                      <a:b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RC-TV2008-1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Дизель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65" marR="8365" marT="836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Пассажирское </a:t>
                      </a:r>
                      <a:b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судно проекта </a:t>
                      </a:r>
                      <a:b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С-102</a:t>
                      </a:r>
                    </a:p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Дизель</a:t>
                      </a:r>
                    </a:p>
                  </a:txBody>
                  <a:tcPr marL="8365" marR="8365" marT="836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Пассажирское </a:t>
                      </a:r>
                      <a:b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судно  проекта </a:t>
                      </a:r>
                      <a:b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ТФРП.401</a:t>
                      </a:r>
                    </a:p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Электроэнергия</a:t>
                      </a:r>
                    </a:p>
                  </a:txBody>
                  <a:tcPr marL="8365" marR="8365" marT="836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Пассажирское </a:t>
                      </a:r>
                      <a:b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судно проекта </a:t>
                      </a:r>
                      <a:b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03622 СПГ</a:t>
                      </a:r>
                    </a:p>
                  </a:txBody>
                  <a:tcPr marL="8365" marR="8365" marT="836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F8F8D7D8-04F7-45A3-89B9-D864252DB3C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8564980"/>
              </p:ext>
            </p:extLst>
          </p:nvPr>
        </p:nvGraphicFramePr>
        <p:xfrm>
          <a:off x="652616" y="1498060"/>
          <a:ext cx="9094499" cy="35505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3CA7C94-3010-4F54-9012-74A2388695AB}"/>
              </a:ext>
            </a:extLst>
          </p:cNvPr>
          <p:cNvSpPr txBox="1"/>
          <p:nvPr/>
        </p:nvSpPr>
        <p:spPr bwMode="auto">
          <a:xfrm>
            <a:off x="10314271" y="7202197"/>
            <a:ext cx="33214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Verdana" panose="020B0604030504040204" pitchFamily="34" charset="0"/>
                <a:ea typeface="Verdana" panose="020B0604030504040204" pitchFamily="34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0325500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6C07E219-4335-4555-AE42-A5C2CC5A366A}"/>
              </a:ext>
            </a:extLst>
          </p:cNvPr>
          <p:cNvGrpSpPr/>
          <p:nvPr/>
        </p:nvGrpSpPr>
        <p:grpSpPr>
          <a:xfrm>
            <a:off x="300217" y="669851"/>
            <a:ext cx="9970834" cy="5816009"/>
            <a:chOff x="751343" y="890819"/>
            <a:chExt cx="8869341" cy="4896197"/>
          </a:xfrm>
        </p:grpSpPr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49182FA3-ADF6-4437-882A-5BE859C069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101" r="100000">
                          <a14:backgroundMark x1="35312" y1="46556" x2="42656" y2="4008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45918" y="1725405"/>
              <a:ext cx="5560938" cy="4061611"/>
            </a:xfrm>
            <a:prstGeom prst="rect">
              <a:avLst/>
            </a:prstGeom>
          </p:spPr>
        </p:pic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A7EA4A70-C6BB-49B7-A6D1-CCE38C636F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21" b="94475" l="0" r="98524">
                          <a14:foregroundMark x1="65683" y1="83057" x2="63838" y2="79374"/>
                          <a14:foregroundMark x1="8303" y1="52855" x2="7011" y2="52855"/>
                          <a14:foregroundMark x1="5720" y1="52118" x2="5351" y2="53959"/>
                          <a14:foregroundMark x1="8303" y1="53591" x2="7565" y2="54144"/>
                          <a14:foregroundMark x1="27306" y1="35727" x2="20480" y2="57459"/>
                          <a14:foregroundMark x1="26568" y1="62063" x2="20664" y2="59300"/>
                          <a14:foregroundMark x1="26937" y1="63904" x2="18819" y2="59853"/>
                          <a14:backgroundMark x1="1661" y1="51934" x2="63838" y2="8600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799182" y="3221309"/>
              <a:ext cx="1747066" cy="1750289"/>
            </a:xfrm>
            <a:prstGeom prst="rect">
              <a:avLst/>
            </a:prstGeom>
          </p:spPr>
        </p:pic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FC9273DE-AF7E-440B-B17F-FA675B156649}"/>
                </a:ext>
              </a:extLst>
            </p:cNvPr>
            <p:cNvSpPr/>
            <p:nvPr/>
          </p:nvSpPr>
          <p:spPr>
            <a:xfrm>
              <a:off x="1280866" y="890819"/>
              <a:ext cx="2304852" cy="3956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803118"/>
              <a:r>
                <a:rPr lang="ru-RU" sz="1757" b="1" dirty="0">
                  <a:solidFill>
                    <a:prstClr val="black"/>
                  </a:solidFill>
                  <a:latin typeface="Calibri" panose="020F0502020204030204"/>
                </a:rPr>
                <a:t>Партнеры проекта*</a:t>
              </a: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D62C52CD-B610-4BFD-B8D7-B5866D19A82E}"/>
                </a:ext>
              </a:extLst>
            </p:cNvPr>
            <p:cNvSpPr/>
            <p:nvPr/>
          </p:nvSpPr>
          <p:spPr>
            <a:xfrm>
              <a:off x="905654" y="3162146"/>
              <a:ext cx="1586077" cy="10656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803118"/>
              <a:r>
                <a:rPr lang="ru-RU" sz="1054" dirty="0">
                  <a:solidFill>
                    <a:prstClr val="black"/>
                  </a:solidFill>
                  <a:latin typeface="Calibri" panose="020F0502020204030204"/>
                </a:rPr>
                <a:t>Энергетическая установка на топливных элементах</a:t>
              </a:r>
            </a:p>
            <a:p>
              <a:pPr algn="ctr" defTabSz="803118"/>
              <a:r>
                <a:rPr lang="ru-RU" sz="1054" b="1" dirty="0">
                  <a:solidFill>
                    <a:prstClr val="black"/>
                  </a:solidFill>
                  <a:latin typeface="Calibri" panose="020F0502020204030204"/>
                </a:rPr>
                <a:t>ФГУП «Крыловский государственный научный центр»</a:t>
              </a: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9EF295BA-56ED-484B-B0AD-669803446892}"/>
                </a:ext>
              </a:extLst>
            </p:cNvPr>
            <p:cNvSpPr/>
            <p:nvPr/>
          </p:nvSpPr>
          <p:spPr>
            <a:xfrm>
              <a:off x="751343" y="4566139"/>
              <a:ext cx="1753386" cy="5790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803118"/>
              <a:r>
                <a:rPr lang="ru-RU" sz="1054" dirty="0">
                  <a:solidFill>
                    <a:prstClr val="black"/>
                  </a:solidFill>
                  <a:latin typeface="Calibri" panose="020F0502020204030204"/>
                </a:rPr>
                <a:t>Хранение водорода</a:t>
              </a:r>
            </a:p>
            <a:p>
              <a:pPr algn="ctr" defTabSz="803118"/>
              <a:r>
                <a:rPr lang="ru-RU" sz="1054" dirty="0">
                  <a:solidFill>
                    <a:prstClr val="black"/>
                  </a:solidFill>
                  <a:latin typeface="Calibri" panose="020F0502020204030204"/>
                </a:rPr>
                <a:t>с участием</a:t>
              </a:r>
            </a:p>
            <a:p>
              <a:pPr algn="ctr" defTabSz="803118"/>
              <a:r>
                <a:rPr lang="ru-RU" sz="1054" b="1" dirty="0">
                  <a:solidFill>
                    <a:prstClr val="black"/>
                  </a:solidFill>
                  <a:latin typeface="Calibri" panose="020F0502020204030204"/>
                </a:rPr>
                <a:t>ООО «НПФ «Реал-Шторм»</a:t>
              </a:r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491ECF48-F0C3-49EC-90F4-B61EAA65B819}"/>
                </a:ext>
              </a:extLst>
            </p:cNvPr>
            <p:cNvSpPr/>
            <p:nvPr/>
          </p:nvSpPr>
          <p:spPr>
            <a:xfrm>
              <a:off x="3791191" y="981626"/>
              <a:ext cx="1586077" cy="10656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803118"/>
              <a:r>
                <a:rPr lang="ru-RU" sz="1054" dirty="0">
                  <a:solidFill>
                    <a:prstClr val="black"/>
                  </a:solidFill>
                  <a:latin typeface="Calibri" panose="020F0502020204030204"/>
                </a:rPr>
                <a:t>Локальная система управления</a:t>
              </a:r>
            </a:p>
            <a:p>
              <a:pPr algn="ctr" defTabSz="803118"/>
              <a:r>
                <a:rPr lang="ru-RU" sz="1054" b="1" dirty="0">
                  <a:solidFill>
                    <a:prstClr val="black"/>
                  </a:solidFill>
                  <a:latin typeface="Calibri" panose="020F0502020204030204"/>
                </a:rPr>
                <a:t>Филиал «ЦНИИ СЭТ»</a:t>
              </a:r>
            </a:p>
            <a:p>
              <a:pPr algn="ctr" defTabSz="803118"/>
              <a:r>
                <a:rPr lang="ru-RU" sz="1054" b="1" dirty="0">
                  <a:solidFill>
                    <a:prstClr val="black"/>
                  </a:solidFill>
                  <a:latin typeface="Calibri" panose="020F0502020204030204"/>
                </a:rPr>
                <a:t>ФГУП «Крыловский государственный научный центр»</a:t>
              </a:r>
              <a:endParaRPr lang="ru-RU" sz="1054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F5F85ACC-FD06-4395-A8EF-06B3E7294F2E}"/>
                </a:ext>
              </a:extLst>
            </p:cNvPr>
            <p:cNvSpPr/>
            <p:nvPr/>
          </p:nvSpPr>
          <p:spPr>
            <a:xfrm>
              <a:off x="5695150" y="4970623"/>
              <a:ext cx="1887232" cy="5790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803118"/>
              <a:r>
                <a:rPr lang="ru-RU" sz="1054" dirty="0">
                  <a:solidFill>
                    <a:prstClr val="black"/>
                  </a:solidFill>
                  <a:latin typeface="Calibri" panose="020F0502020204030204"/>
                </a:rPr>
                <a:t>Энергораспределительная система</a:t>
              </a:r>
            </a:p>
            <a:p>
              <a:pPr algn="ctr" defTabSz="803118"/>
              <a:r>
                <a:rPr lang="ru-RU" sz="1054" b="1" dirty="0">
                  <a:solidFill>
                    <a:prstClr val="black"/>
                  </a:solidFill>
                  <a:latin typeface="Calibri" panose="020F0502020204030204"/>
                </a:rPr>
                <a:t>ООО Компания «ВИД»</a:t>
              </a:r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D84352B2-1D53-48EA-9C8A-E8B2F652F8BD}"/>
                </a:ext>
              </a:extLst>
            </p:cNvPr>
            <p:cNvSpPr/>
            <p:nvPr/>
          </p:nvSpPr>
          <p:spPr>
            <a:xfrm>
              <a:off x="7616731" y="1066519"/>
              <a:ext cx="1586077" cy="10656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803118"/>
              <a:r>
                <a:rPr lang="ru-RU" sz="1054" dirty="0">
                  <a:solidFill>
                    <a:prstClr val="black"/>
                  </a:solidFill>
                  <a:latin typeface="Calibri" panose="020F0502020204030204"/>
                </a:rPr>
                <a:t>Проектант судна</a:t>
              </a:r>
            </a:p>
            <a:p>
              <a:pPr algn="ctr" defTabSz="803118"/>
              <a:r>
                <a:rPr lang="ru-RU" sz="1054" b="1" dirty="0">
                  <a:solidFill>
                    <a:prstClr val="black"/>
                  </a:solidFill>
                  <a:latin typeface="Calibri" panose="020F0502020204030204"/>
                </a:rPr>
                <a:t>ЦКБ «</a:t>
              </a:r>
              <a:r>
                <a:rPr lang="ru-RU" sz="1054" b="1" dirty="0" err="1">
                  <a:solidFill>
                    <a:prstClr val="black"/>
                  </a:solidFill>
                  <a:latin typeface="Calibri" panose="020F0502020204030204"/>
                </a:rPr>
                <a:t>Балтсудопроект</a:t>
              </a:r>
              <a:r>
                <a:rPr lang="ru-RU" sz="1054" b="1" dirty="0">
                  <a:solidFill>
                    <a:prstClr val="black"/>
                  </a:solidFill>
                  <a:latin typeface="Calibri" panose="020F0502020204030204"/>
                </a:rPr>
                <a:t>»</a:t>
              </a:r>
            </a:p>
            <a:p>
              <a:pPr algn="ctr" defTabSz="803118"/>
              <a:r>
                <a:rPr lang="ru-RU" sz="1054" b="1" dirty="0">
                  <a:solidFill>
                    <a:prstClr val="black"/>
                  </a:solidFill>
                  <a:latin typeface="Calibri" panose="020F0502020204030204"/>
                </a:rPr>
                <a:t>ФГУП «Крыловский государственный научный центр»</a:t>
              </a:r>
              <a:endParaRPr lang="ru-RU" sz="1054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803118"/>
              <a:endParaRPr lang="ru-RU" sz="1054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cxnSp>
          <p:nvCxnSpPr>
            <p:cNvPr id="15" name="Соединительная линия уступом 13">
              <a:extLst>
                <a:ext uri="{FF2B5EF4-FFF2-40B4-BE49-F238E27FC236}">
                  <a16:creationId xmlns:a16="http://schemas.microsoft.com/office/drawing/2014/main" id="{FF57B8F5-7E5F-4D44-AE5D-BFED2FB2F204}"/>
                </a:ext>
              </a:extLst>
            </p:cNvPr>
            <p:cNvCxnSpPr/>
            <p:nvPr/>
          </p:nvCxnSpPr>
          <p:spPr>
            <a:xfrm>
              <a:off x="2345918" y="3756695"/>
              <a:ext cx="1114002" cy="515307"/>
            </a:xfrm>
            <a:prstGeom prst="bentConnector3">
              <a:avLst>
                <a:gd name="adj1" fmla="val 99862"/>
              </a:avLst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Соединительная линия уступом 16">
              <a:extLst>
                <a:ext uri="{FF2B5EF4-FFF2-40B4-BE49-F238E27FC236}">
                  <a16:creationId xmlns:a16="http://schemas.microsoft.com/office/drawing/2014/main" id="{9EBC07BB-CC13-4DBF-A787-A6D997A97DC3}"/>
                </a:ext>
              </a:extLst>
            </p:cNvPr>
            <p:cNvCxnSpPr>
              <a:stCxn id="11" idx="2"/>
            </p:cNvCxnSpPr>
            <p:nvPr/>
          </p:nvCxnSpPr>
          <p:spPr>
            <a:xfrm rot="5400000" flipH="1" flipV="1">
              <a:off x="2420400" y="4179235"/>
              <a:ext cx="173544" cy="1758273"/>
            </a:xfrm>
            <a:prstGeom prst="bentConnector4">
              <a:avLst>
                <a:gd name="adj1" fmla="val -131725"/>
                <a:gd name="adj2" fmla="val 74931"/>
              </a:avLst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Соединительная линия уступом 24">
              <a:extLst>
                <a:ext uri="{FF2B5EF4-FFF2-40B4-BE49-F238E27FC236}">
                  <a16:creationId xmlns:a16="http://schemas.microsoft.com/office/drawing/2014/main" id="{13FFDD6A-0B0B-48A2-B9D9-33A082619675}"/>
                </a:ext>
              </a:extLst>
            </p:cNvPr>
            <p:cNvCxnSpPr/>
            <p:nvPr/>
          </p:nvCxnSpPr>
          <p:spPr>
            <a:xfrm rot="5400000">
              <a:off x="3779265" y="2811189"/>
              <a:ext cx="1609931" cy="2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Соединительная линия уступом 28">
              <a:extLst>
                <a:ext uri="{FF2B5EF4-FFF2-40B4-BE49-F238E27FC236}">
                  <a16:creationId xmlns:a16="http://schemas.microsoft.com/office/drawing/2014/main" id="{A5A21E31-AD97-49ED-8DD9-137E25A03F4B}"/>
                </a:ext>
              </a:extLst>
            </p:cNvPr>
            <p:cNvCxnSpPr/>
            <p:nvPr/>
          </p:nvCxnSpPr>
          <p:spPr>
            <a:xfrm rot="16200000" flipV="1">
              <a:off x="5035816" y="4456186"/>
              <a:ext cx="977359" cy="689300"/>
            </a:xfrm>
            <a:prstGeom prst="bentConnector3">
              <a:avLst>
                <a:gd name="adj1" fmla="val 14"/>
              </a:avLst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Соединительная линия уступом 32">
              <a:extLst>
                <a:ext uri="{FF2B5EF4-FFF2-40B4-BE49-F238E27FC236}">
                  <a16:creationId xmlns:a16="http://schemas.microsoft.com/office/drawing/2014/main" id="{139068FA-8B92-44C5-A07F-F08DBF570CB2}"/>
                </a:ext>
              </a:extLst>
            </p:cNvPr>
            <p:cNvCxnSpPr/>
            <p:nvPr/>
          </p:nvCxnSpPr>
          <p:spPr>
            <a:xfrm rot="5400000">
              <a:off x="7495507" y="2196448"/>
              <a:ext cx="1078200" cy="743837"/>
            </a:xfrm>
            <a:prstGeom prst="bentConnector3">
              <a:avLst>
                <a:gd name="adj1" fmla="val 100276"/>
              </a:avLst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id="{7E1EA5FD-DCEF-42DD-B001-E89CDC6317F6}"/>
                </a:ext>
              </a:extLst>
            </p:cNvPr>
            <p:cNvSpPr/>
            <p:nvPr/>
          </p:nvSpPr>
          <p:spPr>
            <a:xfrm>
              <a:off x="8034607" y="3628611"/>
              <a:ext cx="1586077" cy="5790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803118"/>
              <a:r>
                <a:rPr lang="ru-RU" sz="1054" dirty="0">
                  <a:solidFill>
                    <a:prstClr val="black"/>
                  </a:solidFill>
                  <a:latin typeface="Calibri" panose="020F0502020204030204"/>
                </a:rPr>
                <a:t>Завод-строитель судна</a:t>
              </a:r>
            </a:p>
            <a:p>
              <a:pPr algn="ctr" defTabSz="803118"/>
              <a:r>
                <a:rPr lang="ru-RU" sz="1054" b="1" dirty="0">
                  <a:solidFill>
                    <a:prstClr val="black"/>
                  </a:solidFill>
                  <a:latin typeface="Calibri" panose="020F0502020204030204"/>
                </a:rPr>
                <a:t>Судостроительная Корпорация «Ак-Барс»</a:t>
              </a:r>
            </a:p>
          </p:txBody>
        </p:sp>
        <p:cxnSp>
          <p:nvCxnSpPr>
            <p:cNvPr id="21" name="Соединительная линия уступом 15">
              <a:extLst>
                <a:ext uri="{FF2B5EF4-FFF2-40B4-BE49-F238E27FC236}">
                  <a16:creationId xmlns:a16="http://schemas.microsoft.com/office/drawing/2014/main" id="{887D4788-A1A7-4F5E-B1FD-4DBF3D25E71E}"/>
                </a:ext>
              </a:extLst>
            </p:cNvPr>
            <p:cNvCxnSpPr>
              <a:stCxn id="20" idx="0"/>
            </p:cNvCxnSpPr>
            <p:nvPr/>
          </p:nvCxnSpPr>
          <p:spPr>
            <a:xfrm rot="16200000" flipV="1">
              <a:off x="8073166" y="2874130"/>
              <a:ext cx="344004" cy="1164957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DE5CA88-5A82-4386-B1D3-6E8D5943795A}"/>
              </a:ext>
            </a:extLst>
          </p:cNvPr>
          <p:cNvSpPr txBox="1"/>
          <p:nvPr/>
        </p:nvSpPr>
        <p:spPr>
          <a:xfrm>
            <a:off x="300217" y="6745203"/>
            <a:ext cx="10256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Verdana" panose="020B0604030504040204" pitchFamily="34" charset="0"/>
                <a:ea typeface="Verdana" panose="020B0604030504040204" pitchFamily="34" charset="0"/>
              </a:rPr>
              <a:t>*При выполнении проектных работ будет рассмотрена возможность применения продуктов, поддержанных в рамках соглашений </a:t>
            </a:r>
            <a:br>
              <a:rPr lang="ru-RU" sz="9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900" dirty="0">
                <a:latin typeface="Verdana" panose="020B0604030504040204" pitchFamily="34" charset="0"/>
                <a:ea typeface="Verdana" panose="020B0604030504040204" pitchFamily="34" charset="0"/>
              </a:rPr>
              <a:t>с Министерством промышленности и торговли Российской Федерации в рамках постановления Правительства Российской Федерации от 12 декабря 2019 года № 1649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6B395D8-D4B5-423E-B19B-712805FD82A5}"/>
              </a:ext>
            </a:extLst>
          </p:cNvPr>
          <p:cNvSpPr txBox="1"/>
          <p:nvPr/>
        </p:nvSpPr>
        <p:spPr bwMode="auto">
          <a:xfrm>
            <a:off x="10314271" y="7202197"/>
            <a:ext cx="33214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Verdana" panose="020B0604030504040204" pitchFamily="34" charset="0"/>
                <a:ea typeface="Verdana" panose="020B0604030504040204" pitchFamily="34" charset="0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4582358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284A141-9714-4522-892F-F67CDBA35642}"/>
              </a:ext>
            </a:extLst>
          </p:cNvPr>
          <p:cNvSpPr/>
          <p:nvPr/>
        </p:nvSpPr>
        <p:spPr>
          <a:xfrm>
            <a:off x="577056" y="734545"/>
            <a:ext cx="9471616" cy="46388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marL="0" marR="0" indent="0">
              <a:lnSpc>
                <a:spcPct val="150000"/>
              </a:lnSpc>
            </a:pPr>
            <a:r>
              <a:rPr lang="ru" sz="1400" b="1" dirty="0">
                <a:latin typeface="Verdana" panose="020B0604030504040204" pitchFamily="34" charset="0"/>
                <a:ea typeface="Verdana" panose="020B0604030504040204" pitchFamily="34" charset="0"/>
              </a:rPr>
              <a:t>Необходимые инвестиции (предварительный расчет) </a:t>
            </a:r>
            <a:br>
              <a:rPr lang="ru" sz="14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" sz="1400" b="1" dirty="0">
                <a:latin typeface="Verdana" panose="020B0604030504040204" pitchFamily="34" charset="0"/>
                <a:ea typeface="Verdana" panose="020B0604030504040204" pitchFamily="34" charset="0"/>
              </a:rPr>
              <a:t>для проектирования и </a:t>
            </a:r>
            <a:r>
              <a:rPr lang="ru-RU" sz="1400" b="1" dirty="0">
                <a:latin typeface="Verdana" panose="020B0604030504040204" pitchFamily="34" charset="0"/>
                <a:ea typeface="Verdana" panose="020B0604030504040204" pitchFamily="34" charset="0"/>
              </a:rPr>
              <a:t>строительства пассажирского судна на ВТЭ</a:t>
            </a:r>
            <a:endParaRPr lang="ru" sz="1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3B2E2E5-66DE-4674-B39F-EB289F67EB68}"/>
              </a:ext>
            </a:extLst>
          </p:cNvPr>
          <p:cNvSpPr txBox="1"/>
          <p:nvPr/>
        </p:nvSpPr>
        <p:spPr bwMode="auto">
          <a:xfrm>
            <a:off x="10314271" y="7202197"/>
            <a:ext cx="33214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Verdana" panose="020B0604030504040204" pitchFamily="34" charset="0"/>
                <a:ea typeface="Verdana" panose="020B0604030504040204" pitchFamily="34" charset="0"/>
              </a:rPr>
              <a:t>12</a:t>
            </a:r>
          </a:p>
        </p:txBody>
      </p:sp>
      <p:graphicFrame>
        <p:nvGraphicFramePr>
          <p:cNvPr id="3" name="Объект 2">
            <a:extLst>
              <a:ext uri="{FF2B5EF4-FFF2-40B4-BE49-F238E27FC236}">
                <a16:creationId xmlns:a16="http://schemas.microsoft.com/office/drawing/2014/main" id="{59F410A4-66D2-46F6-B2F9-1A6B9AF64A8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0878325"/>
              </p:ext>
            </p:extLst>
          </p:nvPr>
        </p:nvGraphicFramePr>
        <p:xfrm>
          <a:off x="425745" y="1721685"/>
          <a:ext cx="9774238" cy="4891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4" name="Worksheet" r:id="rId3" imgW="9773665" imgH="4891177" progId="Excel.Sheet.12">
                  <p:embed/>
                </p:oleObj>
              </mc:Choice>
              <mc:Fallback>
                <p:oleObj name="Worksheet" r:id="rId3" imgW="9773665" imgH="4891177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25745" y="1721685"/>
                        <a:ext cx="9774238" cy="48910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430908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783" y="1040573"/>
            <a:ext cx="838200" cy="83210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86968" y="539496"/>
            <a:ext cx="3558572" cy="341376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marL="0" marR="0" indent="0"/>
            <a:r>
              <a:rPr lang="ru" sz="2500" b="1" dirty="0">
                <a:latin typeface="Tahoma"/>
              </a:rPr>
              <a:t>Заправочная инфраструктура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815006" y="1034477"/>
            <a:ext cx="4299366" cy="95110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marL="0" marR="0" indent="0"/>
            <a:r>
              <a:rPr lang="ru" sz="1400" b="1" dirty="0">
                <a:solidFill>
                  <a:srgbClr val="1D1D1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Получение водорода методом бесщелочного электролиза воды – самый безопасный для окружающей среды метод. Выбросы отсутствуют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81783" y="2052974"/>
            <a:ext cx="4996447" cy="1372525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marL="0" marR="0" indent="0">
              <a:lnSpc>
                <a:spcPct val="94000"/>
              </a:lnSpc>
              <a:spcAft>
                <a:spcPts val="980"/>
              </a:spcAft>
            </a:pPr>
            <a:r>
              <a:rPr lang="ru" sz="1400" b="1" dirty="0">
                <a:latin typeface="Arial"/>
              </a:rPr>
              <a:t>Концепция</a:t>
            </a:r>
          </a:p>
          <a:p>
            <a:pPr marL="376238" marR="0" indent="-1714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" sz="1000" b="1" dirty="0">
                <a:latin typeface="Verdana"/>
              </a:rPr>
              <a:t>Оборудование разрабатывается и производится в России*.</a:t>
            </a:r>
          </a:p>
          <a:p>
            <a:pPr marL="376238" marR="0" indent="-1714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" sz="1000" b="1" dirty="0">
                <a:latin typeface="Verdana"/>
              </a:rPr>
              <a:t>Установка в контейнерном исполнении поставляется на площадку в максимальной заводской готовности. </a:t>
            </a:r>
          </a:p>
          <a:p>
            <a:pPr marL="376238" marR="0" indent="-1714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" sz="1000" b="1" dirty="0">
                <a:latin typeface="Verdana"/>
              </a:rPr>
              <a:t>Возможность запуска и остановки оборудования за минуты.</a:t>
            </a:r>
          </a:p>
          <a:p>
            <a:pPr marL="376238" marR="0" indent="-1714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" sz="1000" b="1" dirty="0">
                <a:latin typeface="Verdana"/>
              </a:rPr>
              <a:t>Решение уже применяется в Российской Федерации.</a:t>
            </a:r>
          </a:p>
          <a:p>
            <a:pPr marL="204788" marR="0" indent="153988">
              <a:lnSpc>
                <a:spcPct val="120000"/>
              </a:lnSpc>
              <a:spcAft>
                <a:spcPts val="980"/>
              </a:spcAft>
            </a:pPr>
            <a:endParaRPr lang="ru" sz="1000" dirty="0">
              <a:latin typeface="Verdana"/>
            </a:endParaRPr>
          </a:p>
        </p:txBody>
      </p:sp>
      <p:pic>
        <p:nvPicPr>
          <p:cNvPr id="10" name="Рисунок 9" descr="Изображение выглядит как диаграмма&#10;&#10;Автоматически созданное описание">
            <a:extLst>
              <a:ext uri="{FF2B5EF4-FFF2-40B4-BE49-F238E27FC236}">
                <a16:creationId xmlns:a16="http://schemas.microsoft.com/office/drawing/2014/main" id="{6884AAD8-F38A-C27C-FB74-FF3EE08CFD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3461" y="1252728"/>
            <a:ext cx="4072294" cy="204841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E2D6470-C763-6591-6C9F-92233CB08346}"/>
              </a:ext>
            </a:extLst>
          </p:cNvPr>
          <p:cNvSpPr txBox="1"/>
          <p:nvPr/>
        </p:nvSpPr>
        <p:spPr>
          <a:xfrm>
            <a:off x="6134168" y="3790156"/>
            <a:ext cx="4151587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Состав заправочной станции: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02409" indent="-302409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Генератор водорода</a:t>
            </a:r>
          </a:p>
          <a:p>
            <a:pPr marL="302409" indent="-302409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Промежуточный накопитель</a:t>
            </a:r>
          </a:p>
          <a:p>
            <a:pPr marL="302409" indent="-302409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Модуль заправочной станции</a:t>
            </a:r>
          </a:p>
          <a:p>
            <a:pPr marL="786264" lvl="1" indent="-302409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Водородный компрессор</a:t>
            </a:r>
          </a:p>
          <a:p>
            <a:pPr marL="786264" lvl="1" indent="-302409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Автоматическая система управления</a:t>
            </a:r>
          </a:p>
          <a:p>
            <a:pPr marL="786264" lvl="1" indent="-302409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Охладитель водорода</a:t>
            </a:r>
          </a:p>
          <a:p>
            <a:pPr marL="786264" lvl="1" indent="-302409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Заправочный пистолет и узел учета</a:t>
            </a:r>
          </a:p>
          <a:p>
            <a:pPr marL="302409" indent="-302409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Накопитель высокого давления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EAB0626-4FEA-086C-05A6-48136BE8406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412" r="5961"/>
          <a:stretch/>
        </p:blipFill>
        <p:spPr>
          <a:xfrm>
            <a:off x="1001625" y="3438404"/>
            <a:ext cx="1301011" cy="1689472"/>
          </a:xfrm>
          <a:prstGeom prst="rect">
            <a:avLst/>
          </a:prstGeom>
        </p:spPr>
      </p:pic>
      <p:pic>
        <p:nvPicPr>
          <p:cNvPr id="13" name="Рисунок 12" descr="Изображение выглядит как небо, на открытом воздухе, облако, вода&#10;&#10;Автоматически созданное описание">
            <a:extLst>
              <a:ext uri="{FF2B5EF4-FFF2-40B4-BE49-F238E27FC236}">
                <a16:creationId xmlns:a16="http://schemas.microsoft.com/office/drawing/2014/main" id="{DE641864-3EB5-DA99-3B0D-CC74E48C21E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001" t="13461" r="28285" b="8986"/>
          <a:stretch/>
        </p:blipFill>
        <p:spPr>
          <a:xfrm>
            <a:off x="2395497" y="3438404"/>
            <a:ext cx="2958347" cy="346116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BE8E96E-596E-45C9-C303-13728602B43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625" y="5204206"/>
            <a:ext cx="1278808" cy="170507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49387E8-3574-423B-B0A9-7D1F38263A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32410" y="471727"/>
            <a:ext cx="1853345" cy="53649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ACD67DF-E475-49B8-91C3-23BEC0FC2682}"/>
              </a:ext>
            </a:extLst>
          </p:cNvPr>
          <p:cNvSpPr txBox="1"/>
          <p:nvPr/>
        </p:nvSpPr>
        <p:spPr>
          <a:xfrm>
            <a:off x="741844" y="7108586"/>
            <a:ext cx="92240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>
                <a:latin typeface="Verdana" panose="020B0604030504040204" pitchFamily="34" charset="0"/>
                <a:ea typeface="Verdana" panose="020B0604030504040204" pitchFamily="34" charset="0"/>
              </a:rPr>
              <a:t>*При выполнении проектных работ будет рассмотрена возможность применения продуктов, поддержанных в рамках соглашений </a:t>
            </a:r>
            <a:br>
              <a:rPr lang="ru-RU" sz="8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800" dirty="0">
                <a:latin typeface="Verdana" panose="020B0604030504040204" pitchFamily="34" charset="0"/>
                <a:ea typeface="Verdana" panose="020B0604030504040204" pitchFamily="34" charset="0"/>
              </a:rPr>
              <a:t>с Министерством промышленности и торговли Российской Федерации в рамках постановления Правительства Российской Федерации от 12 декабря 2019 года № 1649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70ACF3A-4F86-48AD-88DA-CCAD0D1FA548}"/>
              </a:ext>
            </a:extLst>
          </p:cNvPr>
          <p:cNvSpPr txBox="1"/>
          <p:nvPr/>
        </p:nvSpPr>
        <p:spPr bwMode="auto">
          <a:xfrm>
            <a:off x="10314271" y="7202197"/>
            <a:ext cx="33214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Verdana" panose="020B0604030504040204" pitchFamily="34" charset="0"/>
                <a:ea typeface="Verdana" panose="020B0604030504040204" pitchFamily="34" charset="0"/>
              </a:rPr>
              <a:t>13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7553" y="566693"/>
            <a:ext cx="4904232" cy="65532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marL="0" marR="0" indent="0">
              <a:spcBef>
                <a:spcPts val="1120"/>
              </a:spcBef>
            </a:pPr>
            <a:r>
              <a:rPr lang="ru" sz="1400" b="1" dirty="0">
                <a:latin typeface="Arial"/>
              </a:rPr>
              <a:t>Оценка себестоимости производства чистого водорода на водородном газозаправочном комплексе для 2 автобусов и 1 судна</a:t>
            </a:r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CF8A596C-E60B-41D3-8D96-BFC15AFA5F7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8019" y="1555750"/>
          <a:ext cx="5476081" cy="424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8" name="Worksheet" r:id="rId3" imgW="6229235" imgH="3829152" progId="Excel.Sheet.12">
                  <p:embed/>
                </p:oleObj>
              </mc:Choice>
              <mc:Fallback>
                <p:oleObj name="Worksheet" r:id="rId3" imgW="6229235" imgH="3829152" progId="Excel.Sheet.12">
                  <p:embed/>
                  <p:pic>
                    <p:nvPicPr>
                      <p:cNvPr id="8" name="Объект 7">
                        <a:extLst>
                          <a:ext uri="{FF2B5EF4-FFF2-40B4-BE49-F238E27FC236}">
                            <a16:creationId xmlns:a16="http://schemas.microsoft.com/office/drawing/2014/main" id="{CF8A596C-E60B-41D3-8D96-BFC15AFA5F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58019" y="1555750"/>
                        <a:ext cx="5476081" cy="4244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09D1344D-4FED-4B7A-B3A7-EBDAF00B22B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8576864"/>
              </p:ext>
            </p:extLst>
          </p:nvPr>
        </p:nvGraphicFramePr>
        <p:xfrm>
          <a:off x="6453188" y="1555750"/>
          <a:ext cx="3959225" cy="207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9" name="Worksheet" r:id="rId5" imgW="3959542" imgH="1897688" progId="Excel.Sheet.12">
                  <p:embed/>
                </p:oleObj>
              </mc:Choice>
              <mc:Fallback>
                <p:oleObj name="Worksheet" r:id="rId5" imgW="3959542" imgH="1897688" progId="Excel.Sheet.12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09D1344D-4FED-4B7A-B3A7-EBDAF00B22B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453188" y="1555750"/>
                        <a:ext cx="3959225" cy="2070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D6C73CAD-B418-4136-B14E-DB5916CAB5A9}"/>
              </a:ext>
            </a:extLst>
          </p:cNvPr>
          <p:cNvSpPr txBox="1"/>
          <p:nvPr/>
        </p:nvSpPr>
        <p:spPr>
          <a:xfrm>
            <a:off x="6534150" y="4524375"/>
            <a:ext cx="37385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</a:rPr>
              <a:t>Себестоимость отпускаемого водорода, руб./кг водорода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: ~ 700</a:t>
            </a:r>
          </a:p>
        </p:txBody>
      </p:sp>
      <p:pic>
        <p:nvPicPr>
          <p:cNvPr id="6" name="Picture 2" descr="ООО «Поликом»">
            <a:extLst>
              <a:ext uri="{FF2B5EF4-FFF2-40B4-BE49-F238E27FC236}">
                <a16:creationId xmlns:a16="http://schemas.microsoft.com/office/drawing/2014/main" id="{BE8DDF1D-068C-4D7F-936A-E9726F20B2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tretch/>
        </p:blipFill>
        <p:spPr bwMode="auto">
          <a:xfrm>
            <a:off x="8089726" y="449961"/>
            <a:ext cx="1850409" cy="537462"/>
          </a:xfrm>
          <a:prstGeom prst="rect">
            <a:avLst/>
          </a:prstGeom>
          <a:noFill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DE3FD6-4F81-43FB-A855-08119EAEB7D1}"/>
              </a:ext>
            </a:extLst>
          </p:cNvPr>
          <p:cNvSpPr txBox="1"/>
          <p:nvPr/>
        </p:nvSpPr>
        <p:spPr bwMode="auto">
          <a:xfrm>
            <a:off x="10314271" y="7202197"/>
            <a:ext cx="33214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Verdana" panose="020B0604030504040204" pitchFamily="34" charset="0"/>
                <a:ea typeface="Verdana" panose="020B0604030504040204" pitchFamily="34" charset="0"/>
              </a:rPr>
              <a:t>14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490EED-9FD0-4CEE-B729-B8B7DA1C38E2}"/>
              </a:ext>
            </a:extLst>
          </p:cNvPr>
          <p:cNvSpPr txBox="1"/>
          <p:nvPr/>
        </p:nvSpPr>
        <p:spPr>
          <a:xfrm>
            <a:off x="558816" y="6045332"/>
            <a:ext cx="975545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Водород также можно приобретать у любого нефтеперерабатывающего предприятия, например </a:t>
            </a: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АО «Ангарская нефтехимическая компания». </a:t>
            </a:r>
            <a:endParaRPr lang="en-US" sz="1400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140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При этом затраты на электролизную установку можно переместить на </a:t>
            </a:r>
            <a:r>
              <a:rPr lang="ru-RU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разработку, </a:t>
            </a:r>
            <a:r>
              <a:rPr lang="ru-RU" sz="140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изготовление и монтаж оборудования по забору и технологическому процессу очистке водорода и заправочной станции. В этом случае ожидаемая цена за 1 кг водорода может быть снижена до 200 рублей. 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BAC7911-47AC-4803-B7AB-D20F6C1F9442}"/>
              </a:ext>
            </a:extLst>
          </p:cNvPr>
          <p:cNvSpPr/>
          <p:nvPr/>
        </p:nvSpPr>
        <p:spPr>
          <a:xfrm>
            <a:off x="720428" y="847531"/>
            <a:ext cx="9544345" cy="46388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marL="0" marR="0" indent="0">
              <a:lnSpc>
                <a:spcPct val="150000"/>
              </a:lnSpc>
            </a:pPr>
            <a:r>
              <a:rPr lang="ru" sz="1200" b="1" dirty="0">
                <a:latin typeface="Verdana" panose="020B0604030504040204" pitchFamily="34" charset="0"/>
                <a:ea typeface="Verdana" panose="020B0604030504040204" pitchFamily="34" charset="0"/>
              </a:rPr>
              <a:t>Необходимые инвестиции (предварительный расчет) </a:t>
            </a:r>
          </a:p>
          <a:p>
            <a:pPr marL="0" marR="0" indent="0">
              <a:lnSpc>
                <a:spcPct val="150000"/>
              </a:lnSpc>
            </a:pPr>
            <a:r>
              <a:rPr lang="ru" sz="1200" b="1" dirty="0">
                <a:latin typeface="Verdana" panose="020B0604030504040204" pitchFamily="34" charset="0"/>
                <a:ea typeface="Verdana" panose="020B0604030504040204" pitchFamily="34" charset="0"/>
              </a:rPr>
              <a:t>для проектирования и </a:t>
            </a:r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</a:rPr>
              <a:t>изготовления заправочной инфраструктурой</a:t>
            </a:r>
            <a:endParaRPr lang="ru"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1AB679A-B34E-420F-86E5-70D721BFEA73}"/>
              </a:ext>
            </a:extLst>
          </p:cNvPr>
          <p:cNvSpPr txBox="1"/>
          <p:nvPr/>
        </p:nvSpPr>
        <p:spPr bwMode="auto">
          <a:xfrm>
            <a:off x="10314271" y="7202197"/>
            <a:ext cx="33214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Verdana" panose="020B0604030504040204" pitchFamily="34" charset="0"/>
                <a:ea typeface="Verdana" panose="020B0604030504040204" pitchFamily="34" charset="0"/>
              </a:rPr>
              <a:t>15</a:t>
            </a:r>
          </a:p>
        </p:txBody>
      </p:sp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6832D366-EC7B-4544-B4A5-29BEDEF25A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2973766"/>
              </p:ext>
            </p:extLst>
          </p:nvPr>
        </p:nvGraphicFramePr>
        <p:xfrm>
          <a:off x="708025" y="1648988"/>
          <a:ext cx="9290050" cy="3752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8" name="Worksheet" r:id="rId3" imgW="9290632" imgH="3752398" progId="Excel.Sheet.12">
                  <p:embed/>
                </p:oleObj>
              </mc:Choice>
              <mc:Fallback>
                <p:oleObj name="Worksheet" r:id="rId3" imgW="9290632" imgH="3752398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08025" y="1648988"/>
                        <a:ext cx="9290050" cy="3752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438879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0428" y="357273"/>
            <a:ext cx="4081272" cy="341376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marL="0" marR="0" indent="0"/>
            <a:r>
              <a:rPr lang="ru" sz="2500" b="1" dirty="0">
                <a:latin typeface="Tahoma"/>
              </a:rPr>
              <a:t>Структура инвестиций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20428" y="1047896"/>
            <a:ext cx="9544345" cy="46388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marL="0" marR="0" indent="0"/>
            <a:r>
              <a:rPr lang="ru" sz="1400" b="1" dirty="0">
                <a:latin typeface="Arial"/>
              </a:rPr>
              <a:t>■ </a:t>
            </a:r>
            <a:r>
              <a:rPr lang="ru" sz="1200" b="1" dirty="0">
                <a:latin typeface="Verdana" panose="020B0604030504040204" pitchFamily="34" charset="0"/>
                <a:ea typeface="Verdana" panose="020B0604030504040204" pitchFamily="34" charset="0"/>
              </a:rPr>
              <a:t>Необходимые инвестиции (предварительный расчет) для проектирования и </a:t>
            </a:r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</a:rPr>
              <a:t>строительства транспорта на ВТЭ с заправочной инфраструктурой</a:t>
            </a:r>
            <a:endParaRPr lang="ru"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4F7B31-5685-4405-BDE1-39CF0EA0FF37}"/>
              </a:ext>
            </a:extLst>
          </p:cNvPr>
          <p:cNvSpPr txBox="1"/>
          <p:nvPr/>
        </p:nvSpPr>
        <p:spPr bwMode="auto">
          <a:xfrm>
            <a:off x="10314271" y="7202197"/>
            <a:ext cx="33214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Verdana" panose="020B0604030504040204" pitchFamily="34" charset="0"/>
                <a:ea typeface="Verdana" panose="020B0604030504040204" pitchFamily="34" charset="0"/>
              </a:rPr>
              <a:t>16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740A3AE8-DC5D-44C1-8AC2-A68A878E09C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9510603"/>
              </p:ext>
            </p:extLst>
          </p:nvPr>
        </p:nvGraphicFramePr>
        <p:xfrm>
          <a:off x="649663" y="1804988"/>
          <a:ext cx="9371030" cy="4118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1" name="Worksheet" r:id="rId3" imgW="9031943" imgH="3968120" progId="Excel.Sheet.12">
                  <p:embed/>
                </p:oleObj>
              </mc:Choice>
              <mc:Fallback>
                <p:oleObj name="Worksheet" r:id="rId3" imgW="9031943" imgH="396812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49663" y="1804988"/>
                        <a:ext cx="9371030" cy="41180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77824" y="539496"/>
            <a:ext cx="2706624" cy="341376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marL="0" marR="0" indent="0"/>
            <a:r>
              <a:rPr lang="ru" sz="2500" b="1">
                <a:latin typeface="Tahoma"/>
              </a:rPr>
              <a:t>Этапы проекта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BD0015-A433-4F3E-B313-231DCD811662}"/>
              </a:ext>
            </a:extLst>
          </p:cNvPr>
          <p:cNvSpPr txBox="1"/>
          <p:nvPr/>
        </p:nvSpPr>
        <p:spPr bwMode="auto">
          <a:xfrm>
            <a:off x="10314271" y="7202197"/>
            <a:ext cx="33214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Verdana" panose="020B0604030504040204" pitchFamily="34" charset="0"/>
                <a:ea typeface="Verdana" panose="020B0604030504040204" pitchFamily="34" charset="0"/>
              </a:rPr>
              <a:t>17</a:t>
            </a:r>
          </a:p>
        </p:txBody>
      </p:sp>
      <p:graphicFrame>
        <p:nvGraphicFramePr>
          <p:cNvPr id="3" name="Объект 2">
            <a:extLst>
              <a:ext uri="{FF2B5EF4-FFF2-40B4-BE49-F238E27FC236}">
                <a16:creationId xmlns:a16="http://schemas.microsoft.com/office/drawing/2014/main" id="{8B73E616-8589-4853-8B90-1B7D7553380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2703009"/>
              </p:ext>
            </p:extLst>
          </p:nvPr>
        </p:nvGraphicFramePr>
        <p:xfrm>
          <a:off x="877888" y="1039813"/>
          <a:ext cx="9134475" cy="6072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" name="Worksheet" r:id="rId3" imgW="8678254" imgH="6072935" progId="Excel.Sheet.12">
                  <p:embed/>
                </p:oleObj>
              </mc:Choice>
              <mc:Fallback>
                <p:oleObj name="Worksheet" r:id="rId3" imgW="8678254" imgH="607293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77888" y="1039813"/>
                        <a:ext cx="9134475" cy="60721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4451" y="490857"/>
            <a:ext cx="6511566" cy="154533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marL="0" marR="0" indent="0">
              <a:lnSpc>
                <a:spcPct val="96000"/>
              </a:lnSpc>
            </a:pPr>
            <a:r>
              <a:rPr lang="ru" sz="2500" b="1" dirty="0">
                <a:latin typeface="Tahoma"/>
              </a:rPr>
              <a:t>Обоснование целесообразности использования транспорта на водородных топливных элементах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74451" y="1793003"/>
            <a:ext cx="5974345" cy="1249017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marL="0" marR="0" indent="0" algn="just">
              <a:spcAft>
                <a:spcPts val="980"/>
              </a:spcAft>
            </a:pPr>
            <a:r>
              <a:rPr lang="ru" sz="1200" b="1" dirty="0">
                <a:latin typeface="Verdana" panose="020B0604030504040204" pitchFamily="34" charset="0"/>
                <a:ea typeface="Verdana" panose="020B0604030504040204" pitchFamily="34" charset="0"/>
              </a:rPr>
              <a:t>Экологические вызовы</a:t>
            </a:r>
          </a:p>
          <a:p>
            <a:pPr marL="202252" marR="0" indent="-241300">
              <a:lnSpc>
                <a:spcPct val="124000"/>
              </a:lnSpc>
              <a:spcAft>
                <a:spcPts val="700"/>
              </a:spcAft>
              <a:buFont typeface="Wingdings" panose="05000000000000000000" pitchFamily="2" charset="2"/>
              <a:buChar char="Ø"/>
            </a:pPr>
            <a:r>
              <a:rPr lang="ru" sz="1000" dirty="0">
                <a:latin typeface="Verdana"/>
              </a:rPr>
              <a:t>Выбросы </a:t>
            </a:r>
            <a:r>
              <a:rPr lang="en-US" sz="1000" dirty="0">
                <a:latin typeface="Verdana"/>
              </a:rPr>
              <a:t>CO</a:t>
            </a:r>
            <a:r>
              <a:rPr lang="en-US" sz="1000" baseline="-25000" dirty="0">
                <a:latin typeface="Verdana"/>
              </a:rPr>
              <a:t>2</a:t>
            </a:r>
            <a:r>
              <a:rPr lang="en-US" sz="1000" dirty="0">
                <a:latin typeface="Verdana"/>
              </a:rPr>
              <a:t> </a:t>
            </a:r>
            <a:r>
              <a:rPr lang="ru" sz="1000" dirty="0">
                <a:latin typeface="Verdana"/>
              </a:rPr>
              <a:t>и </a:t>
            </a:r>
            <a:r>
              <a:rPr lang="en-US" sz="1000" dirty="0">
                <a:latin typeface="Verdana"/>
              </a:rPr>
              <a:t>NOx </a:t>
            </a:r>
            <a:r>
              <a:rPr lang="ru" sz="1000" dirty="0">
                <a:latin typeface="Verdana"/>
              </a:rPr>
              <a:t>транспортными средствами с ДВС, высокий уровень шума</a:t>
            </a:r>
          </a:p>
          <a:p>
            <a:pPr marL="202252" marR="0" indent="-241300">
              <a:lnSpc>
                <a:spcPct val="124000"/>
              </a:lnSpc>
              <a:spcAft>
                <a:spcPts val="700"/>
              </a:spcAft>
              <a:buFont typeface="Wingdings" panose="05000000000000000000" pitchFamily="2" charset="2"/>
              <a:buChar char="Ø"/>
            </a:pPr>
            <a:r>
              <a:rPr lang="ru" sz="1000" dirty="0">
                <a:latin typeface="Verdana"/>
              </a:rPr>
              <a:t>Загрязнение водных объектов</a:t>
            </a:r>
          </a:p>
          <a:p>
            <a:pPr marL="202252" marR="0" indent="-241300">
              <a:lnSpc>
                <a:spcPct val="124000"/>
              </a:lnSpc>
              <a:spcAft>
                <a:spcPts val="700"/>
              </a:spcAft>
              <a:buFont typeface="Wingdings" panose="05000000000000000000" pitchFamily="2" charset="2"/>
              <a:buChar char="Ø"/>
            </a:pPr>
            <a:r>
              <a:rPr lang="ru" sz="1000" dirty="0">
                <a:latin typeface="Verdana"/>
              </a:rPr>
              <a:t>Глобальный тренд: декарбонизация экономики, развитие экологического транспорта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74451" y="3112359"/>
            <a:ext cx="3870960" cy="285186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marL="0" marR="0" indent="0">
              <a:lnSpc>
                <a:spcPct val="93000"/>
              </a:lnSpc>
              <a:spcAft>
                <a:spcPts val="1260"/>
              </a:spcAft>
            </a:pPr>
            <a:r>
              <a:rPr lang="ru" sz="1200" b="1" dirty="0">
                <a:latin typeface="Verdana" panose="020B0604030504040204" pitchFamily="34" charset="0"/>
                <a:ea typeface="Verdana" panose="020B0604030504040204" pitchFamily="34" charset="0"/>
              </a:rPr>
              <a:t>Ограничения транспорта на водородных топливных элементах </a:t>
            </a:r>
          </a:p>
          <a:p>
            <a:pPr marL="171450" marR="0" indent="-171450">
              <a:lnSpc>
                <a:spcPct val="93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" sz="1000" dirty="0">
                <a:latin typeface="Verdana"/>
              </a:rPr>
              <a:t>Запас хода водородного транспорта ограничен и снижается в холодное время года из-за падения емкости аккумуляторов и значительных затрат энергии на обогрев салона</a:t>
            </a:r>
          </a:p>
          <a:p>
            <a:pPr marL="171450" marR="0" indent="-171450">
              <a:lnSpc>
                <a:spcPct val="124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" sz="1000" dirty="0">
                <a:latin typeface="Verdana"/>
              </a:rPr>
              <a:t>Сложность транспортировки и хранения водорода</a:t>
            </a:r>
          </a:p>
          <a:p>
            <a:pPr marL="171450" marR="0" indent="-171450">
              <a:lnSpc>
                <a:spcPct val="124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" sz="1000" dirty="0">
                <a:latin typeface="Verdana"/>
              </a:rPr>
              <a:t>Риски утечки, возгорания и взрыва</a:t>
            </a:r>
          </a:p>
          <a:p>
            <a:pPr marL="171450" marR="0" indent="-1714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" sz="1000" dirty="0">
                <a:latin typeface="Verdana"/>
              </a:rPr>
              <a:t>Потери энергии при перевозке и хранении водорода, а также из-за необходимости использовать электрическую энергию для поддержания работы топливных элементов</a:t>
            </a:r>
          </a:p>
          <a:p>
            <a:pPr marL="171450" marR="0" indent="-1714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" sz="1000" dirty="0">
                <a:latin typeface="Verdana"/>
              </a:rPr>
              <a:t>Высокая стоимость производства топливных элементов</a:t>
            </a:r>
          </a:p>
          <a:p>
            <a:pPr marL="183964" marR="0" indent="-241300">
              <a:lnSpc>
                <a:spcPct val="124000"/>
              </a:lnSpc>
            </a:pPr>
            <a:r>
              <a:rPr lang="ru-RU" sz="1000" b="0" i="0" dirty="0">
                <a:solidFill>
                  <a:srgbClr val="333333"/>
                </a:solidFill>
                <a:effectLst/>
                <a:latin typeface="YS Text"/>
              </a:rPr>
              <a:t> </a:t>
            </a:r>
            <a:br>
              <a:rPr lang="ru-RU" sz="1000" b="0" u="none" strike="noStrike" dirty="0">
                <a:effectLst/>
                <a:latin typeface="YS Text"/>
                <a:hlinkClick r:id="rId3"/>
              </a:rPr>
            </a:br>
            <a:endParaRPr lang="ru" sz="1000" dirty="0">
              <a:latin typeface="Verdana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53844" y="3112360"/>
            <a:ext cx="4553712" cy="2851867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marL="0" marR="0" indent="0">
              <a:lnSpc>
                <a:spcPct val="93000"/>
              </a:lnSpc>
              <a:spcAft>
                <a:spcPts val="1260"/>
              </a:spcAft>
            </a:pPr>
            <a:r>
              <a:rPr lang="ru" sz="1200" b="1" dirty="0">
                <a:latin typeface="Verdana" panose="020B0604030504040204" pitchFamily="34" charset="0"/>
                <a:ea typeface="Verdana" panose="020B0604030504040204" pitchFamily="34" charset="0"/>
              </a:rPr>
              <a:t>Преимущества транспорта на водородных топливных элементах </a:t>
            </a:r>
          </a:p>
          <a:p>
            <a:pPr marL="171450" marR="0" indent="-171450">
              <a:lnSpc>
                <a:spcPct val="93000"/>
              </a:lnSpc>
              <a:spcAft>
                <a:spcPts val="1260"/>
              </a:spcAft>
              <a:buFont typeface="Wingdings" panose="05000000000000000000" pitchFamily="2" charset="2"/>
              <a:buChar char="Ø"/>
            </a:pPr>
            <a:r>
              <a:rPr lang="ru" sz="1000" dirty="0">
                <a:latin typeface="Verdana" panose="020B0604030504040204" pitchFamily="34" charset="0"/>
                <a:ea typeface="Verdana" panose="020B0604030504040204" pitchFamily="34" charset="0"/>
              </a:rPr>
              <a:t>Нулевые</a:t>
            </a:r>
            <a:r>
              <a:rPr lang="ru" sz="1000" dirty="0">
                <a:latin typeface="Verdana"/>
              </a:rPr>
              <a:t> выбросы вредных веществ</a:t>
            </a:r>
          </a:p>
          <a:p>
            <a:pPr marL="171450" marR="0" indent="-171450">
              <a:lnSpc>
                <a:spcPct val="93000"/>
              </a:lnSpc>
              <a:spcAft>
                <a:spcPts val="1260"/>
              </a:spcAft>
              <a:buFont typeface="Wingdings" panose="05000000000000000000" pitchFamily="2" charset="2"/>
              <a:buChar char="Ø"/>
            </a:pPr>
            <a:r>
              <a:rPr lang="ru" sz="1000" dirty="0">
                <a:latin typeface="Verdana"/>
              </a:rPr>
              <a:t>Б</a:t>
            </a:r>
            <a:r>
              <a:rPr lang="ru-RU" sz="1000" dirty="0">
                <a:latin typeface="Verdana"/>
              </a:rPr>
              <a:t>ы</a:t>
            </a:r>
            <a:r>
              <a:rPr lang="ru" sz="1000" dirty="0">
                <a:latin typeface="Verdana"/>
              </a:rPr>
              <a:t>страя заправка (10-15 мин)</a:t>
            </a:r>
          </a:p>
          <a:p>
            <a:pPr marL="171450" marR="0" indent="-171450">
              <a:lnSpc>
                <a:spcPct val="93000"/>
              </a:lnSpc>
              <a:spcAft>
                <a:spcPts val="1260"/>
              </a:spcAft>
              <a:buFont typeface="Wingdings" panose="05000000000000000000" pitchFamily="2" charset="2"/>
              <a:buChar char="Ø"/>
            </a:pPr>
            <a:r>
              <a:rPr lang="ru" sz="1000" dirty="0">
                <a:latin typeface="Verdana"/>
              </a:rPr>
              <a:t>Возобновляемость – водород можно получать из раз</a:t>
            </a:r>
            <a:r>
              <a:rPr lang="ru-RU" sz="1000" dirty="0">
                <a:latin typeface="Verdana"/>
              </a:rPr>
              <a:t>л</a:t>
            </a:r>
            <a:r>
              <a:rPr lang="ru" sz="1000" dirty="0">
                <a:latin typeface="Verdana"/>
              </a:rPr>
              <a:t>ичных источников, включая воду, биомассу и даже отходы, что делает его более устойчивым по сравнению с ископаемыми топливами.</a:t>
            </a:r>
          </a:p>
          <a:p>
            <a:pPr marL="171450" marR="0" indent="-171450">
              <a:lnSpc>
                <a:spcPct val="93000"/>
              </a:lnSpc>
              <a:spcAft>
                <a:spcPts val="1260"/>
              </a:spcAft>
              <a:buFont typeface="Wingdings" panose="05000000000000000000" pitchFamily="2" charset="2"/>
              <a:buChar char="Ø"/>
            </a:pPr>
            <a:r>
              <a:rPr lang="ru-RU" sz="1000" dirty="0">
                <a:latin typeface="Verdana"/>
              </a:rPr>
              <a:t>В</a:t>
            </a:r>
            <a:r>
              <a:rPr lang="ru" sz="1000" dirty="0">
                <a:latin typeface="Verdana"/>
              </a:rPr>
              <a:t>ысокий КПД – эффективность топливных элементов достигает 50-60%, что значительно превышает показатели обычных ДВС.</a:t>
            </a:r>
          </a:p>
          <a:p>
            <a:pPr marL="205300" marR="0" indent="-241300">
              <a:lnSpc>
                <a:spcPct val="124000"/>
              </a:lnSpc>
              <a:buFont typeface="Wingdings" panose="05000000000000000000" pitchFamily="2" charset="2"/>
              <a:buChar char="Ø"/>
            </a:pPr>
            <a:r>
              <a:rPr lang="ru-RU" sz="1000" dirty="0">
                <a:solidFill>
                  <a:srgbClr val="33333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Привлекает туристов за счет инновационности и дизайна</a:t>
            </a:r>
            <a:endParaRPr lang="ru" sz="1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87A2C15-5B69-43F3-B82B-1B1A4F8F3456}"/>
              </a:ext>
            </a:extLst>
          </p:cNvPr>
          <p:cNvSpPr/>
          <p:nvPr/>
        </p:nvSpPr>
        <p:spPr>
          <a:xfrm>
            <a:off x="774451" y="6038801"/>
            <a:ext cx="9332587" cy="760833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marL="0" marR="0" indent="0" algn="ctr">
              <a:spcAft>
                <a:spcPts val="980"/>
              </a:spcAft>
            </a:pPr>
            <a:r>
              <a:rPr lang="ru-RU" sz="1100" b="1" dirty="0">
                <a:latin typeface="Verdana" panose="020B0604030504040204" pitchFamily="34" charset="0"/>
                <a:ea typeface="Verdana" panose="020B0604030504040204" pitchFamily="34" charset="0"/>
              </a:rPr>
              <a:t>Реализация пилотного проекта для эксплуатации пригородного пассажирского автобуса на водородных ТЭ и пассажирского судна на водородных ТЭ катамаранного типа класса РКО разряд М3.0 (лед 30), пассажировместимостью 50-60 человек, со скоростью не менее 25 км/ч с общим заправочным комплексом для разных видов транспорта.</a:t>
            </a:r>
            <a:endParaRPr lang="ru" sz="1100" dirty="0">
              <a:latin typeface="Verdan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534D04-A2CA-4A23-BB69-FCDD9F983CD8}"/>
              </a:ext>
            </a:extLst>
          </p:cNvPr>
          <p:cNvSpPr txBox="1"/>
          <p:nvPr/>
        </p:nvSpPr>
        <p:spPr bwMode="auto">
          <a:xfrm>
            <a:off x="10314271" y="7202197"/>
            <a:ext cx="33214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Verdana" panose="020B0604030504040204" pitchFamily="34" charset="0"/>
                <a:ea typeface="Verdana" panose="020B0604030504040204" pitchFamily="34" charset="0"/>
              </a:rPr>
              <a:t>18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872" y="1258824"/>
            <a:ext cx="838200" cy="83210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77824" y="542544"/>
            <a:ext cx="2234184" cy="283464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marL="0" marR="0" indent="0"/>
            <a:r>
              <a:rPr lang="ru" sz="2500" b="1">
                <a:latin typeface="Tahoma"/>
              </a:rPr>
              <a:t>Заключение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47672" y="1283208"/>
            <a:ext cx="4700778" cy="60655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marL="0" marR="0" indent="0"/>
            <a:r>
              <a:rPr lang="ru" sz="1400" b="1" dirty="0">
                <a:solidFill>
                  <a:srgbClr val="1D1D1B"/>
                </a:solidFill>
                <a:latin typeface="Arial"/>
              </a:rPr>
              <a:t>Проект объединяет интересы региона, государства и частного сектора для создания экологичного и технологического транспорта и инфраструктуры.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71728" y="2517648"/>
            <a:ext cx="3270504" cy="317296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marL="0" marR="0" indent="0">
              <a:lnSpc>
                <a:spcPct val="94000"/>
              </a:lnSpc>
              <a:spcAft>
                <a:spcPts val="980"/>
              </a:spcAft>
            </a:pPr>
            <a:r>
              <a:rPr lang="ru" sz="1400" b="1" dirty="0">
                <a:latin typeface="Arial"/>
              </a:rPr>
              <a:t>Участие Правительства И</a:t>
            </a:r>
            <a:r>
              <a:rPr lang="ru-RU" sz="1400" b="1" dirty="0">
                <a:latin typeface="Arial"/>
              </a:rPr>
              <a:t>р</a:t>
            </a:r>
            <a:r>
              <a:rPr lang="ru" sz="1400" b="1" dirty="0">
                <a:latin typeface="Arial"/>
              </a:rPr>
              <a:t>кутской области - заказчик</a:t>
            </a:r>
          </a:p>
          <a:p>
            <a:pPr marL="171450" marR="0" indent="-171450">
              <a:lnSpc>
                <a:spcPct val="110000"/>
              </a:lnSpc>
              <a:spcAft>
                <a:spcPts val="770"/>
              </a:spcAft>
              <a:buFont typeface="Wingdings" panose="05000000000000000000" pitchFamily="2" charset="2"/>
              <a:buChar char="q"/>
            </a:pPr>
            <a:r>
              <a:rPr lang="ru" sz="1200" dirty="0">
                <a:latin typeface="Verdana"/>
              </a:rPr>
              <a:t>Заказчик проекта</a:t>
            </a:r>
          </a:p>
          <a:p>
            <a:pPr marL="171450" marR="0" indent="-171450">
              <a:lnSpc>
                <a:spcPct val="110000"/>
              </a:lnSpc>
              <a:spcAft>
                <a:spcPts val="770"/>
              </a:spcAft>
              <a:buFont typeface="Wingdings" panose="05000000000000000000" pitchFamily="2" charset="2"/>
              <a:buChar char="q"/>
            </a:pPr>
            <a:r>
              <a:rPr lang="ru" sz="1200" dirty="0">
                <a:latin typeface="Verdana"/>
              </a:rPr>
              <a:t>Подведение коммуникаций</a:t>
            </a:r>
          </a:p>
          <a:p>
            <a:pPr marL="171450" marR="0" indent="-171450">
              <a:lnSpc>
                <a:spcPct val="110000"/>
              </a:lnSpc>
              <a:spcAft>
                <a:spcPts val="770"/>
              </a:spcAft>
              <a:buFont typeface="Wingdings" panose="05000000000000000000" pitchFamily="2" charset="2"/>
              <a:buChar char="q"/>
            </a:pPr>
            <a:r>
              <a:rPr lang="ru" sz="1200" dirty="0">
                <a:latin typeface="Verdana"/>
              </a:rPr>
              <a:t>Участие в управлении или концессии</a:t>
            </a:r>
          </a:p>
          <a:p>
            <a:pPr marL="0" marR="0" indent="0">
              <a:lnSpc>
                <a:spcPct val="93000"/>
              </a:lnSpc>
            </a:pPr>
            <a:endParaRPr lang="ru" sz="1400" b="1" dirty="0">
              <a:latin typeface="Arial"/>
            </a:endParaRPr>
          </a:p>
          <a:p>
            <a:pPr marL="0" marR="0" indent="0">
              <a:lnSpc>
                <a:spcPct val="93000"/>
              </a:lnSpc>
            </a:pPr>
            <a:r>
              <a:rPr lang="ru" sz="1400" b="1" dirty="0">
                <a:latin typeface="Arial"/>
              </a:rPr>
              <a:t>Министерство промышленности и торговли Российской Федерации и Министерство энергетики</a:t>
            </a:r>
          </a:p>
          <a:p>
            <a:pPr marL="0" marR="0" indent="0">
              <a:lnSpc>
                <a:spcPct val="93000"/>
              </a:lnSpc>
              <a:spcAft>
                <a:spcPts val="1190"/>
              </a:spcAft>
            </a:pPr>
            <a:r>
              <a:rPr lang="ru" sz="1400" b="1" dirty="0">
                <a:latin typeface="Arial"/>
              </a:rPr>
              <a:t>Российской Федерации</a:t>
            </a:r>
          </a:p>
          <a:p>
            <a:pPr marL="171450" marR="0" indent="-171450">
              <a:lnSpc>
                <a:spcPct val="110000"/>
              </a:lnSpc>
              <a:spcAft>
                <a:spcPts val="770"/>
              </a:spcAft>
              <a:buFont typeface="Wingdings" panose="05000000000000000000" pitchFamily="2" charset="2"/>
              <a:buChar char="q"/>
            </a:pPr>
            <a:r>
              <a:rPr lang="ru" sz="1200" dirty="0">
                <a:latin typeface="Verdana"/>
              </a:rPr>
              <a:t>Финансовая поддержка через субсидии</a:t>
            </a:r>
          </a:p>
          <a:p>
            <a:pPr marL="171450" marR="0" indent="-171450">
              <a:lnSpc>
                <a:spcPct val="124000"/>
              </a:lnSpc>
              <a:buFont typeface="Wingdings" panose="05000000000000000000" pitchFamily="2" charset="2"/>
              <a:buChar char="q"/>
            </a:pPr>
            <a:r>
              <a:rPr lang="ru" sz="1200" dirty="0">
                <a:latin typeface="Verdana"/>
              </a:rPr>
              <a:t>Содействие в интеграции с проектировщиками и поставщиками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448B08-09D4-4DAD-B84E-244CD84ACD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178" y="2517648"/>
            <a:ext cx="5717059" cy="317296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D0B83CF-B0C9-4842-BC77-8F0B661FDED0}"/>
              </a:ext>
            </a:extLst>
          </p:cNvPr>
          <p:cNvSpPr txBox="1"/>
          <p:nvPr/>
        </p:nvSpPr>
        <p:spPr bwMode="auto">
          <a:xfrm>
            <a:off x="10314271" y="7202197"/>
            <a:ext cx="33214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Verdana" panose="020B0604030504040204" pitchFamily="34" charset="0"/>
                <a:ea typeface="Verdana" panose="020B0604030504040204" pitchFamily="34" charset="0"/>
              </a:rPr>
              <a:t>19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86968" y="545592"/>
            <a:ext cx="2947416" cy="335280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marL="0" marR="0" indent="0"/>
            <a:r>
              <a:rPr lang="ru" sz="2500" b="1" dirty="0">
                <a:latin typeface="Tahoma"/>
              </a:rPr>
              <a:t>Резюме проекта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692660" y="1672395"/>
            <a:ext cx="993648" cy="167640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marL="0" marR="0" indent="0"/>
            <a:r>
              <a:rPr lang="ru" sz="1400" b="1" dirty="0">
                <a:latin typeface="Arial"/>
              </a:rPr>
              <a:t>Участники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690682" y="2038998"/>
            <a:ext cx="1991252" cy="189459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marL="171450" marR="0" indent="-1714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АО «Судостроительная </a:t>
            </a:r>
            <a:br>
              <a:rPr lang="ru-RU" sz="1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корпорация «АК Барс»</a:t>
            </a:r>
          </a:p>
          <a:p>
            <a:pPr marL="171450" marR="0" indent="-1714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Экологическая Ассоциация «Байкальское Содружество» </a:t>
            </a:r>
          </a:p>
          <a:p>
            <a:pPr marL="171450" marR="0" indent="-1714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ПАО «КАМАЗ» </a:t>
            </a:r>
          </a:p>
          <a:p>
            <a:pPr marL="171450" marR="0" indent="-1714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ООО «</a:t>
            </a:r>
            <a:r>
              <a:rPr lang="ru-RU" sz="10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Поликом</a:t>
            </a:r>
            <a:r>
              <a:rPr lang="ru-RU" sz="1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» </a:t>
            </a:r>
          </a:p>
          <a:p>
            <a:pPr marL="171450" marR="0" indent="-1714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ООО «Институт проблем предпринимательства» </a:t>
            </a: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ООО «Компания «ВИД» </a:t>
            </a:r>
          </a:p>
          <a:p>
            <a:pPr marL="0" marR="0" indent="0">
              <a:spcAft>
                <a:spcPts val="600"/>
              </a:spcAft>
            </a:pPr>
            <a:endParaRPr lang="ru-RU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spcAft>
                <a:spcPts val="840"/>
              </a:spcAft>
            </a:pPr>
            <a:endParaRPr lang="ru" sz="900" b="1" dirty="0">
              <a:latin typeface="Verdana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68680" y="4067556"/>
            <a:ext cx="2578608" cy="198120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marL="0" marR="0" indent="0"/>
            <a:r>
              <a:rPr lang="ru" sz="1400" b="1" dirty="0">
                <a:latin typeface="Arial"/>
              </a:rPr>
              <a:t>Основания для реализации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68680" y="4430302"/>
            <a:ext cx="4306824" cy="2697481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marL="205300" marR="0" indent="-241300">
              <a:lnSpc>
                <a:spcPct val="124000"/>
              </a:lnSpc>
              <a:spcAft>
                <a:spcPts val="770"/>
              </a:spcAft>
              <a:buFont typeface="Wingdings" panose="05000000000000000000" pitchFamily="2" charset="2"/>
              <a:buChar char="q"/>
            </a:pPr>
            <a:r>
              <a:rPr lang="ru" sz="1000" dirty="0">
                <a:latin typeface="Verdana" panose="020B0604030504040204" pitchFamily="34" charset="0"/>
                <a:ea typeface="Verdana" panose="020B0604030504040204" pitchFamily="34" charset="0"/>
              </a:rPr>
              <a:t>Энергетическая стратегия Российской Федерации на период до 2050 года, утвержденная распоряжением Правительства Российской Федерации от 12 апреля 2025 года № 908-р</a:t>
            </a:r>
          </a:p>
          <a:p>
            <a:pPr marL="205300" marR="0" indent="-241300">
              <a:lnSpc>
                <a:spcPct val="124000"/>
              </a:lnSpc>
              <a:spcAft>
                <a:spcPts val="770"/>
              </a:spcAft>
              <a:buFont typeface="Wingdings" panose="05000000000000000000" pitchFamily="2" charset="2"/>
              <a:buChar char="q"/>
            </a:pPr>
            <a:r>
              <a:rPr lang="ru" sz="1000" dirty="0">
                <a:latin typeface="Verdana" panose="020B0604030504040204" pitchFamily="34" charset="0"/>
                <a:ea typeface="Verdana" panose="020B0604030504040204" pitchFamily="34" charset="0"/>
              </a:rPr>
              <a:t>Климатическая доктрина Российской Федерации, утвержденная Указом Президента РФ от 26 октября </a:t>
            </a:r>
            <a:br>
              <a:rPr lang="ru" sz="10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" sz="1000" dirty="0">
                <a:latin typeface="Verdana" panose="020B0604030504040204" pitchFamily="34" charset="0"/>
                <a:ea typeface="Verdana" panose="020B0604030504040204" pitchFamily="34" charset="0"/>
              </a:rPr>
              <a:t>2023 года № 812</a:t>
            </a:r>
          </a:p>
          <a:p>
            <a:pPr marL="205300" marR="0" indent="-241300">
              <a:lnSpc>
                <a:spcPct val="124000"/>
              </a:lnSpc>
              <a:buFont typeface="Wingdings" panose="05000000000000000000" pitchFamily="2" charset="2"/>
              <a:buChar char="q"/>
            </a:pPr>
            <a:r>
              <a:rPr lang="ru" sz="1000" dirty="0">
                <a:latin typeface="Verdana" panose="020B0604030504040204" pitchFamily="34" charset="0"/>
                <a:ea typeface="Verdana" panose="020B0604030504040204" pitchFamily="34" charset="0"/>
              </a:rPr>
              <a:t>Концепция развития водородной энергетики в Российской Федерации, утвержденная распоряжением Правительства Российской Федерации от 5 августа 2021 года № 2162-р</a:t>
            </a:r>
          </a:p>
          <a:p>
            <a:pPr marL="205300" marR="0" indent="-241300">
              <a:lnSpc>
                <a:spcPct val="124000"/>
              </a:lnSpc>
              <a:buFont typeface="Wingdings" panose="05000000000000000000" pitchFamily="2" charset="2"/>
              <a:buChar char="q"/>
            </a:pPr>
            <a:r>
              <a:rPr lang="ru-RU" sz="1000" dirty="0">
                <a:latin typeface="Verdana" panose="020B0604030504040204" pitchFamily="34" charset="0"/>
                <a:ea typeface="Verdana" panose="020B0604030504040204" pitchFamily="34" charset="0"/>
              </a:rPr>
              <a:t>Транспортной стратегии Российской Федерации до 2030 года с прогнозом на период до 2035 года, утвержденной Распоряжением Правительства Российской Федерации </a:t>
            </a:r>
            <a:br>
              <a:rPr lang="ru-RU" sz="10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000" dirty="0">
                <a:latin typeface="Verdana" panose="020B0604030504040204" pitchFamily="34" charset="0"/>
                <a:ea typeface="Verdana" panose="020B0604030504040204" pitchFamily="34" charset="0"/>
              </a:rPr>
              <a:t>от 27 ноября 2021 года № 3363-р</a:t>
            </a:r>
            <a:endParaRPr lang="ru" sz="1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05300" marR="0" indent="-241300">
              <a:lnSpc>
                <a:spcPct val="124000"/>
              </a:lnSpc>
            </a:pPr>
            <a:endParaRPr lang="ru" sz="800" dirty="0">
              <a:latin typeface="Verdana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7D4D56E-5082-4994-A6A5-70E33AFFA119}"/>
              </a:ext>
            </a:extLst>
          </p:cNvPr>
          <p:cNvSpPr/>
          <p:nvPr/>
        </p:nvSpPr>
        <p:spPr>
          <a:xfrm>
            <a:off x="8065074" y="2085872"/>
            <a:ext cx="2331752" cy="1989823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marL="171450" marR="0" indent="-1714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ФГУП «Крыловский государственный научный центр»</a:t>
            </a:r>
          </a:p>
          <a:p>
            <a:pPr marL="171450" marR="0" indent="-1714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АО «</a:t>
            </a:r>
            <a:r>
              <a:rPr lang="ru-RU" sz="10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Зеленодольский</a:t>
            </a:r>
            <a:r>
              <a:rPr lang="ru-RU" sz="1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завод имени А.М. Горького»</a:t>
            </a:r>
          </a:p>
          <a:p>
            <a:pPr marL="171450" marR="0" indent="-1714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АО «</a:t>
            </a:r>
            <a:r>
              <a:rPr lang="ru-RU" sz="10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ВодоходЪ</a:t>
            </a:r>
            <a:r>
              <a:rPr lang="ru-RU" sz="1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br>
              <a:rPr lang="ru-RU" sz="1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Пассажирский Порт» </a:t>
            </a:r>
          </a:p>
          <a:p>
            <a:pPr marL="171450" marR="0" indent="-1714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ФГБОУ высшего образования «Волжский государственный университет водного транспорта» </a:t>
            </a:r>
            <a:endParaRPr lang="ru-RU" sz="1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indent="0">
              <a:spcAft>
                <a:spcPts val="840"/>
              </a:spcAft>
            </a:pP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spcAft>
                <a:spcPts val="840"/>
              </a:spcAft>
            </a:pPr>
            <a:endParaRPr lang="ru" sz="900" b="1" dirty="0">
              <a:latin typeface="Verdana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AEC01DC-F0A1-475C-8DEC-6732798FC59D}"/>
              </a:ext>
            </a:extLst>
          </p:cNvPr>
          <p:cNvSpPr/>
          <p:nvPr/>
        </p:nvSpPr>
        <p:spPr>
          <a:xfrm>
            <a:off x="5690682" y="359923"/>
            <a:ext cx="1605064" cy="749030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BA05F7B-1425-47BA-B066-5C8DFD91895C}"/>
              </a:ext>
            </a:extLst>
          </p:cNvPr>
          <p:cNvSpPr txBox="1"/>
          <p:nvPr/>
        </p:nvSpPr>
        <p:spPr>
          <a:xfrm>
            <a:off x="7723761" y="365105"/>
            <a:ext cx="256810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" sz="1000" dirty="0">
                <a:solidFill>
                  <a:srgbClr val="1D1D1B"/>
                </a:solidFill>
                <a:latin typeface="Verdana"/>
              </a:rPr>
              <a:t>Разработка и создание экологически чистой транспортной и заправочной инфраструктуры</a:t>
            </a:r>
            <a:endParaRPr lang="ru-RU" sz="1000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D9E3772-FF16-421C-A790-EFF9846F5D21}"/>
              </a:ext>
            </a:extLst>
          </p:cNvPr>
          <p:cNvSpPr/>
          <p:nvPr/>
        </p:nvSpPr>
        <p:spPr>
          <a:xfrm>
            <a:off x="834212" y="1961701"/>
            <a:ext cx="944880" cy="220001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marL="0" marR="0" indent="0"/>
            <a:r>
              <a:rPr lang="ru" sz="1400" b="1" dirty="0">
                <a:latin typeface="Arial"/>
              </a:rPr>
              <a:t>Партнеры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AA738FA-55C3-4041-AAE1-BFB2604AB212}"/>
              </a:ext>
            </a:extLst>
          </p:cNvPr>
          <p:cNvSpPr/>
          <p:nvPr/>
        </p:nvSpPr>
        <p:spPr>
          <a:xfrm>
            <a:off x="5690682" y="4067556"/>
            <a:ext cx="941832" cy="220001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marL="0" marR="0" indent="0"/>
            <a:r>
              <a:rPr lang="ru" sz="1400" b="1" dirty="0">
                <a:latin typeface="Arial"/>
              </a:rPr>
              <a:t>Результат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7B6B949-4BE4-4706-8491-5B03609932D4}"/>
              </a:ext>
            </a:extLst>
          </p:cNvPr>
          <p:cNvSpPr/>
          <p:nvPr/>
        </p:nvSpPr>
        <p:spPr>
          <a:xfrm>
            <a:off x="5690682" y="4430301"/>
            <a:ext cx="4748784" cy="2697481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marL="171450" marR="0" indent="-17145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ru" sz="1000" dirty="0">
                <a:latin typeface="Verdana"/>
              </a:rPr>
              <a:t>Практическое внедрение отечественных технологий, в том числе уже субсидированных по государственным программам, способствующих сокращению (предотвращению) выбросов парниковых </a:t>
            </a:r>
            <a:r>
              <a:rPr lang="en-US" sz="1000" dirty="0">
                <a:latin typeface="Verdana"/>
              </a:rPr>
              <a:t>(COJ</a:t>
            </a:r>
            <a:r>
              <a:rPr lang="ru-RU" sz="1000" dirty="0">
                <a:latin typeface="Verdana"/>
              </a:rPr>
              <a:t> </a:t>
            </a:r>
            <a:r>
              <a:rPr lang="ru" sz="1000" dirty="0">
                <a:latin typeface="Verdana"/>
              </a:rPr>
              <a:t>и вредных </a:t>
            </a:r>
            <a:r>
              <a:rPr lang="en-US" sz="1000" dirty="0">
                <a:latin typeface="Verdana"/>
              </a:rPr>
              <a:t>(NO</a:t>
            </a:r>
            <a:r>
              <a:rPr lang="en-US" sz="1000" baseline="-25000" dirty="0">
                <a:latin typeface="Verdana"/>
              </a:rPr>
              <a:t>x</a:t>
            </a:r>
            <a:r>
              <a:rPr lang="en-US" sz="1000" dirty="0">
                <a:latin typeface="Verdana"/>
              </a:rPr>
              <a:t>) </a:t>
            </a:r>
            <a:r>
              <a:rPr lang="ru" sz="1000" dirty="0">
                <a:latin typeface="Verdana"/>
              </a:rPr>
              <a:t>газов, образующихся при эксплуатации транспорта с ДВС, за счет использования альтернативных источников энергии, снижение негативного влияние на здоровье граждан</a:t>
            </a:r>
          </a:p>
          <a:p>
            <a:pPr marR="0">
              <a:lnSpc>
                <a:spcPct val="110000"/>
              </a:lnSpc>
            </a:pPr>
            <a:endParaRPr lang="ru" sz="1000" dirty="0">
              <a:latin typeface="Verdana"/>
            </a:endParaRPr>
          </a:p>
          <a:p>
            <a:pPr marL="171450" marR="0" indent="-17145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ru" sz="1000" dirty="0">
                <a:latin typeface="Verdana"/>
              </a:rPr>
              <a:t>Повышение эксплуатационной технологичности и экономичности транспортных средств</a:t>
            </a:r>
          </a:p>
          <a:p>
            <a:pPr marR="0">
              <a:lnSpc>
                <a:spcPct val="110000"/>
              </a:lnSpc>
            </a:pPr>
            <a:endParaRPr lang="ru" sz="1000" dirty="0">
              <a:latin typeface="Verdana"/>
            </a:endParaRPr>
          </a:p>
          <a:p>
            <a:pPr marL="171450" marR="0" indent="-17145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ru" sz="1000" dirty="0">
                <a:latin typeface="Verdana"/>
              </a:rPr>
              <a:t>Организация эксплуатации экологически чистого водородного транспорта в И</a:t>
            </a:r>
            <a:r>
              <a:rPr lang="ru-RU" sz="1000" dirty="0">
                <a:latin typeface="Verdana"/>
              </a:rPr>
              <a:t>р</a:t>
            </a:r>
            <a:r>
              <a:rPr lang="ru" sz="1000" dirty="0">
                <a:latin typeface="Verdana"/>
              </a:rPr>
              <a:t>кутской области и акватории озера Байкал</a:t>
            </a:r>
          </a:p>
          <a:p>
            <a:pPr marL="171450" marR="0" indent="-171450">
              <a:lnSpc>
                <a:spcPct val="110000"/>
              </a:lnSpc>
              <a:buFont typeface="Wingdings" panose="05000000000000000000" pitchFamily="2" charset="2"/>
              <a:buChar char="Ø"/>
            </a:pPr>
            <a:endParaRPr lang="ru" sz="1000" dirty="0">
              <a:latin typeface="Verdana"/>
            </a:endParaRPr>
          </a:p>
          <a:p>
            <a:pPr marL="171450" indent="-17145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ru-RU" sz="1000" dirty="0">
                <a:latin typeface="Verdana" panose="020B0604030504040204" pitchFamily="34" charset="0"/>
                <a:ea typeface="Verdana" panose="020B0604030504040204" pitchFamily="34" charset="0"/>
              </a:rPr>
              <a:t>Обеспечение сохранности флоры и фауны в прибрежных зонах и водных объектах озера Байкал</a:t>
            </a:r>
          </a:p>
          <a:p>
            <a:pPr marL="171450" marR="0" indent="-171450">
              <a:lnSpc>
                <a:spcPct val="110000"/>
              </a:lnSpc>
              <a:buFont typeface="Wingdings" panose="05000000000000000000" pitchFamily="2" charset="2"/>
              <a:buChar char="Ø"/>
            </a:pPr>
            <a:endParaRPr lang="ru" sz="1000" dirty="0">
              <a:latin typeface="Verdana"/>
            </a:endParaRPr>
          </a:p>
        </p:txBody>
      </p:sp>
      <p:graphicFrame>
        <p:nvGraphicFramePr>
          <p:cNvPr id="17" name="Таблица 17">
            <a:extLst>
              <a:ext uri="{FF2B5EF4-FFF2-40B4-BE49-F238E27FC236}">
                <a16:creationId xmlns:a16="http://schemas.microsoft.com/office/drawing/2014/main" id="{9680F525-225A-457C-9291-D15911E7DB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1948653"/>
              </p:ext>
            </p:extLst>
          </p:nvPr>
        </p:nvGraphicFramePr>
        <p:xfrm>
          <a:off x="737487" y="2325134"/>
          <a:ext cx="4138015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7474">
                  <a:extLst>
                    <a:ext uri="{9D8B030D-6E8A-4147-A177-3AD203B41FA5}">
                      <a16:colId xmlns:a16="http://schemas.microsoft.com/office/drawing/2014/main" val="452470947"/>
                    </a:ext>
                  </a:extLst>
                </a:gridCol>
                <a:gridCol w="2100541">
                  <a:extLst>
                    <a:ext uri="{9D8B030D-6E8A-4147-A177-3AD203B41FA5}">
                      <a16:colId xmlns:a16="http://schemas.microsoft.com/office/drawing/2014/main" val="2864995573"/>
                    </a:ext>
                  </a:extLst>
                </a:gridCol>
              </a:tblGrid>
              <a:tr h="694932">
                <a:tc>
                  <a:txBody>
                    <a:bodyPr/>
                    <a:lstStyle/>
                    <a:p>
                      <a:r>
                        <a:rPr lang="ru-RU" sz="1000" b="0" dirty="0">
                          <a:solidFill>
                            <a:sysClr val="windowText" lastClr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Министерство промышленности и торговли РФ, Минэнерго РФ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>
                          <a:solidFill>
                            <a:sysClr val="windowText" lastClr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Компенсация части затрат по проекту, субсидии на приобретение производимого оборудования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1896591"/>
                  </a:ext>
                </a:extLst>
              </a:tr>
              <a:tr h="543860">
                <a:tc>
                  <a:txBody>
                    <a:bodyPr/>
                    <a:lstStyle/>
                    <a:p>
                      <a:r>
                        <a:rPr lang="ru-RU" sz="1000" dirty="0">
                          <a:solidFill>
                            <a:sysClr val="windowText" lastClr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МУП «ИРКУТСКАВТОТРАНС»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solidFill>
                            <a:sysClr val="windowText" lastClr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Выделение маршрутной сети под пилотный проект</a:t>
                      </a:r>
                    </a:p>
                    <a:p>
                      <a:endParaRPr lang="ru-RU" sz="1000" dirty="0">
                        <a:solidFill>
                          <a:sysClr val="windowText" lastClr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3846672"/>
                  </a:ext>
                </a:extLst>
              </a:tr>
            </a:tbl>
          </a:graphicData>
        </a:graphic>
      </p:graphicFrame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634E4BA5-12BC-4F5D-8483-525D4A0A9F2E}"/>
              </a:ext>
            </a:extLst>
          </p:cNvPr>
          <p:cNvSpPr/>
          <p:nvPr/>
        </p:nvSpPr>
        <p:spPr>
          <a:xfrm>
            <a:off x="849224" y="1226667"/>
            <a:ext cx="944880" cy="220001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marL="0" marR="0" indent="0"/>
            <a:r>
              <a:rPr lang="ru" sz="1400" b="1" dirty="0">
                <a:latin typeface="Arial"/>
              </a:rPr>
              <a:t>Заказчик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1A0285D8-2264-4C28-8DD2-87949D8A25E8}"/>
              </a:ext>
            </a:extLst>
          </p:cNvPr>
          <p:cNvSpPr/>
          <p:nvPr/>
        </p:nvSpPr>
        <p:spPr>
          <a:xfrm>
            <a:off x="827402" y="1584647"/>
            <a:ext cx="2661164" cy="245312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marL="0" marR="0" indent="0"/>
            <a:r>
              <a:rPr lang="ru" sz="1100" dirty="0">
                <a:latin typeface="Verdana" panose="020B0604030504040204" pitchFamily="34" charset="0"/>
                <a:ea typeface="Verdana" panose="020B0604030504040204" pitchFamily="34" charset="0"/>
              </a:rPr>
              <a:t>Правительство И</a:t>
            </a: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</a:rPr>
              <a:t>р</a:t>
            </a:r>
            <a:r>
              <a:rPr lang="ru" sz="1100" dirty="0">
                <a:latin typeface="Verdana" panose="020B0604030504040204" pitchFamily="34" charset="0"/>
                <a:ea typeface="Verdana" panose="020B0604030504040204" pitchFamily="34" charset="0"/>
              </a:rPr>
              <a:t>кутской области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2C32B8-BC73-40F2-9A2F-2B6AAB0DA75F}"/>
              </a:ext>
            </a:extLst>
          </p:cNvPr>
          <p:cNvSpPr txBox="1"/>
          <p:nvPr/>
        </p:nvSpPr>
        <p:spPr>
          <a:xfrm>
            <a:off x="10291864" y="7127782"/>
            <a:ext cx="2584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3E9BD4B-8134-43AC-A555-8EC17442658F}"/>
              </a:ext>
            </a:extLst>
          </p:cNvPr>
          <p:cNvSpPr/>
          <p:nvPr/>
        </p:nvSpPr>
        <p:spPr bwMode="auto">
          <a:xfrm>
            <a:off x="901813" y="598704"/>
            <a:ext cx="3110517" cy="338328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marL="0" marR="0" indent="0"/>
            <a:r>
              <a:rPr lang="ru" sz="2500" b="1" dirty="0">
                <a:latin typeface="Tahoma"/>
              </a:rPr>
              <a:t>Значение проекта</a:t>
            </a:r>
            <a:endParaRPr lang="ru" sz="2500" b="1" dirty="0">
              <a:highlight>
                <a:srgbClr val="FFFF00"/>
              </a:highlight>
              <a:latin typeface="Tahom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3267C75-A538-4FDD-8E31-1F89EDC547F8}"/>
              </a:ext>
            </a:extLst>
          </p:cNvPr>
          <p:cNvSpPr txBox="1"/>
          <p:nvPr/>
        </p:nvSpPr>
        <p:spPr>
          <a:xfrm>
            <a:off x="5245642" y="1455310"/>
            <a:ext cx="5000634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</a:rPr>
              <a:t>Озеро Байкал: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</a:rPr>
              <a:t>объект Всемирного природного наследия ЮНЕСКО, содержащий 80% запасов пресной питьевой воды России,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</a:rPr>
              <a:t>место обитания животных - эндемиков,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</a:rPr>
              <a:t>одно из наиболее популярных направлений внутреннего туризма. </a:t>
            </a:r>
          </a:p>
          <a:p>
            <a:endParaRPr lang="ru-RU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</a:rPr>
              <a:t>Сохранение и защита уникальной природной экосистемы - приоритет Правительства Иркутской области.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74119BB-2A26-4B51-9A3E-35F5B70964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381" y="1357421"/>
            <a:ext cx="4191270" cy="279418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518D737-0F5E-41E5-964D-3EC085F09B06}"/>
              </a:ext>
            </a:extLst>
          </p:cNvPr>
          <p:cNvSpPr txBox="1"/>
          <p:nvPr/>
        </p:nvSpPr>
        <p:spPr>
          <a:xfrm>
            <a:off x="683230" y="4376053"/>
            <a:ext cx="4325572" cy="2735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1600"/>
              </a:lnSpc>
            </a:pPr>
            <a:r>
              <a:rPr lang="ru-RU" dirty="0"/>
              <a:t>  </a:t>
            </a:r>
            <a:r>
              <a:rPr lang="ru-RU" sz="1000" dirty="0">
                <a:latin typeface="Verdana" panose="020B0604030504040204" pitchFamily="34" charset="0"/>
                <a:ea typeface="Verdana" panose="020B0604030504040204" pitchFamily="34" charset="0"/>
              </a:rPr>
              <a:t>На базе Правительства Иркутской области создана рабочая группа по вопросу реализации пилотного проекта продвижения транспорта на водородных топливных элементах и заправочной инфраструктуры в Иркутской области с целью экологизации водного и наземного транспорта в Центральной экологической зоне озера Байкал в рамках реализации Концепции развития водородной энергетики в Российской Федерации, утвержденной Распоряжением Правительства Российской Федерации от 5 августа 2021 года № 2162-р, и Транспортной стратегии Российской Федерации до 2030 года с прогнозом на период до 2035 года, утвержденной Распоряжением Правительства Российской Федерации от 27 ноября 2021 года № 3363-р.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858C197-0405-4978-A33D-E53AB47B8C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5855" y="4153707"/>
            <a:ext cx="4613961" cy="307597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9B864AC-EE52-4E28-B9B0-908B5C32FE67}"/>
              </a:ext>
            </a:extLst>
          </p:cNvPr>
          <p:cNvSpPr txBox="1"/>
          <p:nvPr/>
        </p:nvSpPr>
        <p:spPr>
          <a:xfrm>
            <a:off x="10291864" y="7127782"/>
            <a:ext cx="2584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868968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2DB47B9-F9D8-40CD-A345-D1EBF9D2B52B}"/>
              </a:ext>
            </a:extLst>
          </p:cNvPr>
          <p:cNvSpPr/>
          <p:nvPr/>
        </p:nvSpPr>
        <p:spPr>
          <a:xfrm>
            <a:off x="10134" y="0"/>
            <a:ext cx="10697554" cy="7580313"/>
          </a:xfrm>
          <a:prstGeom prst="rect">
            <a:avLst/>
          </a:prstGeom>
          <a:solidFill>
            <a:srgbClr val="9EDC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сл-24-1455/25</a:t>
            </a: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t="4608" b="11658"/>
          <a:stretch/>
        </p:blipFill>
        <p:spPr bwMode="auto">
          <a:xfrm>
            <a:off x="32680" y="369643"/>
            <a:ext cx="10664874" cy="679937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605EE1A-D049-4CB1-8DB7-47A15D8ECE76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</a:blip>
          <a:stretch>
            <a:fillRect/>
          </a:stretch>
        </p:blipFill>
        <p:spPr>
          <a:xfrm>
            <a:off x="5183942" y="2303743"/>
            <a:ext cx="744390" cy="7520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AA43FCC-1B35-4EAF-A4F5-39228D1DA0D7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06821" y="3311694"/>
            <a:ext cx="577289" cy="741114"/>
          </a:xfrm>
          <a:prstGeom prst="rect">
            <a:avLst/>
          </a:prstGeom>
          <a:ln>
            <a:noFill/>
          </a:ln>
        </p:spPr>
      </p:pic>
      <p:sp>
        <p:nvSpPr>
          <p:cNvPr id="10" name="Полилиния: фигура 9">
            <a:extLst>
              <a:ext uri="{FF2B5EF4-FFF2-40B4-BE49-F238E27FC236}">
                <a16:creationId xmlns:a16="http://schemas.microsoft.com/office/drawing/2014/main" id="{5589F9F7-BF47-456B-8D53-943605D621AC}"/>
              </a:ext>
            </a:extLst>
          </p:cNvPr>
          <p:cNvSpPr/>
          <p:nvPr/>
        </p:nvSpPr>
        <p:spPr>
          <a:xfrm>
            <a:off x="5121598" y="5278630"/>
            <a:ext cx="1187028" cy="494962"/>
          </a:xfrm>
          <a:custGeom>
            <a:avLst/>
            <a:gdLst>
              <a:gd name="connsiteX0" fmla="*/ 0 w 1255166"/>
              <a:gd name="connsiteY0" fmla="*/ 315285 h 522824"/>
              <a:gd name="connsiteX1" fmla="*/ 182380 w 1255166"/>
              <a:gd name="connsiteY1" fmla="*/ 315422 h 522824"/>
              <a:gd name="connsiteX2" fmla="*/ 178946 w 1255166"/>
              <a:gd name="connsiteY2" fmla="*/ 319421 h 522824"/>
              <a:gd name="connsiteX3" fmla="*/ 1047689 w 1255166"/>
              <a:gd name="connsiteY3" fmla="*/ 324652 h 522824"/>
              <a:gd name="connsiteX4" fmla="*/ 1037686 w 1255166"/>
              <a:gd name="connsiteY4" fmla="*/ 316062 h 522824"/>
              <a:gd name="connsiteX5" fmla="*/ 1255166 w 1255166"/>
              <a:gd name="connsiteY5" fmla="*/ 316225 h 522824"/>
              <a:gd name="connsiteX6" fmla="*/ 1061947 w 1255166"/>
              <a:gd name="connsiteY6" fmla="*/ 522824 h 522824"/>
              <a:gd name="connsiteX7" fmla="*/ 221237 w 1255166"/>
              <a:gd name="connsiteY7" fmla="*/ 522194 h 522824"/>
              <a:gd name="connsiteX8" fmla="*/ 299829 w 1255166"/>
              <a:gd name="connsiteY8" fmla="*/ 178635 h 522824"/>
              <a:gd name="connsiteX9" fmla="*/ 881714 w 1255166"/>
              <a:gd name="connsiteY9" fmla="*/ 182139 h 522824"/>
              <a:gd name="connsiteX10" fmla="*/ 1037686 w 1255166"/>
              <a:gd name="connsiteY10" fmla="*/ 316062 h 522824"/>
              <a:gd name="connsiteX11" fmla="*/ 182380 w 1255166"/>
              <a:gd name="connsiteY11" fmla="*/ 315422 h 522824"/>
              <a:gd name="connsiteX12" fmla="*/ 373589 w 1255166"/>
              <a:gd name="connsiteY12" fmla="*/ 82897 h 522824"/>
              <a:gd name="connsiteX13" fmla="*/ 757867 w 1255166"/>
              <a:gd name="connsiteY13" fmla="*/ 86630 h 522824"/>
              <a:gd name="connsiteX14" fmla="*/ 867823 w 1255166"/>
              <a:gd name="connsiteY14" fmla="*/ 181042 h 522824"/>
              <a:gd name="connsiteX15" fmla="*/ 294103 w 1255166"/>
              <a:gd name="connsiteY15" fmla="*/ 175470 h 522824"/>
              <a:gd name="connsiteX16" fmla="*/ 442544 w 1255166"/>
              <a:gd name="connsiteY16" fmla="*/ 0 h 522824"/>
              <a:gd name="connsiteX17" fmla="*/ 559990 w 1255166"/>
              <a:gd name="connsiteY17" fmla="*/ 0 h 522824"/>
              <a:gd name="connsiteX18" fmla="*/ 559990 w 1255166"/>
              <a:gd name="connsiteY18" fmla="*/ 73404 h 522824"/>
              <a:gd name="connsiteX19" fmla="*/ 442544 w 1255166"/>
              <a:gd name="connsiteY19" fmla="*/ 73404 h 522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255166" h="522824">
                <a:moveTo>
                  <a:pt x="0" y="315285"/>
                </a:moveTo>
                <a:lnTo>
                  <a:pt x="182380" y="315422"/>
                </a:lnTo>
                <a:lnTo>
                  <a:pt x="178946" y="319421"/>
                </a:lnTo>
                <a:lnTo>
                  <a:pt x="1047689" y="324652"/>
                </a:lnTo>
                <a:lnTo>
                  <a:pt x="1037686" y="316062"/>
                </a:lnTo>
                <a:lnTo>
                  <a:pt x="1255166" y="316225"/>
                </a:lnTo>
                <a:lnTo>
                  <a:pt x="1061947" y="522824"/>
                </a:lnTo>
                <a:lnTo>
                  <a:pt x="221237" y="522194"/>
                </a:lnTo>
                <a:close/>
                <a:moveTo>
                  <a:pt x="299829" y="178635"/>
                </a:moveTo>
                <a:lnTo>
                  <a:pt x="881714" y="182139"/>
                </a:lnTo>
                <a:lnTo>
                  <a:pt x="1037686" y="316062"/>
                </a:lnTo>
                <a:lnTo>
                  <a:pt x="182380" y="315422"/>
                </a:lnTo>
                <a:close/>
                <a:moveTo>
                  <a:pt x="373589" y="82897"/>
                </a:moveTo>
                <a:lnTo>
                  <a:pt x="757867" y="86630"/>
                </a:lnTo>
                <a:lnTo>
                  <a:pt x="867823" y="181042"/>
                </a:lnTo>
                <a:lnTo>
                  <a:pt x="294103" y="175470"/>
                </a:lnTo>
                <a:close/>
                <a:moveTo>
                  <a:pt x="442544" y="0"/>
                </a:moveTo>
                <a:lnTo>
                  <a:pt x="559990" y="0"/>
                </a:lnTo>
                <a:lnTo>
                  <a:pt x="559990" y="73404"/>
                </a:lnTo>
                <a:lnTo>
                  <a:pt x="442544" y="73404"/>
                </a:lnTo>
                <a:close/>
              </a:path>
            </a:pathLst>
          </a:cu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sz="1581"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  <a:noFill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4"/>
          </p:nvPr>
        </p:nvSpPr>
        <p:spPr bwMode="auto">
          <a:xfrm>
            <a:off x="32680" y="984627"/>
            <a:ext cx="2733066" cy="4654133"/>
          </a:xfrm>
          <a:solidFill>
            <a:srgbClr val="9EDCF8"/>
          </a:solidFill>
        </p:spPr>
        <p:txBody>
          <a:bodyPr rtlCol="0">
            <a:normAutofit/>
          </a:bodyPr>
          <a:lstStyle/>
          <a:p>
            <a:pPr>
              <a:spcAft>
                <a:spcPts val="527"/>
              </a:spcAft>
              <a:defRPr/>
            </a:pPr>
            <a:r>
              <a:rPr lang="ru-RU" sz="1581" spc="0" dirty="0">
                <a:solidFill>
                  <a:schemeClr val="tx1"/>
                </a:solidFill>
              </a:rPr>
              <a:t>Автобусный маршрут</a:t>
            </a:r>
            <a:endParaRPr sz="1581" dirty="0">
              <a:solidFill>
                <a:schemeClr val="tx1"/>
              </a:solidFill>
            </a:endParaRPr>
          </a:p>
          <a:p>
            <a:pPr marL="401559" indent="-401559">
              <a:spcAft>
                <a:spcPts val="790"/>
              </a:spcAft>
              <a:buFont typeface="Wingdings" panose="05000000000000000000" pitchFamily="2" charset="2"/>
              <a:buChar char="Ø"/>
              <a:defRPr/>
            </a:pPr>
            <a:r>
              <a:rPr lang="ru-RU" sz="1669" b="0" spc="0" dirty="0">
                <a:solidFill>
                  <a:schemeClr val="tx1"/>
                </a:solidFill>
                <a:latin typeface="+mn-lt"/>
              </a:rPr>
              <a:t>Иркутск  - Листвянка (70 км)</a:t>
            </a:r>
          </a:p>
          <a:p>
            <a:pPr>
              <a:spcBef>
                <a:spcPts val="1054"/>
              </a:spcBef>
              <a:spcAft>
                <a:spcPts val="1054"/>
              </a:spcAft>
              <a:defRPr/>
            </a:pPr>
            <a:r>
              <a:rPr lang="ru-RU" sz="1581" spc="0" dirty="0">
                <a:solidFill>
                  <a:schemeClr val="tx1"/>
                </a:solidFill>
              </a:rPr>
              <a:t>Водные маршруты с причала Листвянка:</a:t>
            </a:r>
            <a:endParaRPr lang="ru-RU" sz="1581" dirty="0">
              <a:solidFill>
                <a:schemeClr val="tx1"/>
              </a:solidFill>
            </a:endParaRPr>
          </a:p>
          <a:p>
            <a:pPr marL="401559" indent="-401559">
              <a:spcAft>
                <a:spcPts val="790"/>
              </a:spcAft>
              <a:buFont typeface="Wingdings" panose="05000000000000000000" pitchFamily="2" charset="2"/>
              <a:buChar char="Ø"/>
              <a:defRPr/>
            </a:pPr>
            <a:r>
              <a:rPr lang="ru-RU" sz="1669" b="0" spc="0" dirty="0" err="1">
                <a:solidFill>
                  <a:schemeClr val="tx1"/>
                </a:solidFill>
                <a:latin typeface="+mn-lt"/>
              </a:rPr>
              <a:t>Кругобайкальская</a:t>
            </a:r>
            <a:r>
              <a:rPr lang="ru-RU" sz="1669" b="0" spc="0" dirty="0">
                <a:solidFill>
                  <a:schemeClr val="tx1"/>
                </a:solidFill>
                <a:latin typeface="+mn-lt"/>
              </a:rPr>
              <a:t> железная дорога (20-40 км)</a:t>
            </a:r>
            <a:endParaRPr sz="1669" dirty="0">
              <a:solidFill>
                <a:schemeClr val="tx1"/>
              </a:solidFill>
              <a:latin typeface="+mn-lt"/>
            </a:endParaRPr>
          </a:p>
          <a:p>
            <a:pPr marL="401559" indent="-401559">
              <a:spcAft>
                <a:spcPts val="790"/>
              </a:spcAft>
              <a:buFont typeface="Wingdings" panose="05000000000000000000" pitchFamily="2" charset="2"/>
              <a:buChar char="Ø"/>
              <a:defRPr/>
            </a:pPr>
            <a:r>
              <a:rPr lang="ru-RU" sz="1669" b="0" spc="0" dirty="0">
                <a:solidFill>
                  <a:schemeClr val="tx1"/>
                </a:solidFill>
                <a:latin typeface="+mn-lt"/>
              </a:rPr>
              <a:t>Большие Коты </a:t>
            </a:r>
            <a:br>
              <a:rPr lang="ru-RU" sz="1669" b="0" spc="0" dirty="0">
                <a:solidFill>
                  <a:schemeClr val="tx1"/>
                </a:solidFill>
                <a:latin typeface="+mn-lt"/>
              </a:rPr>
            </a:br>
            <a:r>
              <a:rPr lang="ru-RU" sz="1669" b="0" spc="0" dirty="0">
                <a:solidFill>
                  <a:schemeClr val="tx1"/>
                </a:solidFill>
                <a:latin typeface="+mn-lt"/>
              </a:rPr>
              <a:t>(25 км)</a:t>
            </a:r>
            <a:endParaRPr sz="1669" dirty="0">
              <a:solidFill>
                <a:schemeClr val="tx1"/>
              </a:solidFill>
              <a:latin typeface="+mn-lt"/>
            </a:endParaRPr>
          </a:p>
          <a:p>
            <a:pPr marL="401559" indent="-401559">
              <a:spcAft>
                <a:spcPts val="790"/>
              </a:spcAft>
              <a:buFont typeface="Wingdings" panose="05000000000000000000" pitchFamily="2" charset="2"/>
              <a:buChar char="Ø"/>
              <a:defRPr/>
            </a:pPr>
            <a:r>
              <a:rPr lang="ru-RU" sz="1669" b="0" spc="0" dirty="0">
                <a:solidFill>
                  <a:schemeClr val="tx1"/>
                </a:solidFill>
                <a:latin typeface="+mn-lt"/>
              </a:rPr>
              <a:t>Большое </a:t>
            </a:r>
            <a:r>
              <a:rPr lang="ru-RU" sz="1669" b="0" spc="0" dirty="0" err="1">
                <a:solidFill>
                  <a:schemeClr val="tx1"/>
                </a:solidFill>
                <a:latin typeface="+mn-lt"/>
              </a:rPr>
              <a:t>Голоустное</a:t>
            </a:r>
            <a:r>
              <a:rPr lang="ru-RU" sz="1669" b="0" spc="0" dirty="0">
                <a:solidFill>
                  <a:schemeClr val="tx1"/>
                </a:solidFill>
                <a:latin typeface="+mn-lt"/>
              </a:rPr>
              <a:t> </a:t>
            </a:r>
            <a:br>
              <a:rPr lang="ru-RU" sz="1669" b="0" spc="0" dirty="0">
                <a:solidFill>
                  <a:schemeClr val="tx1"/>
                </a:solidFill>
                <a:latin typeface="+mn-lt"/>
              </a:rPr>
            </a:br>
            <a:r>
              <a:rPr lang="ru-RU" sz="1669" b="0" spc="0" dirty="0">
                <a:solidFill>
                  <a:schemeClr val="tx1"/>
                </a:solidFill>
                <a:latin typeface="+mn-lt"/>
              </a:rPr>
              <a:t>(50 км)</a:t>
            </a:r>
          </a:p>
          <a:p>
            <a:pPr marL="401559" indent="-401559">
              <a:spcAft>
                <a:spcPts val="790"/>
              </a:spcAft>
              <a:buFont typeface="Wingdings" panose="05000000000000000000" pitchFamily="2" charset="2"/>
              <a:buChar char="Ø"/>
              <a:defRPr/>
            </a:pPr>
            <a:r>
              <a:rPr lang="ru-RU" sz="1669" b="0" spc="0" dirty="0">
                <a:solidFill>
                  <a:schemeClr val="tx1"/>
                </a:solidFill>
                <a:latin typeface="+mn-lt"/>
              </a:rPr>
              <a:t>Байкальск (60 км)</a:t>
            </a:r>
            <a:endParaRPr sz="1669" dirty="0">
              <a:solidFill>
                <a:schemeClr val="tx1"/>
              </a:solidFill>
              <a:latin typeface="+mn-lt"/>
            </a:endParaRPr>
          </a:p>
          <a:p>
            <a:pPr marL="401559" indent="-401559">
              <a:spcAft>
                <a:spcPts val="790"/>
              </a:spcAft>
              <a:buFont typeface="Wingdings" panose="05000000000000000000" pitchFamily="2" charset="2"/>
              <a:buChar char="Ø"/>
              <a:defRPr/>
            </a:pPr>
            <a:r>
              <a:rPr lang="ru-RU" sz="1669" b="0" spc="0" dirty="0">
                <a:solidFill>
                  <a:schemeClr val="tx1"/>
                </a:solidFill>
                <a:latin typeface="+mn-lt"/>
              </a:rPr>
              <a:t>Танхой (40 км)</a:t>
            </a:r>
            <a:endParaRPr sz="1669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D9E336-8DB3-49B9-8B9F-A8F003720F62}"/>
              </a:ext>
            </a:extLst>
          </p:cNvPr>
          <p:cNvSpPr txBox="1"/>
          <p:nvPr/>
        </p:nvSpPr>
        <p:spPr>
          <a:xfrm>
            <a:off x="10291864" y="7127782"/>
            <a:ext cx="2584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sz="quarter" idx="11"/>
          </p:nvPr>
        </p:nvSpPr>
        <p:spPr bwMode="auto">
          <a:xfrm>
            <a:off x="1" y="3594468"/>
            <a:ext cx="10707687" cy="3985845"/>
          </a:xfrm>
          <a:solidFill>
            <a:schemeClr val="tx2">
              <a:lumMod val="75000"/>
            </a:schemeClr>
          </a:solidFill>
        </p:spPr>
        <p:txBody>
          <a:bodyPr rtlCol="0"/>
          <a:lstStyle/>
          <a:p>
            <a:pPr algn="just">
              <a:defRPr/>
            </a:pPr>
            <a:endParaRPr lang="ru-RU" dirty="0">
              <a:ea typeface="+mn-ea"/>
              <a:cs typeface="+mn-cs"/>
            </a:endParaRPr>
          </a:p>
          <a:p>
            <a:pPr algn="l" defTabSz="803118">
              <a:defRPr/>
            </a:pPr>
            <a:endParaRPr lang="ru-RU" dirty="0">
              <a:ea typeface="+mn-ea"/>
              <a:cs typeface="+mn-cs"/>
            </a:endParaRPr>
          </a:p>
          <a:p>
            <a:pPr>
              <a:defRPr/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998213" y="3589652"/>
            <a:ext cx="3909947" cy="28852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81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77792D7-EA79-4B14-ADF8-E1E14248AC1A}"/>
              </a:ext>
            </a:extLst>
          </p:cNvPr>
          <p:cNvSpPr txBox="1"/>
          <p:nvPr/>
        </p:nvSpPr>
        <p:spPr>
          <a:xfrm>
            <a:off x="188061" y="5261164"/>
            <a:ext cx="5113597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01559" algn="just">
              <a:spcAft>
                <a:spcPts val="1200"/>
              </a:spcAft>
              <a:defRPr/>
            </a:pPr>
            <a:r>
              <a:rPr lang="ru-RU" sz="1400" dirty="0">
                <a:solidFill>
                  <a:schemeClr val="bg1"/>
                </a:solidFill>
                <a:ea typeface="Verdana" panose="020B0604030504040204" pitchFamily="34" charset="0"/>
              </a:rPr>
              <a:t>На данный момент проведены испытания городского автобуса на водородных топливных элементах на автополигоне ФГУП «НАМИ». Транспортное средство успешно преодолело тестовые маршруты и испытания.</a:t>
            </a:r>
          </a:p>
          <a:p>
            <a:pPr indent="401559" algn="just" defTabSz="803118">
              <a:spcAft>
                <a:spcPts val="1200"/>
              </a:spcAft>
              <a:defRPr/>
            </a:pPr>
            <a:r>
              <a:rPr lang="ru-RU" sz="1400" dirty="0">
                <a:solidFill>
                  <a:schemeClr val="bg1"/>
                </a:solidFill>
                <a:ea typeface="Verdana" panose="020B0604030504040204" pitchFamily="34" charset="0"/>
              </a:rPr>
              <a:t>Инновационный пассажирский транспорт на водородном топливе соответствует самым современным требованиям безопасности и способствует улучшению экологической обстановки. 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 bwMode="auto">
          <a:xfrm>
            <a:off x="413351" y="1290511"/>
            <a:ext cx="4162910" cy="503688"/>
          </a:xfrm>
        </p:spPr>
        <p:txBody>
          <a:bodyPr rtlCol="0">
            <a:noAutofit/>
          </a:bodyPr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latin typeface="+mn-lt"/>
                <a:ea typeface="Verdana" panose="020B0604030504040204" pitchFamily="34" charset="0"/>
                <a:cs typeface="+mn-cs"/>
              </a:rPr>
              <a:t>Автобус на водородных топливных элементах поколения А4 городского исполнения </a:t>
            </a:r>
            <a:endParaRPr sz="1400" dirty="0">
              <a:solidFill>
                <a:schemeClr val="tx1"/>
              </a:solidFill>
              <a:latin typeface="+mn-lt"/>
              <a:ea typeface="Verdana" panose="020B0604030504040204" pitchFamily="34" charset="0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3094501"/>
            <a:ext cx="4941036" cy="182944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81"/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52BFCFCE-5435-4F5E-862F-6CDA1A605C9B}"/>
              </a:ext>
            </a:extLst>
          </p:cNvPr>
          <p:cNvGraphicFramePr>
            <a:graphicFrameLocks noGrp="1"/>
          </p:cNvGraphicFramePr>
          <p:nvPr/>
        </p:nvGraphicFramePr>
        <p:xfrm>
          <a:off x="231290" y="3352336"/>
          <a:ext cx="4527032" cy="1478808"/>
        </p:xfrm>
        <a:graphic>
          <a:graphicData uri="http://schemas.openxmlformats.org/drawingml/2006/table">
            <a:tbl>
              <a:tblPr firstRow="1" firstCol="1" bandRow="1"/>
              <a:tblGrid>
                <a:gridCol w="2366550">
                  <a:extLst>
                    <a:ext uri="{9D8B030D-6E8A-4147-A177-3AD203B41FA5}">
                      <a16:colId xmlns:a16="http://schemas.microsoft.com/office/drawing/2014/main" val="4274409207"/>
                    </a:ext>
                  </a:extLst>
                </a:gridCol>
                <a:gridCol w="2160482">
                  <a:extLst>
                    <a:ext uri="{9D8B030D-6E8A-4147-A177-3AD203B41FA5}">
                      <a16:colId xmlns:a16="http://schemas.microsoft.com/office/drawing/2014/main" val="4289382441"/>
                    </a:ext>
                  </a:extLst>
                </a:gridCol>
              </a:tblGrid>
              <a:tr h="310664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Calibri Light"/>
                        </a:rPr>
                        <a:t>Пассажировместимость </a:t>
                      </a:r>
                    </a:p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Calibri Light"/>
                        </a:rPr>
                        <a:t>(кол-во сидячих мест)</a:t>
                      </a:r>
                    </a:p>
                  </a:txBody>
                  <a:tcPr marL="53408" marR="534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prstClr val="black"/>
                          </a:solidFill>
                          <a:latin typeface="Calibri Light"/>
                          <a:ea typeface="+mn-ea"/>
                          <a:cs typeface="Calibri Light"/>
                        </a:rPr>
                        <a:t>80 чел.</a:t>
                      </a:r>
                    </a:p>
                    <a:p>
                      <a:r>
                        <a:rPr lang="ru-RU" sz="1050" dirty="0">
                          <a:solidFill>
                            <a:prstClr val="black"/>
                          </a:solidFill>
                          <a:latin typeface="Calibri Light"/>
                          <a:ea typeface="+mn-ea"/>
                          <a:cs typeface="Calibri Light"/>
                        </a:rPr>
                        <a:t>(33 – 35)</a:t>
                      </a:r>
                    </a:p>
                  </a:txBody>
                  <a:tcPr marL="53408" marR="534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22894227"/>
                  </a:ext>
                </a:extLst>
              </a:tr>
              <a:tr h="193128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Calibri Light"/>
                        </a:rPr>
                        <a:t>Габаритные размеры, не более</a:t>
                      </a:r>
                    </a:p>
                  </a:txBody>
                  <a:tcPr marL="53408" marR="534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prstClr val="black"/>
                          </a:solidFill>
                          <a:latin typeface="Calibri Light"/>
                          <a:ea typeface="+mn-ea"/>
                          <a:cs typeface="Calibri Light"/>
                        </a:rPr>
                        <a:t>12 350 х 2 550 х 3 300 мм</a:t>
                      </a:r>
                    </a:p>
                  </a:txBody>
                  <a:tcPr marL="53408" marR="534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94295869"/>
                  </a:ext>
                </a:extLst>
              </a:tr>
              <a:tr h="19312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prstClr val="black"/>
                          </a:solidFill>
                          <a:latin typeface="+mn-lt"/>
                          <a:cs typeface="Calibri Light"/>
                        </a:rPr>
                        <a:t>Запас водорода </a:t>
                      </a:r>
                      <a:endParaRPr lang="ru-RU" sz="1050" b="1" dirty="0">
                        <a:solidFill>
                          <a:prstClr val="black"/>
                        </a:solidFill>
                        <a:latin typeface="Calibri Light"/>
                        <a:ea typeface="+mn-ea"/>
                        <a:cs typeface="Calibri Light"/>
                      </a:endParaRPr>
                    </a:p>
                  </a:txBody>
                  <a:tcPr marL="60231" marR="6023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prstClr val="black"/>
                          </a:solidFill>
                          <a:latin typeface="Calibri Light"/>
                          <a:ea typeface="+mn-ea"/>
                          <a:cs typeface="Calibri Light"/>
                        </a:rPr>
                        <a:t>28,8 кг</a:t>
                      </a:r>
                    </a:p>
                  </a:txBody>
                  <a:tcPr marL="60231" marR="6023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36515018"/>
                  </a:ext>
                </a:extLst>
              </a:tr>
              <a:tr h="19312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prstClr val="black"/>
                          </a:solidFill>
                          <a:latin typeface="+mn-lt"/>
                          <a:cs typeface="Calibri Light"/>
                        </a:rPr>
                        <a:t>Заявленный запас хода, не менее</a:t>
                      </a:r>
                      <a:endParaRPr lang="ru-RU" sz="1050" b="1" dirty="0">
                        <a:solidFill>
                          <a:prstClr val="black"/>
                        </a:solidFill>
                        <a:latin typeface="Calibri Light"/>
                        <a:ea typeface="+mn-ea"/>
                        <a:cs typeface="Calibri Light"/>
                      </a:endParaRPr>
                    </a:p>
                  </a:txBody>
                  <a:tcPr marL="60231" marR="6023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prstClr val="black"/>
                          </a:solidFill>
                          <a:latin typeface="Calibri Light"/>
                          <a:ea typeface="+mn-ea"/>
                          <a:cs typeface="Calibri Light"/>
                        </a:rPr>
                        <a:t>250 км</a:t>
                      </a:r>
                    </a:p>
                  </a:txBody>
                  <a:tcPr marL="60231" marR="6023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39033240"/>
                  </a:ext>
                </a:extLst>
              </a:tr>
              <a:tr h="193128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Calibri Light"/>
                        </a:rPr>
                        <a:t>Мощность энергоустановки </a:t>
                      </a:r>
                    </a:p>
                  </a:txBody>
                  <a:tcPr marL="53408" marR="534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prstClr val="black"/>
                          </a:solidFill>
                          <a:latin typeface="Calibri Light"/>
                          <a:ea typeface="+mn-ea"/>
                          <a:cs typeface="Calibri Light"/>
                        </a:rPr>
                        <a:t>90 кВт</a:t>
                      </a:r>
                    </a:p>
                  </a:txBody>
                  <a:tcPr marL="53408" marR="534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80904686"/>
                  </a:ext>
                </a:extLst>
              </a:tr>
              <a:tr h="193128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prstClr val="black"/>
                          </a:solidFill>
                          <a:latin typeface="+mn-lt"/>
                          <a:cs typeface="Calibri Light"/>
                        </a:rPr>
                        <a:t>Энергоемкость тяг. батарей </a:t>
                      </a:r>
                      <a:endParaRPr lang="ru-RU" sz="1050" b="1" dirty="0">
                        <a:solidFill>
                          <a:prstClr val="black"/>
                        </a:solidFill>
                        <a:latin typeface="Calibri Light"/>
                        <a:ea typeface="+mn-ea"/>
                        <a:cs typeface="Calibri Light"/>
                      </a:endParaRPr>
                    </a:p>
                  </a:txBody>
                  <a:tcPr marL="53408" marR="534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prstClr val="black"/>
                          </a:solidFill>
                          <a:latin typeface="Calibri Light"/>
                          <a:ea typeface="+mn-ea"/>
                          <a:cs typeface="Calibri Light"/>
                        </a:rPr>
                        <a:t>86 </a:t>
                      </a:r>
                      <a:r>
                        <a:rPr lang="ru-RU" sz="1050" dirty="0" err="1">
                          <a:solidFill>
                            <a:prstClr val="black"/>
                          </a:solidFill>
                          <a:latin typeface="Calibri Light"/>
                          <a:ea typeface="+mn-ea"/>
                          <a:cs typeface="Calibri Light"/>
                        </a:rPr>
                        <a:t>кВт∙ч</a:t>
                      </a:r>
                      <a:endParaRPr lang="ru-RU" sz="1050" dirty="0">
                        <a:solidFill>
                          <a:prstClr val="black"/>
                        </a:solidFill>
                        <a:latin typeface="Calibri Light"/>
                        <a:ea typeface="+mn-ea"/>
                        <a:cs typeface="Calibri Light"/>
                      </a:endParaRPr>
                    </a:p>
                  </a:txBody>
                  <a:tcPr marL="53408" marR="534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66400666"/>
                  </a:ext>
                </a:extLst>
              </a:tr>
              <a:tr h="193128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Calibri Light"/>
                        </a:rPr>
                        <a:t>Мощность </a:t>
                      </a:r>
                      <a:r>
                        <a:rPr lang="ru-RU" sz="1050" b="1" dirty="0">
                          <a:solidFill>
                            <a:prstClr val="black"/>
                          </a:solidFill>
                          <a:cs typeface="Calibri Light"/>
                        </a:rPr>
                        <a:t>электромоста</a:t>
                      </a:r>
                      <a:endParaRPr lang="ru-RU" sz="1050" b="1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Calibri Light"/>
                      </a:endParaRPr>
                    </a:p>
                  </a:txBody>
                  <a:tcPr marL="53408" marR="534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prstClr val="black"/>
                          </a:solidFill>
                          <a:latin typeface="Calibri Light"/>
                          <a:ea typeface="+mn-ea"/>
                          <a:cs typeface="Calibri Light"/>
                        </a:rPr>
                        <a:t> 2 х 180 кВт</a:t>
                      </a:r>
                    </a:p>
                  </a:txBody>
                  <a:tcPr marL="53408" marR="534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92986845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6737729" y="3713722"/>
            <a:ext cx="2659702" cy="2545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ru-RU" sz="1054" b="1" dirty="0">
                <a:solidFill>
                  <a:prstClr val="black"/>
                </a:solidFill>
                <a:cs typeface="Calibri Light"/>
              </a:rPr>
              <a:t>Проектные технические характеристики </a:t>
            </a:r>
          </a:p>
        </p:txBody>
      </p:sp>
      <p:sp>
        <p:nvSpPr>
          <p:cNvPr id="17" name="Стрелка вправо 16"/>
          <p:cNvSpPr/>
          <p:nvPr/>
        </p:nvSpPr>
        <p:spPr>
          <a:xfrm>
            <a:off x="4933121" y="2272363"/>
            <a:ext cx="357482" cy="2664777"/>
          </a:xfrm>
          <a:prstGeom prst="rightArrow">
            <a:avLst>
              <a:gd name="adj1" fmla="val 50000"/>
              <a:gd name="adj2" fmla="val 100000"/>
            </a:avLst>
          </a:prstGeom>
          <a:gradFill>
            <a:gsLst>
              <a:gs pos="0">
                <a:srgbClr val="0F3955"/>
              </a:gs>
              <a:gs pos="100000">
                <a:srgbClr val="FFFFFF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81"/>
          </a:p>
        </p:txBody>
      </p:sp>
      <p:sp>
        <p:nvSpPr>
          <p:cNvPr id="18" name="Прямоугольник 17"/>
          <p:cNvSpPr/>
          <p:nvPr/>
        </p:nvSpPr>
        <p:spPr>
          <a:xfrm>
            <a:off x="7617353" y="6259471"/>
            <a:ext cx="364883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800" dirty="0">
                <a:solidFill>
                  <a:prstClr val="black"/>
                </a:solidFill>
                <a:cs typeface="Calibri Light"/>
              </a:rPr>
              <a:t>* могут быть уточнены в рамках проектных работ</a:t>
            </a:r>
          </a:p>
        </p:txBody>
      </p:sp>
      <p:sp>
        <p:nvSpPr>
          <p:cNvPr id="23" name="Заголовок 7"/>
          <p:cNvSpPr txBox="1">
            <a:spLocks/>
          </p:cNvSpPr>
          <p:nvPr/>
        </p:nvSpPr>
        <p:spPr bwMode="auto">
          <a:xfrm>
            <a:off x="674053" y="615124"/>
            <a:ext cx="7102916" cy="531213"/>
          </a:xfrm>
          <a:prstGeom prst="rect">
            <a:avLst/>
          </a:prstGeom>
        </p:spPr>
        <p:txBody>
          <a:bodyPr vert="horz" lIns="80308" tIns="40154" rIns="80308" bIns="40154" rtlCol="0" anchor="b"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 b="1" i="0" spc="-150">
                <a:solidFill>
                  <a:schemeClr val="tx2"/>
                </a:solidFill>
                <a:latin typeface="+mj-lt"/>
                <a:ea typeface="+mj-ea"/>
                <a:cs typeface="Gill Sans"/>
              </a:defRPr>
            </a:lvl1pPr>
          </a:lstStyle>
          <a:p>
            <a:pPr>
              <a:defRPr/>
            </a:pP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Пригородный автобус поколения А5  на водородных топливных элементах</a:t>
            </a:r>
          </a:p>
        </p:txBody>
      </p: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EFC988D7-6957-4F6A-A8E2-8DB85A4EC40C}"/>
              </a:ext>
            </a:extLst>
          </p:cNvPr>
          <p:cNvGrpSpPr/>
          <p:nvPr/>
        </p:nvGrpSpPr>
        <p:grpSpPr>
          <a:xfrm>
            <a:off x="960703" y="1767058"/>
            <a:ext cx="3011715" cy="1550170"/>
            <a:chOff x="897933" y="1919340"/>
            <a:chExt cx="3254422" cy="1620917"/>
          </a:xfrm>
        </p:grpSpPr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id="{A52B1138-B174-4B19-BB74-34668F4DE1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030" t="9100" r="4547" b="2168"/>
            <a:stretch/>
          </p:blipFill>
          <p:spPr bwMode="auto">
            <a:xfrm>
              <a:off x="897933" y="1919340"/>
              <a:ext cx="3254422" cy="162091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softEdge rad="31750"/>
            </a:effectLst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DC73318-EC9B-4058-A6B6-29AD4F96754E}"/>
                </a:ext>
              </a:extLst>
            </p:cNvPr>
            <p:cNvSpPr txBox="1"/>
            <p:nvPr/>
          </p:nvSpPr>
          <p:spPr>
            <a:xfrm>
              <a:off x="1132957" y="2557083"/>
              <a:ext cx="1654472" cy="370555"/>
            </a:xfrm>
            <a:prstGeom prst="rect">
              <a:avLst/>
            </a:prstGeom>
            <a:noFill/>
            <a:scene3d>
              <a:camera prst="orthographicFront">
                <a:rot lat="1500000" lon="20920355" rev="0"/>
              </a:camera>
              <a:lightRig rig="threePt" dir="t"/>
            </a:scene3d>
          </p:spPr>
          <p:txBody>
            <a:bodyPr wrap="none" rtlCol="0">
              <a:prstTxWarp prst="textCascadeDown">
                <a:avLst>
                  <a:gd name="adj" fmla="val 56581"/>
                </a:avLst>
              </a:prstTxWarp>
              <a:spAutoFit/>
              <a:scene3d>
                <a:camera prst="orthographicFront">
                  <a:rot lat="420000" lon="18599985" rev="0"/>
                </a:camera>
                <a:lightRig rig="threePt" dir="t"/>
              </a:scene3d>
            </a:bodyPr>
            <a:lstStyle/>
            <a:p>
              <a:r>
                <a:rPr lang="ru-RU" sz="790" dirty="0">
                  <a:solidFill>
                    <a:schemeClr val="bg1"/>
                  </a:solidFill>
                  <a:cs typeface="Tahoma" panose="020B0604030504040204" pitchFamily="34" charset="0"/>
                </a:rPr>
                <a:t>Это водоробус.</a:t>
              </a:r>
            </a:p>
          </p:txBody>
        </p:sp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97164BE6-3045-4154-ACD6-1EA8A6B773EE}"/>
              </a:ext>
            </a:extLst>
          </p:cNvPr>
          <p:cNvGrpSpPr/>
          <p:nvPr/>
        </p:nvGrpSpPr>
        <p:grpSpPr>
          <a:xfrm>
            <a:off x="5416254" y="1146337"/>
            <a:ext cx="5156421" cy="3104586"/>
            <a:chOff x="6372225" y="963691"/>
            <a:chExt cx="6373886" cy="4113517"/>
          </a:xfrm>
        </p:grpSpPr>
        <p:pic>
          <p:nvPicPr>
            <p:cNvPr id="29" name="Рисунок 28">
              <a:extLst>
                <a:ext uri="{FF2B5EF4-FFF2-40B4-BE49-F238E27FC236}">
                  <a16:creationId xmlns:a16="http://schemas.microsoft.com/office/drawing/2014/main" id="{6DC0487A-4921-4B71-BE36-244A05F878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72225" y="963691"/>
              <a:ext cx="6373886" cy="4113517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FF68FF5-8973-49CE-969B-0A98024157DC}"/>
                </a:ext>
              </a:extLst>
            </p:cNvPr>
            <p:cNvSpPr txBox="1"/>
            <p:nvPr/>
          </p:nvSpPr>
          <p:spPr>
            <a:xfrm rot="153694">
              <a:off x="7067855" y="2499148"/>
              <a:ext cx="3819787" cy="928228"/>
            </a:xfrm>
            <a:prstGeom prst="rect">
              <a:avLst/>
            </a:prstGeom>
            <a:noFill/>
            <a:scene3d>
              <a:camera prst="orthographicFront">
                <a:rot lat="1500000" lon="20920355" rev="0"/>
              </a:camera>
              <a:lightRig rig="threePt" dir="t"/>
            </a:scene3d>
          </p:spPr>
          <p:txBody>
            <a:bodyPr wrap="none" rtlCol="0">
              <a:prstTxWarp prst="textCascadeDown">
                <a:avLst>
                  <a:gd name="adj" fmla="val 56581"/>
                </a:avLst>
              </a:prstTxWarp>
              <a:spAutoFit/>
              <a:scene3d>
                <a:camera prst="orthographicFront">
                  <a:rot lat="420000" lon="18599985" rev="0"/>
                </a:camera>
                <a:lightRig rig="threePt" dir="t"/>
              </a:scene3d>
            </a:bodyPr>
            <a:lstStyle/>
            <a:p>
              <a:r>
                <a:rPr lang="ru-RU" sz="439" dirty="0">
                  <a:solidFill>
                    <a:schemeClr val="bg1"/>
                  </a:solidFill>
                  <a:cs typeface="Tahoma" panose="020B0604030504040204" pitchFamily="34" charset="0"/>
                </a:rPr>
                <a:t>Это водоробус.</a:t>
              </a:r>
            </a:p>
          </p:txBody>
        </p:sp>
      </p:grpSp>
      <p:sp>
        <p:nvSpPr>
          <p:cNvPr id="24" name="Заголовок 7">
            <a:extLst>
              <a:ext uri="{FF2B5EF4-FFF2-40B4-BE49-F238E27FC236}">
                <a16:creationId xmlns:a16="http://schemas.microsoft.com/office/drawing/2014/main" id="{F6D6C100-BCAF-46EB-B265-1CF67CEE1E63}"/>
              </a:ext>
            </a:extLst>
          </p:cNvPr>
          <p:cNvSpPr txBox="1">
            <a:spLocks/>
          </p:cNvSpPr>
          <p:nvPr/>
        </p:nvSpPr>
        <p:spPr bwMode="auto">
          <a:xfrm>
            <a:off x="5754312" y="935878"/>
            <a:ext cx="4397747" cy="503688"/>
          </a:xfrm>
        </p:spPr>
        <p:txBody>
          <a:bodyPr rtlCol="0" anchor="b">
            <a:noAutofit/>
          </a:bodyPr>
          <a:lstStyle>
            <a:lvl1pPr algn="l">
              <a:defRPr>
                <a:latin typeface="+mj-lt"/>
              </a:defRPr>
            </a:lvl1pPr>
          </a:lstStyle>
          <a:p>
            <a:pPr algn="ctr">
              <a:defRPr/>
            </a:pPr>
            <a:r>
              <a:rPr lang="ru-RU" sz="1400" kern="0" dirty="0">
                <a:solidFill>
                  <a:schemeClr val="tx1"/>
                </a:solidFill>
                <a:latin typeface="+mn-lt"/>
                <a:ea typeface="Verdana" panose="020B0604030504040204" pitchFamily="34" charset="0"/>
                <a:cs typeface="+mn-cs"/>
              </a:rPr>
              <a:t>Автобус</a:t>
            </a:r>
            <a:r>
              <a:rPr lang="ru-RU" sz="1400" kern="0" dirty="0">
                <a:latin typeface="+mn-lt"/>
                <a:ea typeface="Verdana" panose="020B0604030504040204" pitchFamily="34" charset="0"/>
              </a:rPr>
              <a:t> </a:t>
            </a:r>
            <a:r>
              <a:rPr lang="ru-RU" sz="1400" kern="0" dirty="0">
                <a:solidFill>
                  <a:schemeClr val="tx1"/>
                </a:solidFill>
                <a:latin typeface="+mn-lt"/>
                <a:ea typeface="Verdana" panose="020B0604030504040204" pitchFamily="34" charset="0"/>
                <a:cs typeface="+mn-cs"/>
              </a:rPr>
              <a:t>на водородных топливных элементах </a:t>
            </a:r>
            <a:r>
              <a:rPr lang="ru-RU" sz="1400" kern="0" dirty="0">
                <a:ea typeface="Verdana" panose="020B0604030504040204" pitchFamily="34" charset="0"/>
              </a:rPr>
              <a:t>поколения А5 пригородного исполнения </a:t>
            </a:r>
            <a:endParaRPr lang="ru-RU" sz="1400" kern="0" dirty="0">
              <a:solidFill>
                <a:schemeClr val="tx1"/>
              </a:solidFill>
              <a:latin typeface="+mn-lt"/>
              <a:ea typeface="Verdana" panose="020B0604030504040204" pitchFamily="34" charset="0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2910694-7592-42A6-BCBE-7C9C2EF01F85}"/>
              </a:ext>
            </a:extLst>
          </p:cNvPr>
          <p:cNvSpPr txBox="1"/>
          <p:nvPr/>
        </p:nvSpPr>
        <p:spPr bwMode="auto">
          <a:xfrm>
            <a:off x="5859616" y="6565659"/>
            <a:ext cx="484807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300" dirty="0">
                <a:solidFill>
                  <a:schemeClr val="bg1"/>
                </a:solidFill>
                <a:cs typeface="Calibri Light"/>
              </a:rPr>
              <a:t>Сиденья оборудованы ремнями безопасности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300" dirty="0">
                <a:solidFill>
                  <a:schemeClr val="bg1"/>
                </a:solidFill>
                <a:cs typeface="Calibri Light"/>
              </a:rPr>
              <a:t>Модернизированный дизайн и интерьер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300" dirty="0">
                <a:solidFill>
                  <a:schemeClr val="bg1"/>
                </a:solidFill>
                <a:cs typeface="Calibri Light"/>
              </a:rPr>
              <a:t>Улучшены системы отопления и кондиционирования салона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300" dirty="0">
                <a:solidFill>
                  <a:schemeClr val="bg1"/>
                </a:solidFill>
                <a:cs typeface="Calibri Light"/>
              </a:rPr>
              <a:t>Наличие багажных полок и отделений</a:t>
            </a:r>
          </a:p>
        </p:txBody>
      </p:sp>
      <p:graphicFrame>
        <p:nvGraphicFramePr>
          <p:cNvPr id="31" name="Таблица 30">
            <a:extLst>
              <a:ext uri="{FF2B5EF4-FFF2-40B4-BE49-F238E27FC236}">
                <a16:creationId xmlns:a16="http://schemas.microsoft.com/office/drawing/2014/main" id="{BB774D20-100F-4B97-8F9E-771D65D50D22}"/>
              </a:ext>
            </a:extLst>
          </p:cNvPr>
          <p:cNvGraphicFramePr>
            <a:graphicFrameLocks noGrp="1"/>
          </p:cNvGraphicFramePr>
          <p:nvPr/>
        </p:nvGraphicFramePr>
        <p:xfrm>
          <a:off x="6088463" y="3967505"/>
          <a:ext cx="3766987" cy="2223041"/>
        </p:xfrm>
        <a:graphic>
          <a:graphicData uri="http://schemas.openxmlformats.org/drawingml/2006/table">
            <a:tbl>
              <a:tblPr firstRow="1" firstCol="1" bandRow="1"/>
              <a:tblGrid>
                <a:gridCol w="2125980">
                  <a:extLst>
                    <a:ext uri="{9D8B030D-6E8A-4147-A177-3AD203B41FA5}">
                      <a16:colId xmlns:a16="http://schemas.microsoft.com/office/drawing/2014/main" val="4274409207"/>
                    </a:ext>
                  </a:extLst>
                </a:gridCol>
                <a:gridCol w="1641007">
                  <a:extLst>
                    <a:ext uri="{9D8B030D-6E8A-4147-A177-3AD203B41FA5}">
                      <a16:colId xmlns:a16="http://schemas.microsoft.com/office/drawing/2014/main" val="4289382441"/>
                    </a:ext>
                  </a:extLst>
                </a:gridCol>
              </a:tblGrid>
              <a:tr h="469991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Calibri Light"/>
                        </a:rPr>
                        <a:t>Пассажировместимость </a:t>
                      </a:r>
                    </a:p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Calibri Light"/>
                        </a:rPr>
                        <a:t>(кол-во сидячих мест)</a:t>
                      </a:r>
                    </a:p>
                  </a:txBody>
                  <a:tcPr marL="53408" marR="534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050" dirty="0">
                        <a:solidFill>
                          <a:prstClr val="black"/>
                        </a:solidFill>
                        <a:latin typeface="Calibri Light"/>
                        <a:ea typeface="+mn-ea"/>
                        <a:cs typeface="Calibri Light"/>
                      </a:endParaRPr>
                    </a:p>
                    <a:p>
                      <a:r>
                        <a:rPr lang="ru-RU" sz="1050" dirty="0">
                          <a:solidFill>
                            <a:prstClr val="black"/>
                          </a:solidFill>
                          <a:latin typeface="Calibri Light"/>
                          <a:ea typeface="+mn-ea"/>
                          <a:cs typeface="Calibri Light"/>
                        </a:rPr>
                        <a:t>(41)</a:t>
                      </a:r>
                    </a:p>
                  </a:txBody>
                  <a:tcPr marL="53408" marR="534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22894227"/>
                  </a:ext>
                </a:extLst>
              </a:tr>
              <a:tr h="292175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Calibri Light"/>
                        </a:rPr>
                        <a:t>Габаритные размеры, не более</a:t>
                      </a:r>
                    </a:p>
                  </a:txBody>
                  <a:tcPr marL="53408" marR="534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prstClr val="black"/>
                          </a:solidFill>
                          <a:latin typeface="Calibri Light"/>
                          <a:ea typeface="+mn-ea"/>
                          <a:cs typeface="Calibri Light"/>
                        </a:rPr>
                        <a:t>12 165 х 3 035 х 3 463* мм</a:t>
                      </a:r>
                    </a:p>
                  </a:txBody>
                  <a:tcPr marL="53408" marR="534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94295869"/>
                  </a:ext>
                </a:extLst>
              </a:tr>
              <a:tr h="29217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prstClr val="black"/>
                          </a:solidFill>
                          <a:latin typeface="+mn-lt"/>
                          <a:cs typeface="Calibri Light"/>
                        </a:rPr>
                        <a:t>Запас водорода </a:t>
                      </a:r>
                      <a:endParaRPr lang="ru-RU" sz="1050" b="1" dirty="0">
                        <a:solidFill>
                          <a:prstClr val="black"/>
                        </a:solidFill>
                        <a:latin typeface="Calibri Light"/>
                        <a:ea typeface="+mn-ea"/>
                        <a:cs typeface="Calibri Light"/>
                      </a:endParaRPr>
                    </a:p>
                  </a:txBody>
                  <a:tcPr marL="60231" marR="6023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prstClr val="black"/>
                          </a:solidFill>
                          <a:latin typeface="Calibri Light"/>
                          <a:ea typeface="+mn-ea"/>
                          <a:cs typeface="Calibri Light"/>
                        </a:rPr>
                        <a:t>до 40* кг</a:t>
                      </a:r>
                    </a:p>
                  </a:txBody>
                  <a:tcPr marL="60231" marR="6023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36515018"/>
                  </a:ext>
                </a:extLst>
              </a:tr>
              <a:tr h="29217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prstClr val="black"/>
                          </a:solidFill>
                          <a:latin typeface="+mn-lt"/>
                          <a:cs typeface="Calibri Light"/>
                        </a:rPr>
                        <a:t>Заявленный запас хода</a:t>
                      </a:r>
                      <a:endParaRPr lang="ru-RU" sz="1050" b="1" dirty="0">
                        <a:solidFill>
                          <a:prstClr val="black"/>
                        </a:solidFill>
                        <a:latin typeface="Calibri Light"/>
                        <a:ea typeface="+mn-ea"/>
                        <a:cs typeface="Calibri Light"/>
                      </a:endParaRPr>
                    </a:p>
                  </a:txBody>
                  <a:tcPr marL="60231" marR="6023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prstClr val="black"/>
                          </a:solidFill>
                          <a:latin typeface="Calibri Light"/>
                          <a:ea typeface="+mn-ea"/>
                          <a:cs typeface="Calibri Light"/>
                        </a:rPr>
                        <a:t>до 400* км</a:t>
                      </a:r>
                    </a:p>
                  </a:txBody>
                  <a:tcPr marL="60231" marR="6023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39033240"/>
                  </a:ext>
                </a:extLst>
              </a:tr>
              <a:tr h="292175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Calibri Light"/>
                        </a:rPr>
                        <a:t>Мощность энергоустановки </a:t>
                      </a:r>
                    </a:p>
                  </a:txBody>
                  <a:tcPr marL="53408" marR="534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prstClr val="black"/>
                          </a:solidFill>
                          <a:latin typeface="Calibri Light"/>
                          <a:ea typeface="+mn-ea"/>
                          <a:cs typeface="Calibri Light"/>
                        </a:rPr>
                        <a:t>до 150* кВт</a:t>
                      </a:r>
                    </a:p>
                  </a:txBody>
                  <a:tcPr marL="53408" marR="534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80904686"/>
                  </a:ext>
                </a:extLst>
              </a:tr>
              <a:tr h="292175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prstClr val="black"/>
                          </a:solidFill>
                          <a:latin typeface="+mn-lt"/>
                          <a:cs typeface="Calibri Light"/>
                        </a:rPr>
                        <a:t>Энергоемкость тяг. батарей </a:t>
                      </a:r>
                      <a:endParaRPr lang="ru-RU" sz="1050" b="1" dirty="0">
                        <a:solidFill>
                          <a:prstClr val="black"/>
                        </a:solidFill>
                        <a:latin typeface="Calibri Light"/>
                        <a:ea typeface="+mn-ea"/>
                        <a:cs typeface="Calibri Light"/>
                      </a:endParaRPr>
                    </a:p>
                  </a:txBody>
                  <a:tcPr marL="53408" marR="534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prstClr val="black"/>
                          </a:solidFill>
                          <a:latin typeface="Calibri Light"/>
                          <a:ea typeface="+mn-ea"/>
                          <a:cs typeface="Calibri Light"/>
                        </a:rPr>
                        <a:t>90* кВт∙ч</a:t>
                      </a:r>
                    </a:p>
                  </a:txBody>
                  <a:tcPr marL="53408" marR="534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66400666"/>
                  </a:ext>
                </a:extLst>
              </a:tr>
              <a:tr h="292175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Calibri Light"/>
                        </a:rPr>
                        <a:t>Мощность </a:t>
                      </a:r>
                      <a:r>
                        <a:rPr lang="ru-RU" sz="1050" b="1" dirty="0">
                          <a:solidFill>
                            <a:prstClr val="black"/>
                          </a:solidFill>
                          <a:cs typeface="Calibri Light"/>
                        </a:rPr>
                        <a:t>электромоста</a:t>
                      </a:r>
                      <a:endParaRPr lang="ru-RU" sz="1050" b="1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Calibri Light"/>
                      </a:endParaRPr>
                    </a:p>
                  </a:txBody>
                  <a:tcPr marL="53408" marR="534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prstClr val="black"/>
                          </a:solidFill>
                          <a:latin typeface="Calibri Light"/>
                          <a:ea typeface="+mn-ea"/>
                          <a:cs typeface="Calibri Light"/>
                        </a:rPr>
                        <a:t> 2 х 180 кВт</a:t>
                      </a:r>
                    </a:p>
                  </a:txBody>
                  <a:tcPr marL="53408" marR="534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92986845"/>
                  </a:ext>
                </a:extLst>
              </a:tr>
            </a:tbl>
          </a:graphicData>
        </a:graphic>
      </p:graphicFrame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8F91B60C-836C-4E57-8E9C-EFA6E2A44F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23521" y="133794"/>
            <a:ext cx="684167" cy="799676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EEEC3008-0357-4A21-8AB6-628827222929}"/>
              </a:ext>
            </a:extLst>
          </p:cNvPr>
          <p:cNvSpPr txBox="1"/>
          <p:nvPr/>
        </p:nvSpPr>
        <p:spPr>
          <a:xfrm>
            <a:off x="10314271" y="7231380"/>
            <a:ext cx="2584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489119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" name="Заголовок 7"/>
          <p:cNvSpPr txBox="1">
            <a:spLocks/>
          </p:cNvSpPr>
          <p:nvPr/>
        </p:nvSpPr>
        <p:spPr bwMode="auto">
          <a:xfrm>
            <a:off x="1164855" y="286551"/>
            <a:ext cx="8323933" cy="746311"/>
          </a:xfrm>
          <a:prstGeom prst="rect">
            <a:avLst/>
          </a:prstGeom>
        </p:spPr>
        <p:txBody>
          <a:bodyPr vert="horz" lIns="80308" tIns="40154" rIns="80308" bIns="40154" rtlCol="0" anchor="b"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 b="1" i="0" spc="-150">
                <a:solidFill>
                  <a:schemeClr val="tx2"/>
                </a:solidFill>
                <a:latin typeface="+mj-lt"/>
                <a:ea typeface="+mj-ea"/>
                <a:cs typeface="Gill Sans"/>
              </a:defRPr>
            </a:lvl1pPr>
          </a:lstStyle>
          <a:p>
            <a:pPr algn="ctr">
              <a:defRPr/>
            </a:pPr>
            <a:r>
              <a:rPr lang="ru-RU" sz="2459" dirty="0"/>
              <a:t>Потенциальные партнеры</a:t>
            </a:r>
          </a:p>
        </p:txBody>
      </p:sp>
      <p:grpSp>
        <p:nvGrpSpPr>
          <p:cNvPr id="67" name="Группа 66">
            <a:extLst>
              <a:ext uri="{FF2B5EF4-FFF2-40B4-BE49-F238E27FC236}">
                <a16:creationId xmlns:a16="http://schemas.microsoft.com/office/drawing/2014/main" id="{9FD5B0CC-1CDA-46E5-823D-B65881A1B58C}"/>
              </a:ext>
            </a:extLst>
          </p:cNvPr>
          <p:cNvGrpSpPr/>
          <p:nvPr/>
        </p:nvGrpSpPr>
        <p:grpSpPr>
          <a:xfrm>
            <a:off x="553677" y="1327925"/>
            <a:ext cx="10154011" cy="5632154"/>
            <a:chOff x="1559496" y="841542"/>
            <a:chExt cx="10154011" cy="5632154"/>
          </a:xfrm>
        </p:grpSpPr>
        <p:pic>
          <p:nvPicPr>
            <p:cNvPr id="69" name="Рисунок 68">
              <a:extLst>
                <a:ext uri="{FF2B5EF4-FFF2-40B4-BE49-F238E27FC236}">
                  <a16:creationId xmlns:a16="http://schemas.microsoft.com/office/drawing/2014/main" id="{62BE1F05-030F-4260-9492-069A50EAAA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1559496" y="1053265"/>
              <a:ext cx="7525560" cy="5390182"/>
            </a:xfrm>
            <a:prstGeom prst="rect">
              <a:avLst/>
            </a:prstGeom>
          </p:spPr>
        </p:pic>
        <p:grpSp>
          <p:nvGrpSpPr>
            <p:cNvPr id="70" name="Группа 69">
              <a:extLst>
                <a:ext uri="{FF2B5EF4-FFF2-40B4-BE49-F238E27FC236}">
                  <a16:creationId xmlns:a16="http://schemas.microsoft.com/office/drawing/2014/main" id="{F2E172B0-3EA1-4EE2-81F5-C12FE2F751AF}"/>
                </a:ext>
              </a:extLst>
            </p:cNvPr>
            <p:cNvGrpSpPr/>
            <p:nvPr/>
          </p:nvGrpSpPr>
          <p:grpSpPr>
            <a:xfrm>
              <a:off x="4725685" y="841542"/>
              <a:ext cx="2714549" cy="638480"/>
              <a:chOff x="1098482" y="4873778"/>
              <a:chExt cx="3006858" cy="707233"/>
            </a:xfrm>
          </p:grpSpPr>
          <p:sp>
            <p:nvSpPr>
              <p:cNvPr id="121" name="Прямоугольник 120">
                <a:extLst>
                  <a:ext uri="{FF2B5EF4-FFF2-40B4-BE49-F238E27FC236}">
                    <a16:creationId xmlns:a16="http://schemas.microsoft.com/office/drawing/2014/main" id="{9E68A453-3B4E-46A5-99E9-A5EBA29101B2}"/>
                  </a:ext>
                </a:extLst>
              </p:cNvPr>
              <p:cNvSpPr/>
              <p:nvPr/>
            </p:nvSpPr>
            <p:spPr>
              <a:xfrm>
                <a:off x="1098482" y="4916727"/>
                <a:ext cx="3006858" cy="4160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85000"/>
                  </a:lnSpc>
                  <a:defRPr/>
                </a:pPr>
                <a:r>
                  <a:rPr lang="ru-RU" sz="1083" b="1" dirty="0">
                    <a:solidFill>
                      <a:prstClr val="black"/>
                    </a:solidFill>
                    <a:latin typeface="+mj-lt"/>
                    <a:cs typeface="Times New Roman" panose="02020603050405020304" pitchFamily="18" charset="0"/>
                  </a:rPr>
                  <a:t>Перезаряжаемая система хранения электрической энергии</a:t>
                </a:r>
              </a:p>
            </p:txBody>
          </p:sp>
          <p:sp>
            <p:nvSpPr>
              <p:cNvPr id="122" name="Прямоугольник: скругленные углы 121">
                <a:extLst>
                  <a:ext uri="{FF2B5EF4-FFF2-40B4-BE49-F238E27FC236}">
                    <a16:creationId xmlns:a16="http://schemas.microsoft.com/office/drawing/2014/main" id="{85E5ACB0-8E91-4442-B44C-7CAF0D6D1D69}"/>
                  </a:ext>
                </a:extLst>
              </p:cNvPr>
              <p:cNvSpPr/>
              <p:nvPr/>
            </p:nvSpPr>
            <p:spPr>
              <a:xfrm>
                <a:off x="1100878" y="4873778"/>
                <a:ext cx="2938828" cy="707233"/>
              </a:xfrm>
              <a:prstGeom prst="roundRect">
                <a:avLst/>
              </a:prstGeom>
              <a:noFill/>
              <a:ln>
                <a:solidFill>
                  <a:srgbClr val="0D54A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25"/>
              </a:p>
            </p:txBody>
          </p:sp>
          <p:sp>
            <p:nvSpPr>
              <p:cNvPr id="123" name="Прямоугольник 122">
                <a:extLst>
                  <a:ext uri="{FF2B5EF4-FFF2-40B4-BE49-F238E27FC236}">
                    <a16:creationId xmlns:a16="http://schemas.microsoft.com/office/drawing/2014/main" id="{075F72A3-C3AA-427B-9BE7-686D74C2775D}"/>
                  </a:ext>
                </a:extLst>
              </p:cNvPr>
              <p:cNvSpPr/>
              <p:nvPr/>
            </p:nvSpPr>
            <p:spPr>
              <a:xfrm>
                <a:off x="1351852" y="5251523"/>
                <a:ext cx="2399216" cy="2868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914346">
                  <a:defRPr/>
                </a:pPr>
                <a:r>
                  <a:rPr lang="ru-RU" sz="1083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ООО «РЭНЕРА» / ООО «</a:t>
                </a:r>
                <a:r>
                  <a:rPr lang="ru-RU" sz="1083" dirty="0" err="1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Батареон</a:t>
                </a:r>
                <a:r>
                  <a:rPr lang="ru-RU" sz="1083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»</a:t>
                </a:r>
              </a:p>
            </p:txBody>
          </p:sp>
        </p:grpSp>
        <p:cxnSp>
          <p:nvCxnSpPr>
            <p:cNvPr id="71" name="Прямая соединительная линия 70">
              <a:extLst>
                <a:ext uri="{FF2B5EF4-FFF2-40B4-BE49-F238E27FC236}">
                  <a16:creationId xmlns:a16="http://schemas.microsoft.com/office/drawing/2014/main" id="{86FF991D-23B5-4B1E-BB3C-1ACAD7187BF1}"/>
                </a:ext>
              </a:extLst>
            </p:cNvPr>
            <p:cNvCxnSpPr>
              <a:cxnSpLocks/>
              <a:endCxn id="73" idx="6"/>
            </p:cNvCxnSpPr>
            <p:nvPr/>
          </p:nvCxnSpPr>
          <p:spPr>
            <a:xfrm flipH="1">
              <a:off x="3357957" y="1279316"/>
              <a:ext cx="1367728" cy="12817"/>
            </a:xfrm>
            <a:prstGeom prst="line">
              <a:avLst/>
            </a:prstGeom>
            <a:ln w="19050">
              <a:solidFill>
                <a:srgbClr val="0D54A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Овал 72">
              <a:extLst>
                <a:ext uri="{FF2B5EF4-FFF2-40B4-BE49-F238E27FC236}">
                  <a16:creationId xmlns:a16="http://schemas.microsoft.com/office/drawing/2014/main" id="{E9AB0088-150A-44A1-8136-0140D61B722A}"/>
                </a:ext>
              </a:extLst>
            </p:cNvPr>
            <p:cNvSpPr/>
            <p:nvPr/>
          </p:nvSpPr>
          <p:spPr>
            <a:xfrm>
              <a:off x="3290258" y="1263321"/>
              <a:ext cx="67699" cy="57624"/>
            </a:xfrm>
            <a:prstGeom prst="ellipse">
              <a:avLst/>
            </a:prstGeom>
            <a:solidFill>
              <a:srgbClr val="00B0F0"/>
            </a:solidFill>
            <a:ln w="63500">
              <a:solidFill>
                <a:schemeClr val="accent2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5520">
                <a:defRPr/>
              </a:pPr>
              <a:endParaRPr lang="ru-RU" sz="1625" dirty="0">
                <a:solidFill>
                  <a:prstClr val="white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  <p:cxnSp>
          <p:nvCxnSpPr>
            <p:cNvPr id="75" name="Прямая соединительная линия 74">
              <a:extLst>
                <a:ext uri="{FF2B5EF4-FFF2-40B4-BE49-F238E27FC236}">
                  <a16:creationId xmlns:a16="http://schemas.microsoft.com/office/drawing/2014/main" id="{A04B5F06-D63C-4EBB-8CC5-324BEB23DC06}"/>
                </a:ext>
              </a:extLst>
            </p:cNvPr>
            <p:cNvCxnSpPr>
              <a:cxnSpLocks/>
            </p:cNvCxnSpPr>
            <p:nvPr/>
          </p:nvCxnSpPr>
          <p:spPr>
            <a:xfrm>
              <a:off x="6550737" y="1865133"/>
              <a:ext cx="0" cy="1058225"/>
            </a:xfrm>
            <a:prstGeom prst="line">
              <a:avLst/>
            </a:prstGeom>
            <a:ln w="19050">
              <a:solidFill>
                <a:srgbClr val="0D54A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6" name="Группа 75">
              <a:extLst>
                <a:ext uri="{FF2B5EF4-FFF2-40B4-BE49-F238E27FC236}">
                  <a16:creationId xmlns:a16="http://schemas.microsoft.com/office/drawing/2014/main" id="{5DCF0EC1-2D54-4C30-A696-71F44DD3B6A1}"/>
                </a:ext>
              </a:extLst>
            </p:cNvPr>
            <p:cNvGrpSpPr/>
            <p:nvPr/>
          </p:nvGrpSpPr>
          <p:grpSpPr>
            <a:xfrm>
              <a:off x="6967850" y="1600212"/>
              <a:ext cx="3996608" cy="868321"/>
              <a:chOff x="8814599" y="1197677"/>
              <a:chExt cx="4328930" cy="1063306"/>
            </a:xfrm>
          </p:grpSpPr>
          <p:sp>
            <p:nvSpPr>
              <p:cNvPr id="118" name="Прямоугольник 117">
                <a:extLst>
                  <a:ext uri="{FF2B5EF4-FFF2-40B4-BE49-F238E27FC236}">
                    <a16:creationId xmlns:a16="http://schemas.microsoft.com/office/drawing/2014/main" id="{67E7DBDD-C5C7-4637-8EB9-9C1B3EFC236A}"/>
                  </a:ext>
                </a:extLst>
              </p:cNvPr>
              <p:cNvSpPr/>
              <p:nvPr/>
            </p:nvSpPr>
            <p:spPr>
              <a:xfrm>
                <a:off x="8853561" y="1240580"/>
                <a:ext cx="4251007" cy="4599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85000"/>
                  </a:lnSpc>
                  <a:defRPr/>
                </a:pPr>
                <a:r>
                  <a:rPr lang="ru-RU" sz="1083" b="1" dirty="0">
                    <a:solidFill>
                      <a:prstClr val="black"/>
                    </a:solidFill>
                    <a:latin typeface="+mj-lt"/>
                    <a:cs typeface="Times New Roman" panose="02020603050405020304" pitchFamily="18" charset="0"/>
                  </a:rPr>
                  <a:t>Система хранения</a:t>
                </a:r>
              </a:p>
              <a:p>
                <a:pPr algn="ctr">
                  <a:lnSpc>
                    <a:spcPct val="85000"/>
                  </a:lnSpc>
                  <a:defRPr/>
                </a:pPr>
                <a:r>
                  <a:rPr lang="ru-RU" sz="1083" b="1" dirty="0">
                    <a:solidFill>
                      <a:prstClr val="black"/>
                    </a:solidFill>
                    <a:latin typeface="+mj-lt"/>
                    <a:cs typeface="Times New Roman" panose="02020603050405020304" pitchFamily="18" charset="0"/>
                  </a:rPr>
                  <a:t>компримированного водорода</a:t>
                </a:r>
              </a:p>
            </p:txBody>
          </p:sp>
          <p:sp>
            <p:nvSpPr>
              <p:cNvPr id="119" name="Прямоугольник: скругленные углы 118">
                <a:extLst>
                  <a:ext uri="{FF2B5EF4-FFF2-40B4-BE49-F238E27FC236}">
                    <a16:creationId xmlns:a16="http://schemas.microsoft.com/office/drawing/2014/main" id="{BF4127E0-F995-47F2-9F4D-14AB0F358351}"/>
                  </a:ext>
                </a:extLst>
              </p:cNvPr>
              <p:cNvSpPr/>
              <p:nvPr/>
            </p:nvSpPr>
            <p:spPr>
              <a:xfrm>
                <a:off x="8857543" y="1197677"/>
                <a:ext cx="4247025" cy="1063306"/>
              </a:xfrm>
              <a:prstGeom prst="roundRect">
                <a:avLst/>
              </a:prstGeom>
              <a:noFill/>
              <a:ln>
                <a:solidFill>
                  <a:srgbClr val="0D54A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25"/>
              </a:p>
            </p:txBody>
          </p:sp>
          <p:sp>
            <p:nvSpPr>
              <p:cNvPr id="120" name="Прямоугольник 119">
                <a:extLst>
                  <a:ext uri="{FF2B5EF4-FFF2-40B4-BE49-F238E27FC236}">
                    <a16:creationId xmlns:a16="http://schemas.microsoft.com/office/drawing/2014/main" id="{DB2CB8C2-BD37-45BE-A4C1-2AFE3B2D63F7}"/>
                  </a:ext>
                </a:extLst>
              </p:cNvPr>
              <p:cNvSpPr/>
              <p:nvPr/>
            </p:nvSpPr>
            <p:spPr>
              <a:xfrm>
                <a:off x="8814599" y="1627473"/>
                <a:ext cx="4328930" cy="521206"/>
              </a:xfrm>
              <a:prstGeom prst="rect">
                <a:avLst/>
              </a:prstGeom>
            </p:spPr>
            <p:txBody>
              <a:bodyPr wrap="none" anchor="ctr">
                <a:spAutoFit/>
              </a:bodyPr>
              <a:lstStyle/>
              <a:p>
                <a:pPr lvl="0" algn="ctr">
                  <a:defRPr/>
                </a:pPr>
                <a:r>
                  <a:rPr lang="ru-RU" sz="1083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ООО «Газпром Газомоторные системы»</a:t>
                </a:r>
              </a:p>
              <a:p>
                <a:pPr algn="ctr">
                  <a:defRPr/>
                </a:pPr>
                <a:r>
                  <a:rPr lang="ru-RU" sz="1083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ООО «ДПО Пластик»/ООО «НПФ «Реал-Шторм»/АО «Нииграфит»</a:t>
                </a:r>
              </a:p>
            </p:txBody>
          </p:sp>
        </p:grpSp>
        <p:cxnSp>
          <p:nvCxnSpPr>
            <p:cNvPr id="82" name="Прямая соединительная линия 81">
              <a:extLst>
                <a:ext uri="{FF2B5EF4-FFF2-40B4-BE49-F238E27FC236}">
                  <a16:creationId xmlns:a16="http://schemas.microsoft.com/office/drawing/2014/main" id="{F693B7BD-7A9F-4FD8-91F1-08F55651709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54416" y="1865132"/>
              <a:ext cx="453085" cy="0"/>
            </a:xfrm>
            <a:prstGeom prst="line">
              <a:avLst/>
            </a:prstGeom>
            <a:ln w="19050">
              <a:solidFill>
                <a:srgbClr val="0D54A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Овал 84">
              <a:extLst>
                <a:ext uri="{FF2B5EF4-FFF2-40B4-BE49-F238E27FC236}">
                  <a16:creationId xmlns:a16="http://schemas.microsoft.com/office/drawing/2014/main" id="{1CF5AE93-469D-467C-81B0-54D7F00729C8}"/>
                </a:ext>
              </a:extLst>
            </p:cNvPr>
            <p:cNvSpPr/>
            <p:nvPr/>
          </p:nvSpPr>
          <p:spPr bwMode="auto">
            <a:xfrm>
              <a:off x="6516887" y="2894546"/>
              <a:ext cx="67699" cy="57624"/>
            </a:xfrm>
            <a:prstGeom prst="ellipse">
              <a:avLst/>
            </a:prstGeom>
            <a:solidFill>
              <a:srgbClr val="00B0F0"/>
            </a:solidFill>
            <a:ln w="63500">
              <a:solidFill>
                <a:schemeClr val="accent2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5520">
                <a:defRPr/>
              </a:pPr>
              <a:endParaRPr lang="ru-RU" sz="1625" dirty="0">
                <a:solidFill>
                  <a:prstClr val="white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  <p:cxnSp>
          <p:nvCxnSpPr>
            <p:cNvPr id="86" name="Прямая соединительная линия 85">
              <a:extLst>
                <a:ext uri="{FF2B5EF4-FFF2-40B4-BE49-F238E27FC236}">
                  <a16:creationId xmlns:a16="http://schemas.microsoft.com/office/drawing/2014/main" id="{A8534DC9-ED9C-4C90-83B2-EA792F4DDEF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829688" y="3517499"/>
              <a:ext cx="1362656" cy="8423"/>
            </a:xfrm>
            <a:prstGeom prst="line">
              <a:avLst/>
            </a:prstGeom>
            <a:ln w="19050">
              <a:solidFill>
                <a:srgbClr val="0D54A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8" name="Группа 87">
              <a:extLst>
                <a:ext uri="{FF2B5EF4-FFF2-40B4-BE49-F238E27FC236}">
                  <a16:creationId xmlns:a16="http://schemas.microsoft.com/office/drawing/2014/main" id="{B2885D56-DD58-4FF4-9F82-4F294224D411}"/>
                </a:ext>
              </a:extLst>
            </p:cNvPr>
            <p:cNvGrpSpPr/>
            <p:nvPr/>
          </p:nvGrpSpPr>
          <p:grpSpPr>
            <a:xfrm>
              <a:off x="8751668" y="3194385"/>
              <a:ext cx="2961839" cy="674528"/>
              <a:chOff x="8839017" y="2610856"/>
              <a:chExt cx="3280777" cy="747164"/>
            </a:xfrm>
          </p:grpSpPr>
          <p:sp>
            <p:nvSpPr>
              <p:cNvPr id="115" name="Прямоугольник 114">
                <a:extLst>
                  <a:ext uri="{FF2B5EF4-FFF2-40B4-BE49-F238E27FC236}">
                    <a16:creationId xmlns:a16="http://schemas.microsoft.com/office/drawing/2014/main" id="{C69EA74C-6497-48EF-88C2-8689037C0EC7}"/>
                  </a:ext>
                </a:extLst>
              </p:cNvPr>
              <p:cNvSpPr/>
              <p:nvPr/>
            </p:nvSpPr>
            <p:spPr>
              <a:xfrm>
                <a:off x="8839017" y="2741508"/>
                <a:ext cx="3280777" cy="2591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85000"/>
                  </a:lnSpc>
                  <a:defRPr/>
                </a:pPr>
                <a:r>
                  <a:rPr lang="ru-RU" sz="1083" b="1" dirty="0">
                    <a:solidFill>
                      <a:prstClr val="black"/>
                    </a:solidFill>
                    <a:latin typeface="+mj-lt"/>
                    <a:cs typeface="Times New Roman" panose="02020603050405020304" pitchFamily="18" charset="0"/>
                  </a:rPr>
                  <a:t>Электрохимический генератор</a:t>
                </a:r>
              </a:p>
            </p:txBody>
          </p:sp>
          <p:sp>
            <p:nvSpPr>
              <p:cNvPr id="116" name="Прямоугольник: скругленные углы 115">
                <a:extLst>
                  <a:ext uri="{FF2B5EF4-FFF2-40B4-BE49-F238E27FC236}">
                    <a16:creationId xmlns:a16="http://schemas.microsoft.com/office/drawing/2014/main" id="{BAA184B1-236E-4703-A0CD-5C7DB1E4D392}"/>
                  </a:ext>
                </a:extLst>
              </p:cNvPr>
              <p:cNvSpPr/>
              <p:nvPr/>
            </p:nvSpPr>
            <p:spPr>
              <a:xfrm>
                <a:off x="9329654" y="2610856"/>
                <a:ext cx="2246718" cy="747164"/>
              </a:xfrm>
              <a:prstGeom prst="roundRect">
                <a:avLst/>
              </a:prstGeom>
              <a:noFill/>
              <a:ln>
                <a:solidFill>
                  <a:srgbClr val="0D54A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25"/>
              </a:p>
            </p:txBody>
          </p:sp>
          <p:sp>
            <p:nvSpPr>
              <p:cNvPr id="117" name="Прямоугольник 116">
                <a:extLst>
                  <a:ext uri="{FF2B5EF4-FFF2-40B4-BE49-F238E27FC236}">
                    <a16:creationId xmlns:a16="http://schemas.microsoft.com/office/drawing/2014/main" id="{91AAE3BA-37C0-4047-9B46-191A7B60BF4F}"/>
                  </a:ext>
                </a:extLst>
              </p:cNvPr>
              <p:cNvSpPr/>
              <p:nvPr/>
            </p:nvSpPr>
            <p:spPr>
              <a:xfrm>
                <a:off x="9912805" y="2978737"/>
                <a:ext cx="1133200" cy="2868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defTabSz="914346">
                  <a:defRPr/>
                </a:pPr>
                <a:r>
                  <a:rPr lang="ru-RU" sz="1083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ПАО «КАМАЗ»</a:t>
                </a:r>
              </a:p>
            </p:txBody>
          </p:sp>
        </p:grpSp>
        <p:sp>
          <p:nvSpPr>
            <p:cNvPr id="89" name="Овал 88">
              <a:extLst>
                <a:ext uri="{FF2B5EF4-FFF2-40B4-BE49-F238E27FC236}">
                  <a16:creationId xmlns:a16="http://schemas.microsoft.com/office/drawing/2014/main" id="{4CAAC0AB-FAA8-4C29-9885-5F4379E72961}"/>
                </a:ext>
              </a:extLst>
            </p:cNvPr>
            <p:cNvSpPr/>
            <p:nvPr/>
          </p:nvSpPr>
          <p:spPr bwMode="auto">
            <a:xfrm>
              <a:off x="7793444" y="3488687"/>
              <a:ext cx="67699" cy="57624"/>
            </a:xfrm>
            <a:prstGeom prst="ellipse">
              <a:avLst/>
            </a:prstGeom>
            <a:solidFill>
              <a:srgbClr val="00B0F0"/>
            </a:solidFill>
            <a:ln w="63500">
              <a:solidFill>
                <a:schemeClr val="accent2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5520">
                <a:defRPr/>
              </a:pPr>
              <a:endParaRPr lang="ru-RU" sz="1625" dirty="0">
                <a:solidFill>
                  <a:prstClr val="white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  <p:cxnSp>
          <p:nvCxnSpPr>
            <p:cNvPr id="90" name="Прямая соединительная линия 89">
              <a:extLst>
                <a:ext uri="{FF2B5EF4-FFF2-40B4-BE49-F238E27FC236}">
                  <a16:creationId xmlns:a16="http://schemas.microsoft.com/office/drawing/2014/main" id="{5F9F328B-3D1F-457D-8E29-A70106DDF17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93169" y="5014893"/>
              <a:ext cx="775545" cy="0"/>
            </a:xfrm>
            <a:prstGeom prst="line">
              <a:avLst/>
            </a:prstGeom>
            <a:ln w="19050">
              <a:solidFill>
                <a:srgbClr val="0D54A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1" name="Группа 90">
              <a:extLst>
                <a:ext uri="{FF2B5EF4-FFF2-40B4-BE49-F238E27FC236}">
                  <a16:creationId xmlns:a16="http://schemas.microsoft.com/office/drawing/2014/main" id="{14C42FAC-9BC8-40EA-82DF-E5B0055D35BA}"/>
                </a:ext>
              </a:extLst>
            </p:cNvPr>
            <p:cNvGrpSpPr/>
            <p:nvPr/>
          </p:nvGrpSpPr>
          <p:grpSpPr>
            <a:xfrm>
              <a:off x="9020798" y="4713848"/>
              <a:ext cx="2432653" cy="618324"/>
              <a:chOff x="10245034" y="3685477"/>
              <a:chExt cx="2694607" cy="684906"/>
            </a:xfrm>
          </p:grpSpPr>
          <p:sp>
            <p:nvSpPr>
              <p:cNvPr id="112" name="Прямоугольник 111">
                <a:extLst>
                  <a:ext uri="{FF2B5EF4-FFF2-40B4-BE49-F238E27FC236}">
                    <a16:creationId xmlns:a16="http://schemas.microsoft.com/office/drawing/2014/main" id="{EE9ABBFB-5A98-4F82-B6CC-0CA813FA2BB1}"/>
                  </a:ext>
                </a:extLst>
              </p:cNvPr>
              <p:cNvSpPr/>
              <p:nvPr/>
            </p:nvSpPr>
            <p:spPr>
              <a:xfrm>
                <a:off x="10245034" y="3705585"/>
                <a:ext cx="2694607" cy="4160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85000"/>
                  </a:lnSpc>
                  <a:defRPr/>
                </a:pPr>
                <a:r>
                  <a:rPr lang="ru-RU" sz="1083" b="1" dirty="0">
                    <a:solidFill>
                      <a:prstClr val="black"/>
                    </a:solidFill>
                    <a:latin typeface="+mj-lt"/>
                    <a:cs typeface="Times New Roman" panose="02020603050405020304" pitchFamily="18" charset="0"/>
                  </a:rPr>
                  <a:t>Система терморегулирования </a:t>
                </a:r>
              </a:p>
              <a:p>
                <a:pPr algn="ctr">
                  <a:lnSpc>
                    <a:spcPct val="85000"/>
                  </a:lnSpc>
                  <a:defRPr/>
                </a:pPr>
                <a:r>
                  <a:rPr lang="ru-RU" sz="1083" b="1" dirty="0">
                    <a:solidFill>
                      <a:prstClr val="black"/>
                    </a:solidFill>
                    <a:latin typeface="+mj-lt"/>
                    <a:cs typeface="Times New Roman" panose="02020603050405020304" pitchFamily="18" charset="0"/>
                  </a:rPr>
                  <a:t>ЭХГ, </a:t>
                </a:r>
                <a:r>
                  <a:rPr lang="en-US" sz="1083" b="1" dirty="0">
                    <a:solidFill>
                      <a:prstClr val="black"/>
                    </a:solidFill>
                    <a:latin typeface="+mj-lt"/>
                    <a:cs typeface="Times New Roman" panose="02020603050405020304" pitchFamily="18" charset="0"/>
                  </a:rPr>
                  <a:t>DC/DC </a:t>
                </a:r>
                <a:r>
                  <a:rPr lang="ru-RU" sz="1083" b="1" dirty="0">
                    <a:solidFill>
                      <a:prstClr val="black"/>
                    </a:solidFill>
                    <a:latin typeface="+mj-lt"/>
                    <a:cs typeface="Times New Roman" panose="02020603050405020304" pitchFamily="18" charset="0"/>
                  </a:rPr>
                  <a:t>преобразователя</a:t>
                </a:r>
              </a:p>
            </p:txBody>
          </p:sp>
          <p:sp>
            <p:nvSpPr>
              <p:cNvPr id="113" name="Прямоугольник: скругленные углы 112">
                <a:extLst>
                  <a:ext uri="{FF2B5EF4-FFF2-40B4-BE49-F238E27FC236}">
                    <a16:creationId xmlns:a16="http://schemas.microsoft.com/office/drawing/2014/main" id="{91DFBC60-E217-47A1-93D3-A253D537750D}"/>
                  </a:ext>
                </a:extLst>
              </p:cNvPr>
              <p:cNvSpPr/>
              <p:nvPr/>
            </p:nvSpPr>
            <p:spPr>
              <a:xfrm>
                <a:off x="10530292" y="3685477"/>
                <a:ext cx="2136668" cy="684906"/>
              </a:xfrm>
              <a:prstGeom prst="roundRect">
                <a:avLst/>
              </a:prstGeom>
              <a:noFill/>
              <a:ln>
                <a:solidFill>
                  <a:srgbClr val="0D54A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25"/>
              </a:p>
            </p:txBody>
          </p:sp>
          <p:sp>
            <p:nvSpPr>
              <p:cNvPr id="114" name="Прямоугольник 113">
                <a:extLst>
                  <a:ext uri="{FF2B5EF4-FFF2-40B4-BE49-F238E27FC236}">
                    <a16:creationId xmlns:a16="http://schemas.microsoft.com/office/drawing/2014/main" id="{42186CF2-8918-47F3-BD32-E7FDF1AF0E77}"/>
                  </a:ext>
                </a:extLst>
              </p:cNvPr>
              <p:cNvSpPr/>
              <p:nvPr/>
            </p:nvSpPr>
            <p:spPr>
              <a:xfrm>
                <a:off x="10583826" y="4071990"/>
                <a:ext cx="2040540" cy="2605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85000"/>
                  </a:lnSpc>
                  <a:spcAft>
                    <a:spcPts val="542"/>
                  </a:spcAft>
                  <a:defRPr/>
                </a:pPr>
                <a:r>
                  <a:rPr lang="ru-RU" sz="1083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АО «ШААЗ»/ ООО «АДВЕРС»</a:t>
                </a:r>
              </a:p>
            </p:txBody>
          </p:sp>
        </p:grpSp>
        <p:cxnSp>
          <p:nvCxnSpPr>
            <p:cNvPr id="92" name="Прямая соединительная линия 91">
              <a:extLst>
                <a:ext uri="{FF2B5EF4-FFF2-40B4-BE49-F238E27FC236}">
                  <a16:creationId xmlns:a16="http://schemas.microsoft.com/office/drawing/2014/main" id="{94D514DB-EB62-4D38-A858-7216F6F9D24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93169" y="3965964"/>
              <a:ext cx="1119" cy="1048929"/>
            </a:xfrm>
            <a:prstGeom prst="line">
              <a:avLst/>
            </a:prstGeom>
            <a:ln w="19050">
              <a:solidFill>
                <a:srgbClr val="0D54A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Овал 92">
              <a:extLst>
                <a:ext uri="{FF2B5EF4-FFF2-40B4-BE49-F238E27FC236}">
                  <a16:creationId xmlns:a16="http://schemas.microsoft.com/office/drawing/2014/main" id="{2D344408-82FC-42B5-9964-9F925DF5EEBA}"/>
                </a:ext>
              </a:extLst>
            </p:cNvPr>
            <p:cNvSpPr/>
            <p:nvPr/>
          </p:nvSpPr>
          <p:spPr bwMode="auto">
            <a:xfrm>
              <a:off x="8459319" y="3930209"/>
              <a:ext cx="67699" cy="57624"/>
            </a:xfrm>
            <a:prstGeom prst="ellipse">
              <a:avLst/>
            </a:prstGeom>
            <a:solidFill>
              <a:srgbClr val="00B0F0"/>
            </a:solidFill>
            <a:ln w="63500">
              <a:solidFill>
                <a:schemeClr val="accent2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5520">
                <a:defRPr/>
              </a:pPr>
              <a:endParaRPr lang="ru-RU" sz="1625" dirty="0">
                <a:solidFill>
                  <a:prstClr val="white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  <p:grpSp>
          <p:nvGrpSpPr>
            <p:cNvPr id="94" name="Группа 93">
              <a:extLst>
                <a:ext uri="{FF2B5EF4-FFF2-40B4-BE49-F238E27FC236}">
                  <a16:creationId xmlns:a16="http://schemas.microsoft.com/office/drawing/2014/main" id="{B92282BE-3A38-4551-9407-63B5434C359D}"/>
                </a:ext>
              </a:extLst>
            </p:cNvPr>
            <p:cNvGrpSpPr/>
            <p:nvPr/>
          </p:nvGrpSpPr>
          <p:grpSpPr>
            <a:xfrm>
              <a:off x="8397297" y="6017103"/>
              <a:ext cx="1835291" cy="456593"/>
              <a:chOff x="4633465" y="5462511"/>
              <a:chExt cx="1835291" cy="456593"/>
            </a:xfrm>
          </p:grpSpPr>
          <p:sp>
            <p:nvSpPr>
              <p:cNvPr id="110" name="Прямоугольник 109">
                <a:extLst>
                  <a:ext uri="{FF2B5EF4-FFF2-40B4-BE49-F238E27FC236}">
                    <a16:creationId xmlns:a16="http://schemas.microsoft.com/office/drawing/2014/main" id="{1CA795F3-84C2-4055-8C3D-1D3F79DB05D0}"/>
                  </a:ext>
                </a:extLst>
              </p:cNvPr>
              <p:cNvSpPr/>
              <p:nvPr/>
            </p:nvSpPr>
            <p:spPr>
              <a:xfrm>
                <a:off x="4746412" y="5477124"/>
                <a:ext cx="1651972" cy="4419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85000"/>
                  </a:lnSpc>
                  <a:spcBef>
                    <a:spcPts val="542"/>
                  </a:spcBef>
                  <a:defRPr/>
                </a:pPr>
                <a:r>
                  <a:rPr lang="ru-RU" sz="1083" b="1" dirty="0">
                    <a:solidFill>
                      <a:prstClr val="black"/>
                    </a:solidFill>
                    <a:latin typeface="+mj-lt"/>
                    <a:cs typeface="Times New Roman" panose="02020603050405020304" pitchFamily="18" charset="0"/>
                  </a:rPr>
                  <a:t>Система выпуска </a:t>
                </a:r>
              </a:p>
              <a:p>
                <a:pPr algn="ctr">
                  <a:lnSpc>
                    <a:spcPct val="85000"/>
                  </a:lnSpc>
                  <a:spcBef>
                    <a:spcPts val="542"/>
                  </a:spcBef>
                  <a:defRPr/>
                </a:pPr>
                <a:r>
                  <a:rPr lang="ru-RU" sz="1100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ООО «</a:t>
                </a:r>
                <a:r>
                  <a:rPr lang="ru-RU" sz="1100" dirty="0" err="1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Динекс</a:t>
                </a:r>
                <a:r>
                  <a:rPr lang="ru-RU" sz="1100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Русь»</a:t>
                </a:r>
                <a:endParaRPr lang="ru-RU" sz="1083" dirty="0">
                  <a:solidFill>
                    <a:prstClr val="black"/>
                  </a:solidFill>
                  <a:latin typeface="+mj-lt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1" name="Прямоугольник: скругленные углы 110">
                <a:extLst>
                  <a:ext uri="{FF2B5EF4-FFF2-40B4-BE49-F238E27FC236}">
                    <a16:creationId xmlns:a16="http://schemas.microsoft.com/office/drawing/2014/main" id="{34E4CDC0-F380-43FB-B726-E60CBF7CD597}"/>
                  </a:ext>
                </a:extLst>
              </p:cNvPr>
              <p:cNvSpPr/>
              <p:nvPr/>
            </p:nvSpPr>
            <p:spPr>
              <a:xfrm>
                <a:off x="4633465" y="5462511"/>
                <a:ext cx="1835291" cy="436233"/>
              </a:xfrm>
              <a:prstGeom prst="roundRect">
                <a:avLst/>
              </a:prstGeom>
              <a:noFill/>
              <a:ln>
                <a:solidFill>
                  <a:srgbClr val="0D54A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25"/>
              </a:p>
            </p:txBody>
          </p:sp>
        </p:grpSp>
        <p:cxnSp>
          <p:nvCxnSpPr>
            <p:cNvPr id="95" name="Прямая соединительная линия 94">
              <a:extLst>
                <a:ext uri="{FF2B5EF4-FFF2-40B4-BE49-F238E27FC236}">
                  <a16:creationId xmlns:a16="http://schemas.microsoft.com/office/drawing/2014/main" id="{AAEB1D61-4405-4AA7-B1CB-58E2FCAC6611}"/>
                </a:ext>
              </a:extLst>
            </p:cNvPr>
            <p:cNvCxnSpPr>
              <a:cxnSpLocks/>
            </p:cNvCxnSpPr>
            <p:nvPr/>
          </p:nvCxnSpPr>
          <p:spPr>
            <a:xfrm>
              <a:off x="7320136" y="4307799"/>
              <a:ext cx="0" cy="1944907"/>
            </a:xfrm>
            <a:prstGeom prst="line">
              <a:avLst/>
            </a:prstGeom>
            <a:ln w="19050">
              <a:solidFill>
                <a:srgbClr val="0D54A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Прямая соединительная линия 95">
              <a:extLst>
                <a:ext uri="{FF2B5EF4-FFF2-40B4-BE49-F238E27FC236}">
                  <a16:creationId xmlns:a16="http://schemas.microsoft.com/office/drawing/2014/main" id="{E642E095-0890-41F2-876C-06476B337CF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320136" y="6252706"/>
              <a:ext cx="1077162" cy="0"/>
            </a:xfrm>
            <a:prstGeom prst="line">
              <a:avLst/>
            </a:prstGeom>
            <a:ln w="19050">
              <a:solidFill>
                <a:srgbClr val="0D54A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Овал 96">
              <a:extLst>
                <a:ext uri="{FF2B5EF4-FFF2-40B4-BE49-F238E27FC236}">
                  <a16:creationId xmlns:a16="http://schemas.microsoft.com/office/drawing/2014/main" id="{7B25FAC0-581A-452D-BAFF-988B90D5110A}"/>
                </a:ext>
              </a:extLst>
            </p:cNvPr>
            <p:cNvSpPr/>
            <p:nvPr/>
          </p:nvSpPr>
          <p:spPr bwMode="auto">
            <a:xfrm>
              <a:off x="7277938" y="4258562"/>
              <a:ext cx="67699" cy="57624"/>
            </a:xfrm>
            <a:prstGeom prst="ellipse">
              <a:avLst/>
            </a:prstGeom>
            <a:solidFill>
              <a:srgbClr val="00B0F0"/>
            </a:solidFill>
            <a:ln w="63500">
              <a:solidFill>
                <a:schemeClr val="accent2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5520">
                <a:defRPr/>
              </a:pPr>
              <a:endParaRPr lang="ru-RU" sz="1625" dirty="0">
                <a:solidFill>
                  <a:prstClr val="white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  <p:grpSp>
          <p:nvGrpSpPr>
            <p:cNvPr id="98" name="Группа 97">
              <a:extLst>
                <a:ext uri="{FF2B5EF4-FFF2-40B4-BE49-F238E27FC236}">
                  <a16:creationId xmlns:a16="http://schemas.microsoft.com/office/drawing/2014/main" id="{C66AC1DA-96BE-4A6D-8921-DB2B54012068}"/>
                </a:ext>
              </a:extLst>
            </p:cNvPr>
            <p:cNvGrpSpPr/>
            <p:nvPr/>
          </p:nvGrpSpPr>
          <p:grpSpPr>
            <a:xfrm>
              <a:off x="4753653" y="5973852"/>
              <a:ext cx="1847198" cy="429276"/>
              <a:chOff x="9941914" y="6283648"/>
              <a:chExt cx="2046108" cy="475501"/>
            </a:xfrm>
          </p:grpSpPr>
          <p:sp>
            <p:nvSpPr>
              <p:cNvPr id="108" name="Прямоугольник 107">
                <a:extLst>
                  <a:ext uri="{FF2B5EF4-FFF2-40B4-BE49-F238E27FC236}">
                    <a16:creationId xmlns:a16="http://schemas.microsoft.com/office/drawing/2014/main" id="{E1315A39-ECB4-402C-BB95-DF73C50250BE}"/>
                  </a:ext>
                </a:extLst>
              </p:cNvPr>
              <p:cNvSpPr/>
              <p:nvPr/>
            </p:nvSpPr>
            <p:spPr>
              <a:xfrm>
                <a:off x="9941914" y="6285059"/>
                <a:ext cx="2039565" cy="4740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85000"/>
                  </a:lnSpc>
                  <a:spcAft>
                    <a:spcPts val="542"/>
                  </a:spcAft>
                  <a:defRPr/>
                </a:pPr>
                <a:r>
                  <a:rPr lang="ru-RU" sz="1083" b="1" dirty="0">
                    <a:solidFill>
                      <a:prstClr val="black"/>
                    </a:solidFill>
                    <a:latin typeface="+mj-lt"/>
                    <a:cs typeface="Times New Roman" panose="02020603050405020304" pitchFamily="18" charset="0"/>
                  </a:rPr>
                  <a:t>Система подачи воздуха</a:t>
                </a:r>
              </a:p>
              <a:p>
                <a:pPr algn="ctr">
                  <a:lnSpc>
                    <a:spcPct val="85000"/>
                  </a:lnSpc>
                  <a:spcAft>
                    <a:spcPts val="542"/>
                  </a:spcAft>
                  <a:defRPr/>
                </a:pPr>
                <a:r>
                  <a:rPr lang="ru-RU" sz="993" b="1" dirty="0">
                    <a:solidFill>
                      <a:prstClr val="black"/>
                    </a:solidFill>
                    <a:latin typeface="+mj-lt"/>
                    <a:cs typeface="Times New Roman" panose="02020603050405020304" pitchFamily="18" charset="0"/>
                  </a:rPr>
                  <a:t> </a:t>
                </a:r>
                <a:r>
                  <a:rPr lang="ru-RU" sz="993" dirty="0">
                    <a:solidFill>
                      <a:prstClr val="black"/>
                    </a:solidFill>
                    <a:latin typeface="+mj-lt"/>
                    <a:cs typeface="Times New Roman" panose="02020603050405020304" pitchFamily="18" charset="0"/>
                  </a:rPr>
                  <a:t>ООО «Р-Пластик»</a:t>
                </a:r>
              </a:p>
            </p:txBody>
          </p:sp>
          <p:sp>
            <p:nvSpPr>
              <p:cNvPr id="109" name="Прямоугольник: скругленные углы 108">
                <a:extLst>
                  <a:ext uri="{FF2B5EF4-FFF2-40B4-BE49-F238E27FC236}">
                    <a16:creationId xmlns:a16="http://schemas.microsoft.com/office/drawing/2014/main" id="{B9BB03BB-F34A-4910-A85C-7969D8CB7AED}"/>
                  </a:ext>
                </a:extLst>
              </p:cNvPr>
              <p:cNvSpPr/>
              <p:nvPr/>
            </p:nvSpPr>
            <p:spPr>
              <a:xfrm>
                <a:off x="9948456" y="6283648"/>
                <a:ext cx="2039566" cy="467869"/>
              </a:xfrm>
              <a:prstGeom prst="roundRect">
                <a:avLst/>
              </a:prstGeom>
              <a:noFill/>
              <a:ln>
                <a:solidFill>
                  <a:srgbClr val="0D54A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25"/>
              </a:p>
            </p:txBody>
          </p:sp>
        </p:grpSp>
        <p:cxnSp>
          <p:nvCxnSpPr>
            <p:cNvPr id="99" name="Прямая соединительная линия 98">
              <a:extLst>
                <a:ext uri="{FF2B5EF4-FFF2-40B4-BE49-F238E27FC236}">
                  <a16:creationId xmlns:a16="http://schemas.microsoft.com/office/drawing/2014/main" id="{C0675E89-581B-4F01-8F43-414A4B7045DD}"/>
                </a:ext>
              </a:extLst>
            </p:cNvPr>
            <p:cNvCxnSpPr>
              <a:cxnSpLocks/>
            </p:cNvCxnSpPr>
            <p:nvPr/>
          </p:nvCxnSpPr>
          <p:spPr>
            <a:xfrm>
              <a:off x="7017596" y="4197926"/>
              <a:ext cx="0" cy="1987119"/>
            </a:xfrm>
            <a:prstGeom prst="line">
              <a:avLst/>
            </a:prstGeom>
            <a:ln w="19050">
              <a:solidFill>
                <a:srgbClr val="0D54A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Прямая соединительная линия 99">
              <a:extLst>
                <a:ext uri="{FF2B5EF4-FFF2-40B4-BE49-F238E27FC236}">
                  <a16:creationId xmlns:a16="http://schemas.microsoft.com/office/drawing/2014/main" id="{F5A39430-FF6E-4E90-AE04-43456C974D81}"/>
                </a:ext>
              </a:extLst>
            </p:cNvPr>
            <p:cNvCxnSpPr>
              <a:cxnSpLocks/>
              <a:endCxn id="109" idx="3"/>
            </p:cNvCxnSpPr>
            <p:nvPr/>
          </p:nvCxnSpPr>
          <p:spPr>
            <a:xfrm flipH="1">
              <a:off x="6600851" y="6185045"/>
              <a:ext cx="416745" cy="0"/>
            </a:xfrm>
            <a:prstGeom prst="line">
              <a:avLst/>
            </a:prstGeom>
            <a:ln w="19050">
              <a:solidFill>
                <a:srgbClr val="0D54A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Овал 100">
              <a:extLst>
                <a:ext uri="{FF2B5EF4-FFF2-40B4-BE49-F238E27FC236}">
                  <a16:creationId xmlns:a16="http://schemas.microsoft.com/office/drawing/2014/main" id="{6DFF486D-B0DE-4CF9-9CA0-12DA3C4BD8C2}"/>
                </a:ext>
              </a:extLst>
            </p:cNvPr>
            <p:cNvSpPr/>
            <p:nvPr/>
          </p:nvSpPr>
          <p:spPr bwMode="auto">
            <a:xfrm>
              <a:off x="6979611" y="4149859"/>
              <a:ext cx="67699" cy="57624"/>
            </a:xfrm>
            <a:prstGeom prst="ellipse">
              <a:avLst/>
            </a:prstGeom>
            <a:solidFill>
              <a:srgbClr val="00B0F0"/>
            </a:solidFill>
            <a:ln w="63500">
              <a:solidFill>
                <a:schemeClr val="accent2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5520">
                <a:defRPr/>
              </a:pPr>
              <a:endParaRPr lang="ru-RU" sz="1625" dirty="0">
                <a:solidFill>
                  <a:prstClr val="white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  <p:cxnSp>
          <p:nvCxnSpPr>
            <p:cNvPr id="102" name="Прямая соединительная линия 101">
              <a:extLst>
                <a:ext uri="{FF2B5EF4-FFF2-40B4-BE49-F238E27FC236}">
                  <a16:creationId xmlns:a16="http://schemas.microsoft.com/office/drawing/2014/main" id="{A471BF10-1177-4632-A2DB-8A795DE5C5E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661420" y="4846938"/>
              <a:ext cx="2726170" cy="7218"/>
            </a:xfrm>
            <a:prstGeom prst="line">
              <a:avLst/>
            </a:prstGeom>
            <a:ln w="19050">
              <a:solidFill>
                <a:srgbClr val="0D54A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3" name="Группа 102">
              <a:extLst>
                <a:ext uri="{FF2B5EF4-FFF2-40B4-BE49-F238E27FC236}">
                  <a16:creationId xmlns:a16="http://schemas.microsoft.com/office/drawing/2014/main" id="{A3E8CD0E-E493-40E7-ACE0-61D26D8ADF35}"/>
                </a:ext>
              </a:extLst>
            </p:cNvPr>
            <p:cNvGrpSpPr/>
            <p:nvPr/>
          </p:nvGrpSpPr>
          <p:grpSpPr>
            <a:xfrm>
              <a:off x="1571827" y="4598993"/>
              <a:ext cx="2081599" cy="581422"/>
              <a:chOff x="694627" y="4017327"/>
              <a:chExt cx="2305750" cy="644031"/>
            </a:xfrm>
          </p:grpSpPr>
          <p:sp>
            <p:nvSpPr>
              <p:cNvPr id="105" name="Прямоугольник 104">
                <a:extLst>
                  <a:ext uri="{FF2B5EF4-FFF2-40B4-BE49-F238E27FC236}">
                    <a16:creationId xmlns:a16="http://schemas.microsoft.com/office/drawing/2014/main" id="{455F5D4E-DAE4-4ED1-99FB-A701804634DD}"/>
                  </a:ext>
                </a:extLst>
              </p:cNvPr>
              <p:cNvSpPr/>
              <p:nvPr/>
            </p:nvSpPr>
            <p:spPr>
              <a:xfrm>
                <a:off x="848767" y="4089104"/>
                <a:ext cx="2003088" cy="2591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85000"/>
                  </a:lnSpc>
                  <a:spcAft>
                    <a:spcPts val="542"/>
                  </a:spcAft>
                  <a:defRPr/>
                </a:pPr>
                <a:r>
                  <a:rPr lang="ru-RU" sz="1083" b="1" dirty="0">
                    <a:solidFill>
                      <a:prstClr val="black"/>
                    </a:solidFill>
                    <a:latin typeface="+mj-lt"/>
                    <a:cs typeface="Times New Roman" panose="02020603050405020304" pitchFamily="18" charset="0"/>
                  </a:rPr>
                  <a:t>Электродвигатель</a:t>
                </a:r>
              </a:p>
            </p:txBody>
          </p:sp>
          <p:sp>
            <p:nvSpPr>
              <p:cNvPr id="106" name="Прямоугольник: скругленные углы 105">
                <a:extLst>
                  <a:ext uri="{FF2B5EF4-FFF2-40B4-BE49-F238E27FC236}">
                    <a16:creationId xmlns:a16="http://schemas.microsoft.com/office/drawing/2014/main" id="{E917CED7-7841-4CAE-8D8C-50CE74217D75}"/>
                  </a:ext>
                </a:extLst>
              </p:cNvPr>
              <p:cNvSpPr/>
              <p:nvPr/>
            </p:nvSpPr>
            <p:spPr>
              <a:xfrm>
                <a:off x="694627" y="4017327"/>
                <a:ext cx="2305750" cy="644031"/>
              </a:xfrm>
              <a:prstGeom prst="roundRect">
                <a:avLst/>
              </a:prstGeom>
              <a:noFill/>
              <a:ln>
                <a:solidFill>
                  <a:srgbClr val="0D54A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25"/>
              </a:p>
            </p:txBody>
          </p:sp>
          <p:sp>
            <p:nvSpPr>
              <p:cNvPr id="107" name="Прямоугольник 106">
                <a:extLst>
                  <a:ext uri="{FF2B5EF4-FFF2-40B4-BE49-F238E27FC236}">
                    <a16:creationId xmlns:a16="http://schemas.microsoft.com/office/drawing/2014/main" id="{36D074FB-CB83-4B08-B8CE-CAAB06093752}"/>
                  </a:ext>
                </a:extLst>
              </p:cNvPr>
              <p:cNvSpPr/>
              <p:nvPr/>
            </p:nvSpPr>
            <p:spPr>
              <a:xfrm>
                <a:off x="785205" y="4317352"/>
                <a:ext cx="1996150" cy="2868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914346">
                  <a:defRPr/>
                </a:pPr>
                <a:r>
                  <a:rPr lang="ru-RU" sz="1083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АО «ПО </a:t>
                </a:r>
                <a:r>
                  <a:rPr lang="ru-RU" sz="1083" dirty="0" err="1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Муроммашзавод</a:t>
                </a:r>
                <a:r>
                  <a:rPr lang="ru-RU" sz="1083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»</a:t>
                </a:r>
              </a:p>
            </p:txBody>
          </p:sp>
        </p:grpSp>
        <p:sp>
          <p:nvSpPr>
            <p:cNvPr id="104" name="Овал 103">
              <a:extLst>
                <a:ext uri="{FF2B5EF4-FFF2-40B4-BE49-F238E27FC236}">
                  <a16:creationId xmlns:a16="http://schemas.microsoft.com/office/drawing/2014/main" id="{AC67CE1E-E65E-4C9C-9363-3043D1B95A49}"/>
                </a:ext>
              </a:extLst>
            </p:cNvPr>
            <p:cNvSpPr/>
            <p:nvPr/>
          </p:nvSpPr>
          <p:spPr bwMode="auto">
            <a:xfrm>
              <a:off x="6332641" y="4818126"/>
              <a:ext cx="67699" cy="57624"/>
            </a:xfrm>
            <a:prstGeom prst="ellipse">
              <a:avLst/>
            </a:prstGeom>
            <a:solidFill>
              <a:srgbClr val="00B0F0"/>
            </a:solidFill>
            <a:ln w="63500">
              <a:solidFill>
                <a:schemeClr val="accent2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5520">
                <a:defRPr/>
              </a:pPr>
              <a:endParaRPr lang="ru-RU" sz="1625" dirty="0">
                <a:solidFill>
                  <a:prstClr val="white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</p:grp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8F91B60C-836C-4E57-8E9C-EFA6E2A44F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10023521" y="133794"/>
            <a:ext cx="684167" cy="799676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078E5643-FF42-4480-BD28-E6E1653969EA}"/>
              </a:ext>
            </a:extLst>
          </p:cNvPr>
          <p:cNvSpPr txBox="1"/>
          <p:nvPr/>
        </p:nvSpPr>
        <p:spPr bwMode="auto">
          <a:xfrm>
            <a:off x="10314271" y="7202197"/>
            <a:ext cx="2584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Verdana" panose="020B0604030504040204" pitchFamily="34" charset="0"/>
                <a:ea typeface="Verdana" panose="020B060403050404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7742021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67070" y="592836"/>
            <a:ext cx="6449252" cy="922871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r>
              <a:rPr lang="ru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■ Сравнение технико-экономических характеристик пригородного  автобуса поколения А5 с различными типами силовых установок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CAB855F6-411D-4F28-BEEA-B0CFD113327B}"/>
              </a:ext>
            </a:extLst>
          </p:cNvPr>
          <p:cNvGraphicFramePr>
            <a:graphicFrameLocks noGrp="1"/>
          </p:cNvGraphicFramePr>
          <p:nvPr/>
        </p:nvGraphicFramePr>
        <p:xfrm>
          <a:off x="967070" y="1515707"/>
          <a:ext cx="8773548" cy="5276135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3283956">
                  <a:extLst>
                    <a:ext uri="{9D8B030D-6E8A-4147-A177-3AD203B41FA5}">
                      <a16:colId xmlns:a16="http://schemas.microsoft.com/office/drawing/2014/main" val="4084627903"/>
                    </a:ext>
                  </a:extLst>
                </a:gridCol>
                <a:gridCol w="1372398">
                  <a:extLst>
                    <a:ext uri="{9D8B030D-6E8A-4147-A177-3AD203B41FA5}">
                      <a16:colId xmlns:a16="http://schemas.microsoft.com/office/drawing/2014/main" val="3387114973"/>
                    </a:ext>
                  </a:extLst>
                </a:gridCol>
                <a:gridCol w="1372398">
                  <a:extLst>
                    <a:ext uri="{9D8B030D-6E8A-4147-A177-3AD203B41FA5}">
                      <a16:colId xmlns:a16="http://schemas.microsoft.com/office/drawing/2014/main" val="3007302121"/>
                    </a:ext>
                  </a:extLst>
                </a:gridCol>
                <a:gridCol w="1372398">
                  <a:extLst>
                    <a:ext uri="{9D8B030D-6E8A-4147-A177-3AD203B41FA5}">
                      <a16:colId xmlns:a16="http://schemas.microsoft.com/office/drawing/2014/main" val="1172863199"/>
                    </a:ext>
                  </a:extLst>
                </a:gridCol>
                <a:gridCol w="1372398">
                  <a:extLst>
                    <a:ext uri="{9D8B030D-6E8A-4147-A177-3AD203B41FA5}">
                      <a16:colId xmlns:a16="http://schemas.microsoft.com/office/drawing/2014/main" val="1350243976"/>
                    </a:ext>
                  </a:extLst>
                </a:gridCol>
              </a:tblGrid>
              <a:tr h="6858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Технические показатели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Водоробус</a:t>
                      </a:r>
                      <a:b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(пригородный)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Электробус</a:t>
                      </a:r>
                      <a:b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(городской)</a:t>
                      </a:r>
                      <a:b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КАМАЗ-52222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Газовый</a:t>
                      </a:r>
                      <a:b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(пригородный)</a:t>
                      </a:r>
                      <a:b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КАМАЗ-5222-</a:t>
                      </a:r>
                      <a:r>
                        <a:rPr lang="en-US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P5 CNG</a:t>
                      </a:r>
                      <a:endParaRPr 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Дизельный</a:t>
                      </a:r>
                      <a:b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(городской)</a:t>
                      </a:r>
                      <a:b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КАМАЗ-5299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0696873"/>
                  </a:ext>
                </a:extLst>
              </a:tr>
              <a:tr h="2286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Полная масса, кг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18 200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18 000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16 950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18 000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extLst>
                  <a:ext uri="{0D108BD9-81ED-4DB2-BD59-A6C34878D82A}">
                    <a16:rowId xmlns:a16="http://schemas.microsoft.com/office/drawing/2014/main" val="595796761"/>
                  </a:ext>
                </a:extLst>
              </a:tr>
              <a:tr h="2286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Снаряженная масса, кг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13 900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12 840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11 340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11 000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extLst>
                  <a:ext uri="{0D108BD9-81ED-4DB2-BD59-A6C34878D82A}">
                    <a16:rowId xmlns:a16="http://schemas.microsoft.com/office/drawing/2014/main" val="1331721922"/>
                  </a:ext>
                </a:extLst>
              </a:tr>
              <a:tr h="2286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Номинальная </a:t>
                      </a:r>
                      <a:r>
                        <a:rPr lang="ru-RU" sz="10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пассажировместимость</a:t>
                      </a:r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чел.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 (35)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 (36)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extLst>
                  <a:ext uri="{0D108BD9-81ED-4DB2-BD59-A6C34878D82A}">
                    <a16:rowId xmlns:a16="http://schemas.microsoft.com/office/drawing/2014/main" val="613744279"/>
                  </a:ext>
                </a:extLst>
              </a:tr>
              <a:tr h="2286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Энергоноситель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водород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электричество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КПГ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дизтопливо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extLst>
                  <a:ext uri="{0D108BD9-81ED-4DB2-BD59-A6C34878D82A}">
                    <a16:rowId xmlns:a16="http://schemas.microsoft.com/office/drawing/2014/main" val="1215054170"/>
                  </a:ext>
                </a:extLst>
              </a:tr>
              <a:tr h="2286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Мощность двигателя, лс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extLst>
                  <a:ext uri="{0D108BD9-81ED-4DB2-BD59-A6C34878D82A}">
                    <a16:rowId xmlns:a16="http://schemas.microsoft.com/office/drawing/2014/main" val="3671500960"/>
                  </a:ext>
                </a:extLst>
              </a:tr>
              <a:tr h="2286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Мощность энергетической установки, кВт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150*</a:t>
                      </a: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extLst>
                  <a:ext uri="{0D108BD9-81ED-4DB2-BD59-A6C34878D82A}">
                    <a16:rowId xmlns:a16="http://schemas.microsoft.com/office/drawing/2014/main" val="878148437"/>
                  </a:ext>
                </a:extLst>
              </a:tr>
              <a:tr h="2286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Емкость тяговых аккумуляторный батарей, кВт*ч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90*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extLst>
                  <a:ext uri="{0D108BD9-81ED-4DB2-BD59-A6C34878D82A}">
                    <a16:rowId xmlns:a16="http://schemas.microsoft.com/office/drawing/2014/main" val="4119025528"/>
                  </a:ext>
                </a:extLst>
              </a:tr>
              <a:tr h="2286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Объем топлива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40* кг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940 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 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extLst>
                  <a:ext uri="{0D108BD9-81ED-4DB2-BD59-A6C34878D82A}">
                    <a16:rowId xmlns:a16="http://schemas.microsoft.com/office/drawing/2014/main" val="1728966697"/>
                  </a:ext>
                </a:extLst>
              </a:tr>
              <a:tr h="2286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Расход топлива на 100 км, кг/кВт*ч/л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33,6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extLst>
                  <a:ext uri="{0D108BD9-81ED-4DB2-BD59-A6C34878D82A}">
                    <a16:rowId xmlns:a16="http://schemas.microsoft.com/office/drawing/2014/main" val="2059121913"/>
                  </a:ext>
                </a:extLst>
              </a:tr>
              <a:tr h="2286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Цена топлива, за кг/кВт*ч/л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700</a:t>
                      </a:r>
                      <a:r>
                        <a:rPr lang="en-US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₽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r>
                        <a:rPr lang="en-US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₽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24,5</a:t>
                      </a:r>
                      <a:r>
                        <a:rPr lang="en-US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₽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  <a:r>
                        <a:rPr lang="en-US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₽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extLst>
                  <a:ext uri="{0D108BD9-81ED-4DB2-BD59-A6C34878D82A}">
                    <a16:rowId xmlns:a16="http://schemas.microsoft.com/office/drawing/2014/main" val="1783349679"/>
                  </a:ext>
                </a:extLst>
              </a:tr>
              <a:tr h="2286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Максимальный запас хода, км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400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extLst>
                  <a:ext uri="{0D108BD9-81ED-4DB2-BD59-A6C34878D82A}">
                    <a16:rowId xmlns:a16="http://schemas.microsoft.com/office/drawing/2014/main" val="3660778839"/>
                  </a:ext>
                </a:extLst>
              </a:tr>
              <a:tr h="228607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Экономические</a:t>
                      </a:r>
                      <a:r>
                        <a:rPr lang="ru-RU" sz="1000" b="1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показатели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73706805"/>
                  </a:ext>
                </a:extLst>
              </a:tr>
              <a:tr h="2286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Стоимость автобуса, руб.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65 426 642</a:t>
                      </a:r>
                      <a:r>
                        <a:rPr lang="en-US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₽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34 800 000</a:t>
                      </a:r>
                      <a:r>
                        <a:rPr lang="en-US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₽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45 827 167</a:t>
                      </a:r>
                      <a:r>
                        <a:rPr lang="en-US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₽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14 000 000</a:t>
                      </a:r>
                      <a:r>
                        <a:rPr lang="en-US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₽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extLst>
                  <a:ext uri="{0D108BD9-81ED-4DB2-BD59-A6C34878D82A}">
                    <a16:rowId xmlns:a16="http://schemas.microsoft.com/office/drawing/2014/main" val="1806413475"/>
                  </a:ext>
                </a:extLst>
              </a:tr>
              <a:tr h="45721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ТО+шины+замена</a:t>
                      </a:r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узлов и </a:t>
                      </a:r>
                      <a:r>
                        <a:rPr lang="ru-RU" sz="10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агрегатов+иные</a:t>
                      </a:r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расходные материалы, руб/год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1 650 000</a:t>
                      </a:r>
                      <a:r>
                        <a:rPr lang="en-US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₽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1 554 333</a:t>
                      </a:r>
                      <a:r>
                        <a:rPr lang="en-US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₽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1 748 750</a:t>
                      </a:r>
                      <a:r>
                        <a:rPr lang="en-US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₽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1 377 750</a:t>
                      </a:r>
                      <a:r>
                        <a:rPr lang="en-US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₽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extLst>
                  <a:ext uri="{0D108BD9-81ED-4DB2-BD59-A6C34878D82A}">
                    <a16:rowId xmlns:a16="http://schemas.microsoft.com/office/drawing/2014/main" val="1423916522"/>
                  </a:ext>
                </a:extLst>
              </a:tr>
              <a:tr h="2286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Налоговые и страховые выплаты, руб/год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1 004 480</a:t>
                      </a:r>
                      <a:r>
                        <a:rPr lang="en-US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₽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545 900</a:t>
                      </a:r>
                      <a:r>
                        <a:rPr lang="en-US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₽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709 308</a:t>
                      </a:r>
                      <a:r>
                        <a:rPr lang="en-US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₽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231 400</a:t>
                      </a:r>
                      <a:r>
                        <a:rPr lang="en-US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₽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extLst>
                  <a:ext uri="{0D108BD9-81ED-4DB2-BD59-A6C34878D82A}">
                    <a16:rowId xmlns:a16="http://schemas.microsoft.com/office/drawing/2014/main" val="3907571992"/>
                  </a:ext>
                </a:extLst>
              </a:tr>
              <a:tr h="2286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Эксплуатационные затраты, руб/год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190 000</a:t>
                      </a:r>
                      <a:r>
                        <a:rPr lang="en-US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₽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190 000</a:t>
                      </a:r>
                      <a:r>
                        <a:rPr lang="en-US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₽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361 782</a:t>
                      </a:r>
                      <a:r>
                        <a:rPr lang="en-US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₽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355 340</a:t>
                      </a:r>
                      <a:r>
                        <a:rPr lang="en-US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₽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extLst>
                  <a:ext uri="{0D108BD9-81ED-4DB2-BD59-A6C34878D82A}">
                    <a16:rowId xmlns:a16="http://schemas.microsoft.com/office/drawing/2014/main" val="2894709953"/>
                  </a:ext>
                </a:extLst>
              </a:tr>
              <a:tr h="2286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Стоимость топлива, руб/год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6 610 296 </a:t>
                      </a:r>
                      <a:r>
                        <a:rPr lang="en-US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₽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3 159 206</a:t>
                      </a:r>
                      <a:r>
                        <a:rPr lang="en-US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₽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736 147</a:t>
                      </a:r>
                      <a:r>
                        <a:rPr lang="en-US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₽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2 019 145</a:t>
                      </a:r>
                      <a:r>
                        <a:rPr lang="en-US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₽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extLst>
                  <a:ext uri="{0D108BD9-81ED-4DB2-BD59-A6C34878D82A}">
                    <a16:rowId xmlns:a16="http://schemas.microsoft.com/office/drawing/2014/main" val="4184150861"/>
                  </a:ext>
                </a:extLst>
              </a:tr>
              <a:tr h="2467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Амортизационные затраты, руб/км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81,7</a:t>
                      </a:r>
                      <a:r>
                        <a:rPr lang="en-US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₽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43,5</a:t>
                      </a:r>
                      <a:r>
                        <a:rPr lang="en-US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₽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57,2</a:t>
                      </a:r>
                      <a:r>
                        <a:rPr lang="en-US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₽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17,5</a:t>
                      </a:r>
                      <a:r>
                        <a:rPr lang="en-US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₽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extLst>
                  <a:ext uri="{0D108BD9-81ED-4DB2-BD59-A6C34878D82A}">
                    <a16:rowId xmlns:a16="http://schemas.microsoft.com/office/drawing/2014/main" val="4179230047"/>
                  </a:ext>
                </a:extLst>
              </a:tr>
              <a:tr h="2286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Удельные затраты на эксплуатацию, руб/км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170</a:t>
                      </a:r>
                      <a:r>
                        <a:rPr lang="en-US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₽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107</a:t>
                      </a:r>
                      <a:r>
                        <a:rPr lang="en-US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₽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</a:t>
                      </a:r>
                      <a:r>
                        <a:rPr lang="en-US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₽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  <a:r>
                        <a:rPr lang="en-US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₽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17" marR="8617" marT="8617" marB="0" anchor="ctr"/>
                </a:tc>
                <a:extLst>
                  <a:ext uri="{0D108BD9-81ED-4DB2-BD59-A6C34878D82A}">
                    <a16:rowId xmlns:a16="http://schemas.microsoft.com/office/drawing/2014/main" val="373028733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6C75AFB-B339-43FB-BD0D-B221F0E0AE4C}"/>
              </a:ext>
            </a:extLst>
          </p:cNvPr>
          <p:cNvSpPr txBox="1"/>
          <p:nvPr/>
        </p:nvSpPr>
        <p:spPr>
          <a:xfrm>
            <a:off x="967070" y="6915037"/>
            <a:ext cx="4188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  <a:ea typeface="Verdana" panose="020B0604030504040204" pitchFamily="34" charset="0"/>
              </a:rPr>
              <a:t>* Могут быть уточнены в рамках проектных работ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F91B60C-836C-4E57-8E9C-EFA6E2A44F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023521" y="133794"/>
            <a:ext cx="684167" cy="799676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E6F443F-0010-417E-BC41-AB1ED5CADC08}"/>
              </a:ext>
            </a:extLst>
          </p:cNvPr>
          <p:cNvSpPr txBox="1"/>
          <p:nvPr/>
        </p:nvSpPr>
        <p:spPr bwMode="auto">
          <a:xfrm>
            <a:off x="10314271" y="7202197"/>
            <a:ext cx="2584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Verdana" panose="020B0604030504040204" pitchFamily="34" charset="0"/>
                <a:ea typeface="Verdana" panose="020B0604030504040204" pitchFamily="34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4174790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990C62A-6688-4A65-8B05-55E863E53D99}"/>
              </a:ext>
            </a:extLst>
          </p:cNvPr>
          <p:cNvSpPr/>
          <p:nvPr/>
        </p:nvSpPr>
        <p:spPr>
          <a:xfrm>
            <a:off x="720428" y="712025"/>
            <a:ext cx="9072751" cy="46388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marL="0" marR="0" indent="0">
              <a:lnSpc>
                <a:spcPct val="150000"/>
              </a:lnSpc>
            </a:pPr>
            <a:r>
              <a:rPr lang="ru" sz="1400" b="1" dirty="0">
                <a:latin typeface="Verdana" panose="020B0604030504040204" pitchFamily="34" charset="0"/>
                <a:ea typeface="Verdana" panose="020B0604030504040204" pitchFamily="34" charset="0"/>
              </a:rPr>
              <a:t>Необходимые инвестиции (предварительный расчет) </a:t>
            </a:r>
            <a:br>
              <a:rPr lang="ru" sz="14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" sz="1400" b="1" dirty="0">
                <a:latin typeface="Verdana" panose="020B0604030504040204" pitchFamily="34" charset="0"/>
                <a:ea typeface="Verdana" panose="020B0604030504040204" pitchFamily="34" charset="0"/>
              </a:rPr>
              <a:t>для проектирования и </a:t>
            </a:r>
            <a:r>
              <a:rPr lang="ru-RU" sz="1400" b="1" dirty="0">
                <a:latin typeface="Verdana" panose="020B0604030504040204" pitchFamily="34" charset="0"/>
                <a:ea typeface="Verdana" panose="020B0604030504040204" pitchFamily="34" charset="0"/>
              </a:rPr>
              <a:t>строительства автобуса на ВТЭ</a:t>
            </a:r>
            <a:endParaRPr lang="ru" sz="1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4BD157AD-DBA4-40E1-93E1-8223208F1B6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3079391"/>
              </p:ext>
            </p:extLst>
          </p:nvPr>
        </p:nvGraphicFramePr>
        <p:xfrm>
          <a:off x="677863" y="1657350"/>
          <a:ext cx="9428162" cy="2622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0" name="Worksheet" r:id="rId3" imgW="9428562" imgH="2622492" progId="Excel.Sheet.12">
                  <p:embed/>
                </p:oleObj>
              </mc:Choice>
              <mc:Fallback>
                <p:oleObj name="Worksheet" r:id="rId3" imgW="9428562" imgH="262249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77863" y="1657350"/>
                        <a:ext cx="9428162" cy="2622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EE92188B-6BFD-4676-96E7-EBDAEFE83C7E}"/>
              </a:ext>
            </a:extLst>
          </p:cNvPr>
          <p:cNvSpPr txBox="1"/>
          <p:nvPr/>
        </p:nvSpPr>
        <p:spPr>
          <a:xfrm>
            <a:off x="677863" y="4999633"/>
            <a:ext cx="91153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Изготовление 2 единиц </a:t>
            </a:r>
            <a:r>
              <a:rPr lang="ru-RU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водоробуса</a:t>
            </a: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 для Иркутской области  - 20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30</a:t>
            </a: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-203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 года,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Ориентировочная стоимость  на 2 единицы - 197 605, 00 тыс. рублей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0A65F42-71B0-455D-B99F-CD16D6AAC5C4}"/>
              </a:ext>
            </a:extLst>
          </p:cNvPr>
          <p:cNvSpPr txBox="1"/>
          <p:nvPr/>
        </p:nvSpPr>
        <p:spPr bwMode="auto">
          <a:xfrm>
            <a:off x="10314271" y="7202197"/>
            <a:ext cx="2584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Verdana" panose="020B0604030504040204" pitchFamily="34" charset="0"/>
                <a:ea typeface="Verdana" panose="020B0604030504040204" pitchFamily="34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836783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7894839-DB39-43B0-9526-834A2A5042E8}"/>
              </a:ext>
            </a:extLst>
          </p:cNvPr>
          <p:cNvSpPr/>
          <p:nvPr/>
        </p:nvSpPr>
        <p:spPr>
          <a:xfrm>
            <a:off x="560591" y="529877"/>
            <a:ext cx="6828584" cy="578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03118"/>
            <a:r>
              <a:rPr lang="ru-RU" sz="1581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Сравнение технико-экономических характеристик </a:t>
            </a:r>
          </a:p>
          <a:p>
            <a:pPr defTabSz="803118"/>
            <a:r>
              <a:rPr lang="ru-RU" sz="1581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пассажирских судов с различными типами силовых установок</a:t>
            </a:r>
          </a:p>
        </p:txBody>
      </p:sp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DB8DE38D-0ECF-4F37-9200-06BC5762FCE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9619593"/>
              </p:ext>
            </p:extLst>
          </p:nvPr>
        </p:nvGraphicFramePr>
        <p:xfrm>
          <a:off x="643731" y="1254260"/>
          <a:ext cx="9420225" cy="569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5" name="Worksheet" r:id="rId3" imgW="9420155" imgH="5695814" progId="Excel.Sheet.12">
                  <p:embed/>
                </p:oleObj>
              </mc:Choice>
              <mc:Fallback>
                <p:oleObj name="Worksheet" r:id="rId3" imgW="9420155" imgH="569581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43731" y="1254260"/>
                        <a:ext cx="9420225" cy="5695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12FC6B2-7239-4A03-9DEA-0ACE3EAC5B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8612" y="6049588"/>
            <a:ext cx="350462" cy="35046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D000BCE-7EB6-44A9-88C8-7FCEC046B711}"/>
              </a:ext>
            </a:extLst>
          </p:cNvPr>
          <p:cNvSpPr txBox="1"/>
          <p:nvPr/>
        </p:nvSpPr>
        <p:spPr bwMode="auto">
          <a:xfrm>
            <a:off x="10314271" y="7202197"/>
            <a:ext cx="2584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Verdana" panose="020B0604030504040204" pitchFamily="34" charset="0"/>
                <a:ea typeface="Verdana" panose="020B0604030504040204" pitchFamily="34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42002986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90301</TotalTime>
  <Words>1894</Words>
  <Application>Microsoft Office PowerPoint</Application>
  <PresentationFormat>Произвольный</PresentationFormat>
  <Paragraphs>325</Paragraphs>
  <Slides>19</Slides>
  <Notes>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32" baseType="lpstr">
      <vt:lpstr>Arial</vt:lpstr>
      <vt:lpstr>Calibri</vt:lpstr>
      <vt:lpstr>Calibri Light</vt:lpstr>
      <vt:lpstr>Courier New</vt:lpstr>
      <vt:lpstr>Helvetica Light</vt:lpstr>
      <vt:lpstr>Tahoma</vt:lpstr>
      <vt:lpstr>Times New Roman</vt:lpstr>
      <vt:lpstr>Verdana</vt:lpstr>
      <vt:lpstr>Wingdings</vt:lpstr>
      <vt:lpstr>YS Text</vt:lpstr>
      <vt:lpstr>Office Theme</vt:lpstr>
      <vt:lpstr>Worksheet</vt:lpstr>
      <vt:lpstr>Лист Microsoft Excel</vt:lpstr>
      <vt:lpstr>Презентация PowerPoint</vt:lpstr>
      <vt:lpstr>Презентация PowerPoint</vt:lpstr>
      <vt:lpstr>Презентация PowerPoint</vt:lpstr>
      <vt:lpstr>Презентация PowerPoint</vt:lpstr>
      <vt:lpstr>Автобус на водородных топливных элементах поколения А4 городского исполнения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Правительство Иркутской области</dc:title>
  <dc:subject/>
  <dc:creator>Дронина Жанна Валерьевна</dc:creator>
  <cp:keywords/>
  <cp:lastModifiedBy>Дронина Жанна Валерьевна</cp:lastModifiedBy>
  <cp:revision>129</cp:revision>
  <cp:lastPrinted>2026-07-23T01:47:56Z</cp:lastPrinted>
  <dcterms:modified xsi:type="dcterms:W3CDTF">2026-07-23T01:56:42Z</dcterms:modified>
</cp:coreProperties>
</file>