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7" r:id="rId4"/>
    <p:sldId id="285" r:id="rId5"/>
    <p:sldId id="270" r:id="rId6"/>
    <p:sldId id="286" r:id="rId7"/>
    <p:sldId id="279" r:id="rId8"/>
    <p:sldId id="281" r:id="rId9"/>
    <p:sldId id="282" r:id="rId10"/>
    <p:sldId id="284" r:id="rId11"/>
    <p:sldId id="287" r:id="rId12"/>
    <p:sldId id="28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AEAEA"/>
    <a:srgbClr val="E53816"/>
    <a:srgbClr val="E67816"/>
    <a:srgbClr val="F6C303"/>
    <a:srgbClr val="14B9EC"/>
    <a:srgbClr val="4CD7F4"/>
    <a:srgbClr val="3ECBF2"/>
    <a:srgbClr val="D69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1" d="100"/>
          <a:sy n="61" d="100"/>
        </p:scale>
        <p:origin x="-754" y="-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с одним скругленным углом 13"/>
          <p:cNvSpPr/>
          <p:nvPr userDrawn="1"/>
        </p:nvSpPr>
        <p:spPr>
          <a:xfrm>
            <a:off x="392394" y="365125"/>
            <a:ext cx="11407211" cy="6206591"/>
          </a:xfrm>
          <a:prstGeom prst="round1Rect">
            <a:avLst/>
          </a:prstGeom>
          <a:solidFill>
            <a:schemeClr val="lt1">
              <a:alpha val="77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0841" y="536842"/>
            <a:ext cx="2732962" cy="242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437" y="4395650"/>
            <a:ext cx="1832937" cy="181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90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4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3364" y="5727517"/>
            <a:ext cx="911888" cy="628833"/>
          </a:xfrm>
          <a:prstGeom prst="rect">
            <a:avLst/>
          </a:prstGeom>
        </p:spPr>
      </p:pic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392394" y="365125"/>
            <a:ext cx="11407211" cy="6206591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10429" y="429146"/>
            <a:ext cx="912975" cy="8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0600" y="4400341"/>
            <a:ext cx="2846798" cy="19631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 userDrawn="1"/>
        </p:nvSpPr>
        <p:spPr>
          <a:xfrm>
            <a:off x="11379810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2394" y="365125"/>
            <a:ext cx="11407211" cy="6206591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0586" y="5862546"/>
            <a:ext cx="911888" cy="628833"/>
          </a:xfrm>
          <a:prstGeom prst="rect">
            <a:avLst/>
          </a:prstGeom>
        </p:spPr>
      </p:pic>
      <p:pic>
        <p:nvPicPr>
          <p:cNvPr id="18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6081" y="372657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99" y="5800725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18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finalnedorogo.ru/8485-1-large_default/%D0%9D%D0%B0%D0%BA%D0%BB%D0%B5%D0%B9%D0%BA%D0%B0-%C2%AB%D1%80%D1%83%D0%BA%D0%B0-%D0%B2-%D1%80%D1%83%D0%BA%D0%B5%C2%BB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9308" y="289719"/>
            <a:ext cx="74715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26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11404605" y="6642556"/>
            <a:ext cx="7873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Bickham Script Two" panose="03000207080000090004" pitchFamily="66" charset="0"/>
              </a:rPr>
              <a:t>В. Полшкова</a:t>
            </a:r>
            <a:endParaRPr lang="ru-RU" sz="800" b="0" dirty="0">
              <a:solidFill>
                <a:schemeClr val="tx1">
                  <a:lumMod val="50000"/>
                  <a:lumOff val="50000"/>
                </a:schemeClr>
              </a:solidFill>
              <a:latin typeface="ChinaCyr" panose="04030505020802020C04" pitchFamily="82" charset="-52"/>
            </a:endParaRPr>
          </a:p>
        </p:txBody>
      </p:sp>
      <p:sp>
        <p:nvSpPr>
          <p:cNvPr id="9" name="Прямоугольник с одним вырезанным углом 8"/>
          <p:cNvSpPr/>
          <p:nvPr userDrawn="1"/>
        </p:nvSpPr>
        <p:spPr>
          <a:xfrm>
            <a:off x="392394" y="365125"/>
            <a:ext cx="11407211" cy="6206591"/>
          </a:xfrm>
          <a:prstGeom prst="snip1Rect">
            <a:avLst/>
          </a:prstGeom>
          <a:solidFill>
            <a:schemeClr val="lt1">
              <a:alpha val="90000"/>
            </a:schemeClr>
          </a:solidFill>
          <a:ln>
            <a:solidFill>
              <a:srgbClr val="E5381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E53816"/>
              </a:solidFill>
            </a:endParaRPr>
          </a:p>
        </p:txBody>
      </p:sp>
      <p:pic>
        <p:nvPicPr>
          <p:cNvPr id="10" name="Picture 4" descr="https://multiurok.ru/img/254474/image_5915e88347fca.jpg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78" y="5460273"/>
            <a:ext cx="1140898" cy="101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F060D-2084-4F0F-BCF2-9D8D168619D3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F8C3-87A9-4385-A7F7-F005887D0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75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5"/>
          <p:cNvSpPr txBox="1">
            <a:spLocks/>
          </p:cNvSpPr>
          <p:nvPr/>
        </p:nvSpPr>
        <p:spPr>
          <a:xfrm>
            <a:off x="2893085" y="531373"/>
            <a:ext cx="6207372" cy="1054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48583" y="1585820"/>
            <a:ext cx="9144000" cy="26360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/>
              <a:t>                                                            </a:t>
            </a: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r>
              <a:rPr lang="ru-RU" altLang="ru-RU" sz="2800" dirty="0" smtClean="0"/>
              <a:t/>
            </a:r>
            <a:br>
              <a:rPr lang="ru-RU" altLang="ru-RU" sz="2800" dirty="0" smtClean="0"/>
            </a:br>
            <a:endParaRPr lang="en-US" altLang="ru-RU" sz="2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230000" y="2294477"/>
            <a:ext cx="8063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00CC"/>
                </a:solidFill>
                <a:latin typeface="a_BodoniNova" panose="02070703080705090303" pitchFamily="18" charset="-52"/>
              </a:rPr>
              <a:t>Центр </a:t>
            </a:r>
            <a:r>
              <a:rPr lang="ru-RU" altLang="ru-RU" sz="3600" b="1" dirty="0">
                <a:solidFill>
                  <a:srgbClr val="0000CC"/>
                </a:solidFill>
                <a:latin typeface="a_BodoniNova" panose="02070703080705090303" pitchFamily="18" charset="-52"/>
              </a:rPr>
              <a:t>поддержки </a:t>
            </a:r>
            <a:r>
              <a:rPr lang="ru-RU" altLang="ru-RU" sz="3600" b="1" dirty="0" smtClean="0">
                <a:solidFill>
                  <a:srgbClr val="0000CC"/>
                </a:solidFill>
                <a:latin typeface="a_BodoniNova" panose="02070703080705090303" pitchFamily="18" charset="-52"/>
              </a:rPr>
              <a:t>добровольчества </a:t>
            </a:r>
            <a:r>
              <a:rPr lang="ru-RU" altLang="ru-RU" sz="3600" b="1" dirty="0" err="1">
                <a:solidFill>
                  <a:srgbClr val="0000CC"/>
                </a:solidFill>
                <a:latin typeface="a_BodoniNova" panose="02070703080705090303" pitchFamily="18" charset="-52"/>
              </a:rPr>
              <a:t>Пронского</a:t>
            </a:r>
            <a:r>
              <a:rPr lang="ru-RU" altLang="ru-RU" sz="3600" b="1" dirty="0">
                <a:solidFill>
                  <a:srgbClr val="0000CC"/>
                </a:solidFill>
                <a:latin typeface="a_BodoniNova" panose="02070703080705090303" pitchFamily="18" charset="-52"/>
              </a:rPr>
              <a:t> района</a:t>
            </a:r>
            <a:r>
              <a:rPr lang="ru-RU" altLang="ru-RU" sz="3600" b="1" dirty="0" smtClean="0">
                <a:solidFill>
                  <a:srgbClr val="0000CC"/>
                </a:solidFill>
                <a:latin typeface="a_BodoniNova" panose="02070703080705090303" pitchFamily="18" charset="-52"/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04732" y="5900604"/>
            <a:ext cx="2371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8" y="484892"/>
            <a:ext cx="2755726" cy="220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17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0961" y="1177448"/>
            <a:ext cx="5196925" cy="458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4943" y="1177448"/>
            <a:ext cx="3102428" cy="458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78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щватель\Desktop\фото пв\_qwtcDJxD9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7" y="720725"/>
            <a:ext cx="4534422" cy="31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щватель\Desktop\фото пв\1VDVLkkoGX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63" y="381000"/>
            <a:ext cx="4584527" cy="35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щватель\Desktop\фото пв\OPJe70r5Bz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318" y="3181611"/>
            <a:ext cx="3356975" cy="33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269" y="4111778"/>
            <a:ext cx="25733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9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334688" y="655185"/>
            <a:ext cx="82296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alt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  <a:cs typeface="Times New Roman" pitchFamily="18" charset="0"/>
              </a:rPr>
              <a:t>«Маленький  акт  доброты  стоит больше, чем величайшее намерение» </a:t>
            </a:r>
            <a:endParaRPr lang="en-US" altLang="ru-RU" sz="36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/>
              <a:cs typeface="Times New Roman" pitchFamily="18" charset="0"/>
            </a:endParaRPr>
          </a:p>
          <a:p>
            <a:pPr marL="0" indent="0" algn="ctr">
              <a:buFontTx/>
              <a:buNone/>
              <a:defRPr/>
            </a:pPr>
            <a:endParaRPr lang="en-US" altLang="ru-RU" sz="36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_BodoniNova"/>
              <a:cs typeface="Times New Roman" pitchFamily="18" charset="0"/>
            </a:endParaRPr>
          </a:p>
          <a:p>
            <a:pPr marL="0" indent="0" algn="r">
              <a:buFontTx/>
              <a:buNone/>
              <a:defRPr/>
            </a:pPr>
            <a:r>
              <a:rPr lang="ru-RU" alt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  <a:cs typeface="Times New Roman" pitchFamily="18" charset="0"/>
              </a:rPr>
              <a:t>Оскар Уайльд</a:t>
            </a:r>
          </a:p>
        </p:txBody>
      </p:sp>
      <p:pic>
        <p:nvPicPr>
          <p:cNvPr id="4" name="Picture 4" descr="https://city-yaroslavl.ru/upload/iblock/71f/den-zashchity-det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235" y="4005532"/>
            <a:ext cx="1758160" cy="18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49" y="2621181"/>
            <a:ext cx="4346531" cy="34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2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89240" y="5632"/>
            <a:ext cx="6356124" cy="1384301"/>
          </a:xfrm>
        </p:spPr>
        <p:txBody>
          <a:bodyPr/>
          <a:lstStyle/>
          <a:p>
            <a:pPr>
              <a:defRPr/>
            </a:pPr>
            <a:r>
              <a:rPr lang="ru-RU" altLang="ru-RU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_BodoniNova" panose="02070703080705090303" pitchFamily="18" charset="-52"/>
                <a:cs typeface="Times New Roman" pitchFamily="18" charset="0"/>
              </a:rPr>
              <a:t>Заповеди волонтера</a:t>
            </a:r>
            <a:endParaRPr lang="ru-RU" altLang="ru-RU" b="1" i="1" u="sng" dirty="0" smtClean="0">
              <a:solidFill>
                <a:srgbClr val="0000CC"/>
              </a:solidFill>
              <a:latin typeface="a_BodoniNova" panose="02070703080705090303" pitchFamily="18" charset="-52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96248">
            <a:off x="1137032" y="524232"/>
            <a:ext cx="3248650" cy="33366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335090" y="2032075"/>
            <a:ext cx="1888120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 того,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нуждается в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твоей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поддержке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помоги,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защити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38955" flipH="1">
            <a:off x="7892376" y="536179"/>
            <a:ext cx="3317390" cy="340722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658296" y="2003691"/>
            <a:ext cx="264549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Раскрой себя в любой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полезной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окружающих 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тебя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самого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45557" flipV="1">
            <a:off x="2521456" y="3478576"/>
            <a:ext cx="3322037" cy="332203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394299" y="4219037"/>
            <a:ext cx="2271776" cy="981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Помни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твоя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и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твоя ценность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твоем здоровье.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95512" flipV="1">
            <a:off x="6597851" y="3276727"/>
            <a:ext cx="3039308" cy="34187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63575" y="3822284"/>
            <a:ext cx="2855216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Оценивай себя и своих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товарищей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словам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реальным </a:t>
            </a:r>
            <a:endParaRPr lang="ru-RU" dirty="0" smtClean="0">
              <a:solidFill>
                <a:schemeClr val="bg1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отношениям и </a:t>
            </a: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поступкам</a:t>
            </a:r>
            <a:r>
              <a:rPr lang="ru-RU" dirty="0">
                <a:solidFill>
                  <a:schemeClr val="bg1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95" y="1231900"/>
            <a:ext cx="27559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1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5271" y="215674"/>
            <a:ext cx="177981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703080705090303" pitchFamily="18" charset="-52"/>
              </a:rPr>
              <a:t>Цель: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1855" y="1174803"/>
            <a:ext cx="7979231" cy="728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молодежного добровольческого движения в муниципальном образовании – </a:t>
            </a:r>
            <a:r>
              <a:rPr lang="ru-RU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Пронский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муниципальный </a:t>
            </a:r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  <a:endParaRPr lang="ru-RU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65271" y="2467627"/>
            <a:ext cx="2465615" cy="801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2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703080705090303" pitchFamily="18" charset="-52"/>
              </a:rPr>
              <a:t>Задачи: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353" y="3418884"/>
            <a:ext cx="10797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граждан всех возрастов для участия в решении социально-значимых проблем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идеи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добровольчества;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поддержка добровольческих (волонтерских) гражданских инициатив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волонтёрских организаций в мире и России;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 между добровольцами  (волонтерами), добровольческими  (волонтерскими) организациями, бизнес-структурами, НКО, образовательными учреждениями, СМИ и пользователями добровольческих (волонтерских)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 Определение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деятельности волонтёров;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добровольческих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инициатив;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добровольчества в муниципальном образовании –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Пронский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Рязанской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1903529"/>
            <a:ext cx="2004761" cy="15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7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605" y="1122363"/>
            <a:ext cx="5010412" cy="731489"/>
          </a:xfrm>
        </p:spPr>
        <p:txBody>
          <a:bodyPr>
            <a:noAutofit/>
          </a:bodyPr>
          <a:lstStyle/>
          <a:p>
            <a:r>
              <a:rPr lang="ru-RU" sz="32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</a:rPr>
              <a:t>Функции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1638" y="2455101"/>
            <a:ext cx="8676362" cy="3306872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Координация добровольческой деятельности 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волонтеров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населения о проводимых акциях;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и ведение базы данных о добровольцах;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информации о вакансиях работы для добровольцев;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и выдача личных книжек волонтера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заказов на добровольческую деятельность и информирование добровольцев о необходимой помощи </a:t>
            </a:r>
            <a:r>
              <a:rPr lang="ru-RU" sz="20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благополучателям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отчетов о базе данных добровольцев и добровольческих инициативах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5" y="350728"/>
            <a:ext cx="2575274" cy="205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2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502230" y="511629"/>
            <a:ext cx="9394371" cy="881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C00000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36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/>
                <a:cs typeface="Times New Roman" panose="02020603050405020304" pitchFamily="18" charset="0"/>
              </a:rPr>
              <a:t>Структура центра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157970" y="1240077"/>
            <a:ext cx="10228190" cy="53235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Оптимисты» - МОУ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Новомичуринская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1»;   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 мир»- МОУ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Новомичуринская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2»; 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сердца»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МОУ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«Новомичуринская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3»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Проничи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МОУ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«Пронская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школа»; 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сердце» - МОУ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Малинищинская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школа»; </a:t>
            </a: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 с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миром»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МОУ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Тырновская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им. Л.А. Загоскина»;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 добро»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МОУ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«Октябрьская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школа»;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«Доброволец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ОГБПОУ "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Новомичуринский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многоотраслевой 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техникум"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Char char="ü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15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u="sng" dirty="0" smtClean="0">
                <a:solidFill>
                  <a:srgbClr val="0000CC"/>
                </a:solidFill>
                <a:latin typeface="a_BodoniNova" panose="02070703080705090303" pitchFamily="18" charset="-52"/>
              </a:rPr>
              <a:t>Направление добровольческой деятельности: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1091" y="1612683"/>
            <a:ext cx="5999966" cy="435133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00CC"/>
                </a:solidFill>
                <a:latin typeface="a_BodoniNova"/>
              </a:rPr>
              <a:t>Событийное волонтерство;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_BodoniNova"/>
              </a:rPr>
              <a:t>Патриотическое волонтерство;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_BodoniNova"/>
              </a:rPr>
              <a:t>Культурное волонтерство;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_BodoniNova"/>
              </a:rPr>
              <a:t>Спортивное волонтерство;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_BodoniNova"/>
              </a:rPr>
              <a:t>Экологическое волонтерство;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_BodoniNova"/>
              </a:rPr>
              <a:t>Инклюзивное волонтерство;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_BodoniNova"/>
              </a:rPr>
              <a:t>Урбанистическое волонтерство</a:t>
            </a:r>
            <a:endParaRPr lang="ru-RU" b="1" i="1" dirty="0">
              <a:solidFill>
                <a:srgbClr val="0000CC"/>
              </a:solidFill>
              <a:latin typeface="a_BodoniNov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67" y="2304833"/>
            <a:ext cx="25733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67" y="2304832"/>
            <a:ext cx="25733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327123" y="486032"/>
            <a:ext cx="56521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altLang="ru-RU" sz="2400" b="1" i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703080705090303" pitchFamily="18" charset="-52"/>
              </a:rPr>
              <a:t>Участие в</a:t>
            </a:r>
            <a:r>
              <a:rPr kumimoji="0" lang="ru-RU" altLang="ru-RU" sz="2400" b="1" i="1" u="sng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703080705090303" pitchFamily="18" charset="-52"/>
              </a:rPr>
              <a:t> </a:t>
            </a:r>
            <a:r>
              <a:rPr kumimoji="0" lang="ru-RU" altLang="ru-RU" sz="2400" b="1" i="1" u="sng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BodoniNova" panose="02070703080705090303" pitchFamily="18" charset="-52"/>
              </a:rPr>
              <a:t>акциях и мероприятиях</a:t>
            </a:r>
          </a:p>
        </p:txBody>
      </p:sp>
      <p:pic>
        <p:nvPicPr>
          <p:cNvPr id="8" name="Picture 4" descr="https://city-yaroslavl.ru/upload/iblock/71f/den-zashchity-det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022" y="0"/>
            <a:ext cx="1758160" cy="18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ользщватель\Desktop\фото волонтеры\Rdcb737xC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0" y="1352811"/>
            <a:ext cx="2476500" cy="30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щватель\Desktop\фото пв\HugwKVcMDJ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14" y="1352812"/>
            <a:ext cx="4183693" cy="30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щватель\Desktop\фото пв\rom7oCb2_u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288" y="1352812"/>
            <a:ext cx="3394553" cy="30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щватель\Desktop\фото пв\3pzDNjX6K_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70" y="4208746"/>
            <a:ext cx="3387005" cy="22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Пользщватель\Desktop\фото пв\nc4jxXZWSXM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84" y="3995801"/>
            <a:ext cx="4334005" cy="248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2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8732">
            <a:off x="862313" y="747105"/>
            <a:ext cx="2036332" cy="2715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5394">
            <a:off x="8483518" y="649093"/>
            <a:ext cx="2360549" cy="314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1608" y="1054675"/>
            <a:ext cx="3270153" cy="218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1" y="3968497"/>
            <a:ext cx="3486874" cy="258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19" y="4036542"/>
            <a:ext cx="3770896" cy="251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343" y="3265290"/>
            <a:ext cx="2464255" cy="328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44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2367" y="885994"/>
            <a:ext cx="3878617" cy="259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56" y="893270"/>
            <a:ext cx="3856845" cy="257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0029" y="698946"/>
            <a:ext cx="2212521" cy="2950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310" y="3522993"/>
            <a:ext cx="3927979" cy="2625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506" y="3648974"/>
            <a:ext cx="3967088" cy="265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345305" y="893270"/>
            <a:ext cx="10767245" cy="848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C00000"/>
                </a:solidFill>
                <a:latin typeface="AGReveranc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26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381</Words>
  <Application>Microsoft Office PowerPoint</Application>
  <PresentationFormat>Произвольный</PresentationFormat>
  <Paragraphs>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Заповеди волонтера</vt:lpstr>
      <vt:lpstr>Цель:</vt:lpstr>
      <vt:lpstr>Функции</vt:lpstr>
      <vt:lpstr>Презентация PowerPoint</vt:lpstr>
      <vt:lpstr>Направление добровольческой деятельности: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Доброта, милосердие</dc:subject>
  <dc:creator>Vikusik46</dc:creator>
  <cp:keywords>Доброта;милосердие;добро</cp:keywords>
  <cp:lastModifiedBy>UO</cp:lastModifiedBy>
  <cp:revision>170</cp:revision>
  <dcterms:created xsi:type="dcterms:W3CDTF">2016-08-19T10:06:37Z</dcterms:created>
  <dcterms:modified xsi:type="dcterms:W3CDTF">2022-11-17T13:49:37Z</dcterms:modified>
</cp:coreProperties>
</file>