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0F756-AD04-459A-9922-A9FF2081E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953" y="2099732"/>
            <a:ext cx="10262587" cy="2677648"/>
          </a:xfrm>
        </p:spPr>
        <p:txBody>
          <a:bodyPr/>
          <a:lstStyle/>
          <a:p>
            <a:r>
              <a:rPr lang="ru-RU" sz="3600" dirty="0"/>
              <a:t>Муниципальное бюджетное общеобразовательное учреждение </a:t>
            </a:r>
            <a:br>
              <a:rPr lang="ru-RU" sz="3600" dirty="0"/>
            </a:br>
            <a:r>
              <a:rPr lang="ru-RU" sz="3600" dirty="0"/>
              <a:t>лицей № 12 г. Ишимбая </a:t>
            </a:r>
            <a:br>
              <a:rPr lang="ru-RU" sz="3600" dirty="0"/>
            </a:br>
            <a:r>
              <a:rPr lang="ru-RU" sz="3600" dirty="0"/>
              <a:t>МР Ишимбайский район РБ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88257C-D0EA-4835-BB24-D29A19D29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15" y="866314"/>
            <a:ext cx="2083708" cy="20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3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F05E0A-E380-4382-8CBC-2820C9868C5E}"/>
              </a:ext>
            </a:extLst>
          </p:cNvPr>
          <p:cNvSpPr txBox="1"/>
          <p:nvPr/>
        </p:nvSpPr>
        <p:spPr>
          <a:xfrm>
            <a:off x="257451" y="366897"/>
            <a:ext cx="62410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Муниципальное бюджетное общеобразовательное учреждение Лицей №12 города Ишимбая </a:t>
            </a:r>
          </a:p>
          <a:p>
            <a:r>
              <a:rPr lang="ru-RU" dirty="0"/>
              <a:t>муниципального района Ишимбайский район</a:t>
            </a:r>
          </a:p>
          <a:p>
            <a:r>
              <a:rPr lang="ru-RU" dirty="0"/>
              <a:t>Республики Башкортостан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Адрес: 453200, г. Ишимбай, ул. Губкина, 41, </a:t>
            </a:r>
            <a:br>
              <a:rPr lang="ru-RU" dirty="0"/>
            </a:br>
            <a:r>
              <a:rPr lang="ru-RU" dirty="0"/>
              <a:t>тел.: (34794) 4-01-04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C01A4B-30EB-4CDD-9029-A5F172F7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54" y="366897"/>
            <a:ext cx="3815750" cy="2530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3ABF2-9EFB-4734-97CB-1FF0FC5943B8}"/>
              </a:ext>
            </a:extLst>
          </p:cNvPr>
          <p:cNvSpPr txBox="1"/>
          <p:nvPr/>
        </p:nvSpPr>
        <p:spPr>
          <a:xfrm>
            <a:off x="257451" y="3167117"/>
            <a:ext cx="1114147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МБОУ лицей №12 был создан в феврале 1992г. на базе общеобразовательной школы №12. Первым директором его был Отличник образования РБ </a:t>
            </a:r>
            <a:r>
              <a:rPr lang="ru-RU" dirty="0" err="1"/>
              <a:t>Адмаев</a:t>
            </a:r>
            <a:r>
              <a:rPr lang="ru-RU" dirty="0"/>
              <a:t> Александр Федорович. </a:t>
            </a:r>
          </a:p>
          <a:p>
            <a:r>
              <a:rPr lang="ru-RU" dirty="0"/>
              <a:t>С 2002 г. руководит лицеем Заслуженный учитель РБ Винокурова Валентина Васильевна.</a:t>
            </a:r>
          </a:p>
          <a:p>
            <a:endParaRPr lang="ru-RU" dirty="0"/>
          </a:p>
          <a:p>
            <a:r>
              <a:rPr lang="ru-RU" dirty="0"/>
              <a:t>За  годы напряженной творческой работы инновационное учреждение превратилось в одно из лучших учебно-воспитательных учреждений Республики.</a:t>
            </a:r>
          </a:p>
          <a:p>
            <a:endParaRPr lang="ru-RU" dirty="0"/>
          </a:p>
          <a:p>
            <a:r>
              <a:rPr lang="ru-RU" dirty="0"/>
              <a:t>С 2002 года в 10- 11 классах организовано профильное обучение. Старшеклассники обучаются на трех профилях: технологическом, естественно- научном и социально-экономическом. Поэтому неслучаен успех лицеистов на городских, республиканских и Всероссийских олимпиадах и конкурсах.</a:t>
            </a:r>
          </a:p>
        </p:txBody>
      </p:sp>
    </p:spTree>
    <p:extLst>
      <p:ext uri="{BB962C8B-B14F-4D97-AF65-F5344CB8AC3E}">
        <p14:creationId xmlns:p14="http://schemas.microsoft.com/office/powerpoint/2010/main" val="301294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2B33C7-A89E-4C62-99E2-9CB8E5576E8C}"/>
              </a:ext>
            </a:extLst>
          </p:cNvPr>
          <p:cNvSpPr txBox="1"/>
          <p:nvPr/>
        </p:nvSpPr>
        <p:spPr>
          <a:xfrm>
            <a:off x="337352" y="797913"/>
            <a:ext cx="1133678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В лицее №12 разработана и реализуется своя программа «Одаренные дети» по академическому, интеллектуальному, лидерскому творческому направлениям, что позволяет привлечь к интеллектуально-творческой работе большое количество обучающихся.</a:t>
            </a:r>
          </a:p>
          <a:p>
            <a:endParaRPr lang="ru-RU" dirty="0"/>
          </a:p>
          <a:p>
            <a:r>
              <a:rPr lang="ru-RU" dirty="0"/>
              <a:t>В образовательном учреждении работает сегодня 38 педагогических работников, более 60% - высшей категории, 4 Заслуженных учителя, 4 Почетных работника общего образования, 8  Отличников образования,  6 победителей конкурса «Лучшие учителя России». Заведует учебной частью Отличник образования РБ Доронина Л.Н. </a:t>
            </a:r>
          </a:p>
          <a:p>
            <a:endParaRPr lang="ru-RU" dirty="0"/>
          </a:p>
          <a:p>
            <a:r>
              <a:rPr lang="ru-RU" dirty="0"/>
              <a:t>В 1- 10 классах учителя работают по новым Федеральным государственным образовательным стандартам.</a:t>
            </a:r>
          </a:p>
          <a:p>
            <a:endParaRPr lang="ru-RU" dirty="0"/>
          </a:p>
          <a:p>
            <a:r>
              <a:rPr lang="ru-RU" dirty="0"/>
              <a:t>Коллектив уверенно чувствует себя в педагогическом пространстве. Поэтому качество знаний лицеистов 80% при  успеваемости 100%. Все выпускники лицея поступают в самые престижные ВУЗы России и Республики Башкортостан. Как правило,  на бюджетные отделения.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249908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AAED0-5F83-4BD8-A4ED-ADB9D6656992}"/>
              </a:ext>
            </a:extLst>
          </p:cNvPr>
          <p:cNvSpPr txBox="1"/>
          <p:nvPr/>
        </p:nvSpPr>
        <p:spPr>
          <a:xfrm>
            <a:off x="383219" y="1130087"/>
            <a:ext cx="1142556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2022 году по инициативе учащихся в лицее был сформирован волонтерский отряд «КМТС».</a:t>
            </a:r>
          </a:p>
          <a:p>
            <a:endParaRPr lang="ru-RU" dirty="0"/>
          </a:p>
          <a:p>
            <a:r>
              <a:rPr lang="ru-RU" dirty="0"/>
              <a:t>Волонтерский отряд «КМТС» лицей № 12 - это добровольное объединение обучающихся, не желающих сидеть на месте, стремящихся бескорыстно оказать помощь и подарить свои добрые сердца. </a:t>
            </a:r>
          </a:p>
          <a:p>
            <a:endParaRPr lang="ru-RU" dirty="0"/>
          </a:p>
          <a:p>
            <a:r>
              <a:rPr lang="ru-RU" dirty="0"/>
              <a:t>На протяжении 2022 – 2023 учебного года нашими волонтерами было организовано и проведено более 15 добрых дел разных направлений. </a:t>
            </a:r>
          </a:p>
          <a:p>
            <a:endParaRPr lang="ru-RU" b="1" dirty="0"/>
          </a:p>
          <a:p>
            <a:r>
              <a:rPr lang="ru-RU" sz="1600" b="1" dirty="0"/>
              <a:t>    Спортивное мероприятие «Вместе мы сила»                                      «Ярмарка профессий» </a:t>
            </a:r>
          </a:p>
          <a:p>
            <a:r>
              <a:rPr lang="ru-RU" sz="1600" b="1" dirty="0"/>
              <a:t> </a:t>
            </a:r>
          </a:p>
          <a:p>
            <a:pPr algn="ctr"/>
            <a:endParaRPr lang="ru-RU" sz="1600" b="1" dirty="0"/>
          </a:p>
          <a:p>
            <a:pPr algn="ctr"/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0E063-5C9F-4E4F-9559-2A855C19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31" y="4206857"/>
            <a:ext cx="3203897" cy="240292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AC1D23-14E3-42E8-8A3B-1C196B51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547" y="4206857"/>
            <a:ext cx="3206774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5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056950-CE54-4763-BD2B-09C230525C9C}"/>
              </a:ext>
            </a:extLst>
          </p:cNvPr>
          <p:cNvSpPr txBox="1"/>
          <p:nvPr/>
        </p:nvSpPr>
        <p:spPr>
          <a:xfrm>
            <a:off x="-1500326" y="528269"/>
            <a:ext cx="784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«Географический диктант»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EF4E7D-FF21-4650-B9DA-5EC81F72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1" y="1261105"/>
            <a:ext cx="3201245" cy="2400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823BB-2D07-4F02-AB47-80193A222B9D}"/>
              </a:ext>
            </a:extLst>
          </p:cNvPr>
          <p:cNvSpPr txBox="1"/>
          <p:nvPr/>
        </p:nvSpPr>
        <p:spPr>
          <a:xfrm>
            <a:off x="5837069" y="540744"/>
            <a:ext cx="68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Сбор макулатуры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F4400-3BC2-4EC6-96D8-77533BBC4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66" y="1048659"/>
            <a:ext cx="1987468" cy="2987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144F95-3ADB-4569-ABB0-2AD2A7DA516C}"/>
              </a:ext>
            </a:extLst>
          </p:cNvPr>
          <p:cNvSpPr txBox="1"/>
          <p:nvPr/>
        </p:nvSpPr>
        <p:spPr>
          <a:xfrm>
            <a:off x="741841" y="4156238"/>
            <a:ext cx="708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Акция «Из детских рук»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8D796-4738-4F62-A742-5B9406F7AC69}"/>
              </a:ext>
            </a:extLst>
          </p:cNvPr>
          <p:cNvSpPr txBox="1"/>
          <p:nvPr/>
        </p:nvSpPr>
        <p:spPr>
          <a:xfrm>
            <a:off x="302491" y="4680455"/>
            <a:ext cx="708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https://vk.com/rdschool12?w=wall-145492789_13628</a:t>
            </a:r>
          </a:p>
        </p:txBody>
      </p:sp>
    </p:spTree>
    <p:extLst>
      <p:ext uri="{BB962C8B-B14F-4D97-AF65-F5344CB8AC3E}">
        <p14:creationId xmlns:p14="http://schemas.microsoft.com/office/powerpoint/2010/main" val="1499924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2C4FE8-E9DA-429A-9755-F628083DB52C}"/>
              </a:ext>
            </a:extLst>
          </p:cNvPr>
          <p:cNvSpPr txBox="1"/>
          <p:nvPr/>
        </p:nvSpPr>
        <p:spPr>
          <a:xfrm>
            <a:off x="-47348" y="237692"/>
            <a:ext cx="552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Новогодние семейные игры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13AC9-FC28-475A-A277-842D6485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61" y="807823"/>
            <a:ext cx="3036851" cy="2280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DC376E-33A7-46A7-9140-909BA917C303}"/>
              </a:ext>
            </a:extLst>
          </p:cNvPr>
          <p:cNvSpPr txBox="1"/>
          <p:nvPr/>
        </p:nvSpPr>
        <p:spPr>
          <a:xfrm>
            <a:off x="5299968" y="237692"/>
            <a:ext cx="434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Акция «От сердца к сердцу»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A088E5-6C57-47B7-A8C3-6F935447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03" y="810713"/>
            <a:ext cx="3068709" cy="2301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347A7-B453-4632-98D1-A1AF58413CE5}"/>
              </a:ext>
            </a:extLst>
          </p:cNvPr>
          <p:cNvSpPr txBox="1"/>
          <p:nvPr/>
        </p:nvSpPr>
        <p:spPr>
          <a:xfrm>
            <a:off x="1175155" y="3429000"/>
            <a:ext cx="3058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«Суббота в движении»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8FA54C-D55D-431C-8E0E-F5A4CB0F7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95" y="4047907"/>
            <a:ext cx="4273666" cy="2402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21528B-16E4-4EB7-A56A-9A32ED65EE16}"/>
              </a:ext>
            </a:extLst>
          </p:cNvPr>
          <p:cNvSpPr txBox="1"/>
          <p:nvPr/>
        </p:nvSpPr>
        <p:spPr>
          <a:xfrm>
            <a:off x="6795857" y="3429000"/>
            <a:ext cx="1415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Крышечки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CD9B3-C40B-4826-B4B2-70C42DA0C245}"/>
              </a:ext>
            </a:extLst>
          </p:cNvPr>
          <p:cNvSpPr txBox="1"/>
          <p:nvPr/>
        </p:nvSpPr>
        <p:spPr>
          <a:xfrm>
            <a:off x="5570737" y="4115087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https://vk.com/rdschool12?w=wall-145492789_13494</a:t>
            </a:r>
          </a:p>
        </p:txBody>
      </p:sp>
    </p:spTree>
    <p:extLst>
      <p:ext uri="{BB962C8B-B14F-4D97-AF65-F5344CB8AC3E}">
        <p14:creationId xmlns:p14="http://schemas.microsoft.com/office/powerpoint/2010/main" val="222439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C8E87-9F2E-4A13-9526-9DF1041D0381}"/>
              </a:ext>
            </a:extLst>
          </p:cNvPr>
          <p:cNvSpPr txBox="1"/>
          <p:nvPr/>
        </p:nvSpPr>
        <p:spPr>
          <a:xfrm>
            <a:off x="958789" y="357807"/>
            <a:ext cx="314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Лицей. Перезагрузка.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56CEC-D3CB-4D47-8607-79189A58329C}"/>
              </a:ext>
            </a:extLst>
          </p:cNvPr>
          <p:cNvSpPr txBox="1"/>
          <p:nvPr/>
        </p:nvSpPr>
        <p:spPr>
          <a:xfrm>
            <a:off x="268549" y="85580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https://vk.com/rdschool12?w=wall-145492789_14108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1149C-B2B4-4BB8-9780-3DDEC869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55" y="1323023"/>
            <a:ext cx="2731362" cy="2048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3BFCE-3213-4949-ADDB-5F5288831883}"/>
              </a:ext>
            </a:extLst>
          </p:cNvPr>
          <p:cNvSpPr txBox="1"/>
          <p:nvPr/>
        </p:nvSpPr>
        <p:spPr>
          <a:xfrm>
            <a:off x="5956915" y="455694"/>
            <a:ext cx="5086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«Футбол в школе»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3F6CFA-FBB1-4AD7-A597-42B43D05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679" y="1192514"/>
            <a:ext cx="2905375" cy="2179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7EE54C-97D9-463D-AADE-F20867C2510E}"/>
              </a:ext>
            </a:extLst>
          </p:cNvPr>
          <p:cNvSpPr txBox="1"/>
          <p:nvPr/>
        </p:nvSpPr>
        <p:spPr>
          <a:xfrm>
            <a:off x="712433" y="3708192"/>
            <a:ext cx="3699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«Сделаем мир чище вместе»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0647BE-E9A4-482F-ABDF-73FB02F3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09" y="4215940"/>
            <a:ext cx="3194581" cy="2395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6945BD-C1A0-425A-B19A-AAE416644769}"/>
              </a:ext>
            </a:extLst>
          </p:cNvPr>
          <p:cNvSpPr txBox="1"/>
          <p:nvPr/>
        </p:nvSpPr>
        <p:spPr>
          <a:xfrm>
            <a:off x="7290786" y="3710411"/>
            <a:ext cx="245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«Талисман добра»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89B73A-D2B9-454E-8E52-9335D474C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522" y="4222848"/>
            <a:ext cx="312142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51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{6DED625A-FD52-46DF-BFCA-9202E40B0B64}tf02900722</Template>
  <TotalTime>143</TotalTime>
  <Words>439</Words>
  <Application>Microsoft Office PowerPoint</Application>
  <PresentationFormat>Широкоэкранный</PresentationFormat>
  <Paragraphs>41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Совет директоров</vt:lpstr>
      <vt:lpstr>Муниципальное бюджетное общеобразовательное учреждение  лицей № 12 г. Ишимбая  МР Ишимбайский район 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лицей № 12 г. Ишимбая  МР Ишимбайский район РБ</dc:title>
  <dc:creator>Екатерина Епифанова</dc:creator>
  <cp:lastModifiedBy>Екатерина Епифанова</cp:lastModifiedBy>
  <cp:revision>14</cp:revision>
  <dcterms:created xsi:type="dcterms:W3CDTF">2023-05-02T09:06:37Z</dcterms:created>
  <dcterms:modified xsi:type="dcterms:W3CDTF">2023-05-02T11:38:57Z</dcterms:modified>
</cp:coreProperties>
</file>