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66" r:id="rId2"/>
    <p:sldId id="267" r:id="rId3"/>
    <p:sldId id="275" r:id="rId4"/>
    <p:sldId id="268" r:id="rId5"/>
    <p:sldId id="276" r:id="rId6"/>
    <p:sldId id="269" r:id="rId7"/>
    <p:sldId id="277" r:id="rId8"/>
    <p:sldId id="270" r:id="rId9"/>
    <p:sldId id="278" r:id="rId10"/>
    <p:sldId id="271" r:id="rId11"/>
    <p:sldId id="279" r:id="rId12"/>
    <p:sldId id="272" r:id="rId13"/>
    <p:sldId id="273" r:id="rId14"/>
    <p:sldId id="257" r:id="rId15"/>
    <p:sldId id="258" r:id="rId16"/>
    <p:sldId id="259" r:id="rId17"/>
    <p:sldId id="280" r:id="rId18"/>
    <p:sldId id="260" r:id="rId19"/>
    <p:sldId id="281" r:id="rId20"/>
    <p:sldId id="282" r:id="rId21"/>
    <p:sldId id="262" r:id="rId22"/>
    <p:sldId id="283" r:id="rId23"/>
    <p:sldId id="285" r:id="rId24"/>
    <p:sldId id="261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0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7A082-8439-4400-9515-27751E811F77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4C6AFF6-6E32-4522-B676-FB1CCB58655F}">
      <dgm:prSet phldrT="[Текст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</a:t>
          </a:r>
          <a:r>
            <a:rPr lang="ru-RU" dirty="0">
              <a:solidFill>
                <a:schemeClr val="tx1"/>
              </a:solidFill>
            </a:rPr>
            <a:t>. </a:t>
          </a:r>
          <a:r>
            <a:rPr lang="ru-RU" dirty="0" err="1">
              <a:solidFill>
                <a:schemeClr val="tx1"/>
              </a:solidFill>
            </a:rPr>
            <a:t>Кибердружина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СурГу</a:t>
          </a:r>
          <a:endParaRPr lang="ru-RU" dirty="0">
            <a:solidFill>
              <a:schemeClr val="tx1"/>
            </a:solidFill>
          </a:endParaRPr>
        </a:p>
      </dgm:t>
    </dgm:pt>
    <dgm:pt modelId="{F65CBE8C-6E9E-4BCF-AD56-A6C441B546F2}" type="parTrans" cxnId="{8C09AF83-6AF2-46AB-8BEA-40FE43691AA0}">
      <dgm:prSet/>
      <dgm:spPr/>
      <dgm:t>
        <a:bodyPr/>
        <a:lstStyle/>
        <a:p>
          <a:endParaRPr lang="ru-RU"/>
        </a:p>
      </dgm:t>
    </dgm:pt>
    <dgm:pt modelId="{AEBBB4D6-2350-44D5-8011-A466E199AE0B}" type="sibTrans" cxnId="{8C09AF83-6AF2-46AB-8BEA-40FE43691AA0}">
      <dgm:prSet/>
      <dgm:spPr/>
      <dgm:t>
        <a:bodyPr/>
        <a:lstStyle/>
        <a:p>
          <a:endParaRPr lang="ru-RU"/>
        </a:p>
      </dgm:t>
    </dgm:pt>
    <dgm:pt modelId="{BCB952F2-455F-475E-B8CF-AE805A697A74}">
      <dgm:prSet phldrT="[Текст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</a:t>
          </a:r>
          <a:r>
            <a:rPr lang="ru-RU" dirty="0">
              <a:solidFill>
                <a:schemeClr val="tx1"/>
              </a:solidFill>
            </a:rPr>
            <a:t>. Студенческий отряд спасателей </a:t>
          </a:r>
        </a:p>
      </dgm:t>
    </dgm:pt>
    <dgm:pt modelId="{F2F64A92-837C-4D77-8217-FC1158A9AC9A}" type="parTrans" cxnId="{7367D820-B64D-42E6-9613-609E4552E0E8}">
      <dgm:prSet/>
      <dgm:spPr/>
      <dgm:t>
        <a:bodyPr/>
        <a:lstStyle/>
        <a:p>
          <a:endParaRPr lang="ru-RU"/>
        </a:p>
      </dgm:t>
    </dgm:pt>
    <dgm:pt modelId="{3A1372BF-B6E6-49DC-B406-677DFF7BB21C}" type="sibTrans" cxnId="{7367D820-B64D-42E6-9613-609E4552E0E8}">
      <dgm:prSet/>
      <dgm:spPr/>
      <dgm:t>
        <a:bodyPr/>
        <a:lstStyle/>
        <a:p>
          <a:endParaRPr lang="ru-RU"/>
        </a:p>
      </dgm:t>
    </dgm:pt>
    <dgm:pt modelId="{C9DA8B1F-D3D7-4EC5-B620-5122A6C4F32B}" type="pres">
      <dgm:prSet presAssocID="{9137A082-8439-4400-9515-27751E811F77}" presName="linear" presStyleCnt="0">
        <dgm:presLayoutVars>
          <dgm:dir/>
          <dgm:animLvl val="lvl"/>
          <dgm:resizeHandles val="exact"/>
        </dgm:presLayoutVars>
      </dgm:prSet>
      <dgm:spPr/>
    </dgm:pt>
    <dgm:pt modelId="{0E093C41-7E6D-41EE-82D1-947089D87C95}" type="pres">
      <dgm:prSet presAssocID="{04C6AFF6-6E32-4522-B676-FB1CCB58655F}" presName="parentLin" presStyleCnt="0"/>
      <dgm:spPr/>
    </dgm:pt>
    <dgm:pt modelId="{A740C625-0F32-4ABE-A380-8FC741099286}" type="pres">
      <dgm:prSet presAssocID="{04C6AFF6-6E32-4522-B676-FB1CCB58655F}" presName="parentLeftMargin" presStyleLbl="node1" presStyleIdx="0" presStyleCnt="2"/>
      <dgm:spPr/>
    </dgm:pt>
    <dgm:pt modelId="{C4FA8822-E94C-4814-BC01-D3F4F620E3A9}" type="pres">
      <dgm:prSet presAssocID="{04C6AFF6-6E32-4522-B676-FB1CCB58655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8E00DCB-320E-4D1C-BA50-D255430277F7}" type="pres">
      <dgm:prSet presAssocID="{04C6AFF6-6E32-4522-B676-FB1CCB58655F}" presName="negativeSpace" presStyleCnt="0"/>
      <dgm:spPr/>
    </dgm:pt>
    <dgm:pt modelId="{8C02E3B8-3210-4756-B6F4-446C61464586}" type="pres">
      <dgm:prSet presAssocID="{04C6AFF6-6E32-4522-B676-FB1CCB58655F}" presName="childText" presStyleLbl="conFgAcc1" presStyleIdx="0" presStyleCnt="2">
        <dgm:presLayoutVars>
          <dgm:bulletEnabled val="1"/>
        </dgm:presLayoutVars>
      </dgm:prSet>
      <dgm:spPr/>
    </dgm:pt>
    <dgm:pt modelId="{118CE703-882B-4BC3-90D6-513DE7187779}" type="pres">
      <dgm:prSet presAssocID="{AEBBB4D6-2350-44D5-8011-A466E199AE0B}" presName="spaceBetweenRectangles" presStyleCnt="0"/>
      <dgm:spPr/>
    </dgm:pt>
    <dgm:pt modelId="{64C83433-773E-406F-AFBF-CD634ECCC373}" type="pres">
      <dgm:prSet presAssocID="{BCB952F2-455F-475E-B8CF-AE805A697A74}" presName="parentLin" presStyleCnt="0"/>
      <dgm:spPr/>
    </dgm:pt>
    <dgm:pt modelId="{0F1F0546-F31A-46CD-A956-7153D6A44C05}" type="pres">
      <dgm:prSet presAssocID="{BCB952F2-455F-475E-B8CF-AE805A697A74}" presName="parentLeftMargin" presStyleLbl="node1" presStyleIdx="0" presStyleCnt="2"/>
      <dgm:spPr/>
    </dgm:pt>
    <dgm:pt modelId="{0C06571A-6A4F-443C-B01B-3E3300B1BB3C}" type="pres">
      <dgm:prSet presAssocID="{BCB952F2-455F-475E-B8CF-AE805A697A7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DAFC577-6621-41E4-9873-8F9231B3A643}" type="pres">
      <dgm:prSet presAssocID="{BCB952F2-455F-475E-B8CF-AE805A697A74}" presName="negativeSpace" presStyleCnt="0"/>
      <dgm:spPr/>
    </dgm:pt>
    <dgm:pt modelId="{01494337-4B60-42EF-B290-6958A2D9A757}" type="pres">
      <dgm:prSet presAssocID="{BCB952F2-455F-475E-B8CF-AE805A697A7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367D820-B64D-42E6-9613-609E4552E0E8}" srcId="{9137A082-8439-4400-9515-27751E811F77}" destId="{BCB952F2-455F-475E-B8CF-AE805A697A74}" srcOrd="1" destOrd="0" parTransId="{F2F64A92-837C-4D77-8217-FC1158A9AC9A}" sibTransId="{3A1372BF-B6E6-49DC-B406-677DFF7BB21C}"/>
    <dgm:cxn modelId="{6A136156-01AB-4899-B991-AFF43D9D9673}" type="presOf" srcId="{BCB952F2-455F-475E-B8CF-AE805A697A74}" destId="{0C06571A-6A4F-443C-B01B-3E3300B1BB3C}" srcOrd="1" destOrd="0" presId="urn:microsoft.com/office/officeart/2005/8/layout/list1"/>
    <dgm:cxn modelId="{C12FEE68-84F8-4000-ABE0-767F0BACF28C}" type="presOf" srcId="{BCB952F2-455F-475E-B8CF-AE805A697A74}" destId="{0F1F0546-F31A-46CD-A956-7153D6A44C05}" srcOrd="0" destOrd="0" presId="urn:microsoft.com/office/officeart/2005/8/layout/list1"/>
    <dgm:cxn modelId="{8312FE69-7F9B-401F-AB8F-8CAC010A2282}" type="presOf" srcId="{04C6AFF6-6E32-4522-B676-FB1CCB58655F}" destId="{A740C625-0F32-4ABE-A380-8FC741099286}" srcOrd="0" destOrd="0" presId="urn:microsoft.com/office/officeart/2005/8/layout/list1"/>
    <dgm:cxn modelId="{8C09AF83-6AF2-46AB-8BEA-40FE43691AA0}" srcId="{9137A082-8439-4400-9515-27751E811F77}" destId="{04C6AFF6-6E32-4522-B676-FB1CCB58655F}" srcOrd="0" destOrd="0" parTransId="{F65CBE8C-6E9E-4BCF-AD56-A6C441B546F2}" sibTransId="{AEBBB4D6-2350-44D5-8011-A466E199AE0B}"/>
    <dgm:cxn modelId="{391DB8B9-410A-43A9-B322-5D2F77F8C164}" type="presOf" srcId="{9137A082-8439-4400-9515-27751E811F77}" destId="{C9DA8B1F-D3D7-4EC5-B620-5122A6C4F32B}" srcOrd="0" destOrd="0" presId="urn:microsoft.com/office/officeart/2005/8/layout/list1"/>
    <dgm:cxn modelId="{661C9FED-8376-4E26-A2BF-5367693B01D0}" type="presOf" srcId="{04C6AFF6-6E32-4522-B676-FB1CCB58655F}" destId="{C4FA8822-E94C-4814-BC01-D3F4F620E3A9}" srcOrd="1" destOrd="0" presId="urn:microsoft.com/office/officeart/2005/8/layout/list1"/>
    <dgm:cxn modelId="{971B7998-D0BB-4EE5-BAF2-9541D5928725}" type="presParOf" srcId="{C9DA8B1F-D3D7-4EC5-B620-5122A6C4F32B}" destId="{0E093C41-7E6D-41EE-82D1-947089D87C95}" srcOrd="0" destOrd="0" presId="urn:microsoft.com/office/officeart/2005/8/layout/list1"/>
    <dgm:cxn modelId="{F5AC117C-3696-4046-9E4A-729DDB9E0B85}" type="presParOf" srcId="{0E093C41-7E6D-41EE-82D1-947089D87C95}" destId="{A740C625-0F32-4ABE-A380-8FC741099286}" srcOrd="0" destOrd="0" presId="urn:microsoft.com/office/officeart/2005/8/layout/list1"/>
    <dgm:cxn modelId="{17FFC1E4-125A-4A2F-A606-F88FEBBC4569}" type="presParOf" srcId="{0E093C41-7E6D-41EE-82D1-947089D87C95}" destId="{C4FA8822-E94C-4814-BC01-D3F4F620E3A9}" srcOrd="1" destOrd="0" presId="urn:microsoft.com/office/officeart/2005/8/layout/list1"/>
    <dgm:cxn modelId="{A4186628-2473-4DDE-822A-41783BC0BD0E}" type="presParOf" srcId="{C9DA8B1F-D3D7-4EC5-B620-5122A6C4F32B}" destId="{A8E00DCB-320E-4D1C-BA50-D255430277F7}" srcOrd="1" destOrd="0" presId="urn:microsoft.com/office/officeart/2005/8/layout/list1"/>
    <dgm:cxn modelId="{0C2C09F1-4F36-4782-A1D8-34433FE5C750}" type="presParOf" srcId="{C9DA8B1F-D3D7-4EC5-B620-5122A6C4F32B}" destId="{8C02E3B8-3210-4756-B6F4-446C61464586}" srcOrd="2" destOrd="0" presId="urn:microsoft.com/office/officeart/2005/8/layout/list1"/>
    <dgm:cxn modelId="{2FAA7B47-A421-434E-8E9E-4E4480DE4F61}" type="presParOf" srcId="{C9DA8B1F-D3D7-4EC5-B620-5122A6C4F32B}" destId="{118CE703-882B-4BC3-90D6-513DE7187779}" srcOrd="3" destOrd="0" presId="urn:microsoft.com/office/officeart/2005/8/layout/list1"/>
    <dgm:cxn modelId="{B165B8FE-4C63-4703-998F-BA139164F26D}" type="presParOf" srcId="{C9DA8B1F-D3D7-4EC5-B620-5122A6C4F32B}" destId="{64C83433-773E-406F-AFBF-CD634ECCC373}" srcOrd="4" destOrd="0" presId="urn:microsoft.com/office/officeart/2005/8/layout/list1"/>
    <dgm:cxn modelId="{2F3B8DC5-D6EA-4088-A406-FFB512E7380E}" type="presParOf" srcId="{64C83433-773E-406F-AFBF-CD634ECCC373}" destId="{0F1F0546-F31A-46CD-A956-7153D6A44C05}" srcOrd="0" destOrd="0" presId="urn:microsoft.com/office/officeart/2005/8/layout/list1"/>
    <dgm:cxn modelId="{0BC3246B-919A-4808-AE51-42FF4E2B9663}" type="presParOf" srcId="{64C83433-773E-406F-AFBF-CD634ECCC373}" destId="{0C06571A-6A4F-443C-B01B-3E3300B1BB3C}" srcOrd="1" destOrd="0" presId="urn:microsoft.com/office/officeart/2005/8/layout/list1"/>
    <dgm:cxn modelId="{B6F1ABD6-0370-411B-99B1-F0487E132902}" type="presParOf" srcId="{C9DA8B1F-D3D7-4EC5-B620-5122A6C4F32B}" destId="{BDAFC577-6621-41E4-9873-8F9231B3A643}" srcOrd="5" destOrd="0" presId="urn:microsoft.com/office/officeart/2005/8/layout/list1"/>
    <dgm:cxn modelId="{57C6F538-D7BB-45C7-90AD-6380FFBDD1D3}" type="presParOf" srcId="{C9DA8B1F-D3D7-4EC5-B620-5122A6C4F32B}" destId="{01494337-4B60-42EF-B290-6958A2D9A75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2E3B8-3210-4756-B6F4-446C61464586}">
      <dsp:nvSpPr>
        <dsp:cNvPr id="0" name=""/>
        <dsp:cNvSpPr/>
      </dsp:nvSpPr>
      <dsp:spPr>
        <a:xfrm>
          <a:off x="0" y="1338668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A8822-E94C-4814-BC01-D3F4F620E3A9}">
      <dsp:nvSpPr>
        <dsp:cNvPr id="0" name=""/>
        <dsp:cNvSpPr/>
      </dsp:nvSpPr>
      <dsp:spPr>
        <a:xfrm>
          <a:off x="525780" y="895869"/>
          <a:ext cx="7360920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1</a:t>
          </a:r>
          <a:r>
            <a:rPr lang="ru-RU" sz="3000" kern="1200" dirty="0">
              <a:solidFill>
                <a:schemeClr val="tx1"/>
              </a:solidFill>
            </a:rPr>
            <a:t>. </a:t>
          </a:r>
          <a:r>
            <a:rPr lang="ru-RU" sz="3000" kern="1200" dirty="0" err="1">
              <a:solidFill>
                <a:schemeClr val="tx1"/>
              </a:solidFill>
            </a:rPr>
            <a:t>Кибердружина</a:t>
          </a:r>
          <a:r>
            <a:rPr lang="ru-RU" sz="3000" kern="1200" dirty="0">
              <a:solidFill>
                <a:schemeClr val="tx1"/>
              </a:solidFill>
            </a:rPr>
            <a:t> </a:t>
          </a:r>
          <a:r>
            <a:rPr lang="ru-RU" sz="3000" kern="1200" dirty="0" err="1">
              <a:solidFill>
                <a:schemeClr val="tx1"/>
              </a:solidFill>
            </a:rPr>
            <a:t>СурГу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569011" y="939100"/>
        <a:ext cx="7274458" cy="799138"/>
      </dsp:txXfrm>
    </dsp:sp>
    <dsp:sp modelId="{01494337-4B60-42EF-B290-6958A2D9A757}">
      <dsp:nvSpPr>
        <dsp:cNvPr id="0" name=""/>
        <dsp:cNvSpPr/>
      </dsp:nvSpPr>
      <dsp:spPr>
        <a:xfrm>
          <a:off x="0" y="2699469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6571A-6A4F-443C-B01B-3E3300B1BB3C}">
      <dsp:nvSpPr>
        <dsp:cNvPr id="0" name=""/>
        <dsp:cNvSpPr/>
      </dsp:nvSpPr>
      <dsp:spPr>
        <a:xfrm>
          <a:off x="525780" y="2256669"/>
          <a:ext cx="7360920" cy="885600"/>
        </a:xfrm>
        <a:prstGeom prst="roundRect">
          <a:avLst/>
        </a:prstGeom>
        <a:solidFill>
          <a:schemeClr val="accent4">
            <a:hueOff val="-20617313"/>
            <a:satOff val="16478"/>
            <a:lumOff val="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</a:rPr>
            <a:t>2</a:t>
          </a:r>
          <a:r>
            <a:rPr lang="ru-RU" sz="3000" kern="1200" dirty="0">
              <a:solidFill>
                <a:schemeClr val="tx1"/>
              </a:solidFill>
            </a:rPr>
            <a:t>. Студенческий отряд спасателей </a:t>
          </a:r>
        </a:p>
      </dsp:txBody>
      <dsp:txXfrm>
        <a:off x="569011" y="2299900"/>
        <a:ext cx="727445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FABC-BA89-45B8-8320-90BFFF9846F9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E9DC-D4B4-4F02-A742-4D660153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FABC-BA89-45B8-8320-90BFFF9846F9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E9DC-D4B4-4F02-A742-4D660153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5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FABC-BA89-45B8-8320-90BFFF9846F9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E9DC-D4B4-4F02-A742-4D660153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67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FABC-BA89-45B8-8320-90BFFF9846F9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E9DC-D4B4-4F02-A742-4D660153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113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FABC-BA89-45B8-8320-90BFFF9846F9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E9DC-D4B4-4F02-A742-4D660153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08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FABC-BA89-45B8-8320-90BFFF9846F9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E9DC-D4B4-4F02-A742-4D660153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3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FABC-BA89-45B8-8320-90BFFF9846F9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E9DC-D4B4-4F02-A742-4D660153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0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FABC-BA89-45B8-8320-90BFFF9846F9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E9DC-D4B4-4F02-A742-4D660153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3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FABC-BA89-45B8-8320-90BFFF9846F9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E9DC-D4B4-4F02-A742-4D660153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44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FABC-BA89-45B8-8320-90BFFF9846F9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E9DC-D4B4-4F02-A742-4D660153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4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FABC-BA89-45B8-8320-90BFFF9846F9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E9DC-D4B4-4F02-A742-4D660153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2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FABC-BA89-45B8-8320-90BFFF9846F9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E9DC-D4B4-4F02-A742-4D660153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4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FABC-BA89-45B8-8320-90BFFF9846F9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E9DC-D4B4-4F02-A742-4D660153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890FABC-BA89-45B8-8320-90BFFF9846F9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7E8E9DC-D4B4-4F02-A742-4D660153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890FABC-BA89-45B8-8320-90BFFF9846F9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7E8E9DC-D4B4-4F02-A742-4D660153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35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0EA58-9AF6-FD4D-A9B0-D49C9DFB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/>
              <a:t>Центр Волонтеров </a:t>
            </a:r>
            <a:r>
              <a:rPr lang="ru-RU" sz="5400" b="1" dirty="0" err="1"/>
              <a:t>СурГу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0EC185-6608-F046-8C76-2010BDD41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592" y="4592556"/>
            <a:ext cx="10554574" cy="3636511"/>
          </a:xfrm>
        </p:spPr>
        <p:txBody>
          <a:bodyPr/>
          <a:lstStyle/>
          <a:p>
            <a:r>
              <a:rPr lang="ru-RU" dirty="0"/>
              <a:t>Директор: </a:t>
            </a:r>
            <a:r>
              <a:rPr lang="ru-RU" dirty="0" err="1"/>
              <a:t>Сагура</a:t>
            </a:r>
            <a:r>
              <a:rPr lang="ru-RU" dirty="0"/>
              <a:t> Ксения Викторовна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A89C81-456B-3C49-B931-65C0244A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40" y="2039004"/>
            <a:ext cx="7397720" cy="416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95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0EA58-9AF6-FD4D-A9B0-D49C9DFB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Экологическое </a:t>
            </a:r>
            <a:r>
              <a:rPr lang="ru-RU" b="1" dirty="0" err="1"/>
              <a:t>волонтерство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0EC185-6608-F046-8C76-2010BDD41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19" y="1825625"/>
            <a:ext cx="6120161" cy="4351338"/>
          </a:xfrm>
        </p:spPr>
        <p:txBody>
          <a:bodyPr/>
          <a:lstStyle/>
          <a:p>
            <a:r>
              <a:rPr lang="ru-RU" b="1" dirty="0"/>
              <a:t>Экологическое </a:t>
            </a:r>
            <a:r>
              <a:rPr lang="ru-RU" b="1" dirty="0" err="1"/>
              <a:t>волонтерство</a:t>
            </a:r>
            <a:r>
              <a:rPr lang="ru-RU" dirty="0"/>
              <a:t> предполагает добровольческую деятельность, направленную на сохранение окружающей среды, решение </a:t>
            </a:r>
            <a:r>
              <a:rPr lang="ru-RU" b="1" dirty="0" err="1"/>
              <a:t>экологических</a:t>
            </a:r>
            <a:r>
              <a:rPr lang="ru-RU" dirty="0" err="1"/>
              <a:t>проблем</a:t>
            </a:r>
            <a:r>
              <a:rPr lang="ru-RU" dirty="0"/>
              <a:t>. Благодаря такой деятельности возможно повысить качество жизни общества, живущего в условиях защищенной окружающей среды.</a:t>
            </a:r>
          </a:p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AFADC7B-0E7C-474B-BE95-AB82E68FE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32" y="1825625"/>
            <a:ext cx="4878349" cy="36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13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6AEB-451E-6E48-BD50-43E5AF5F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Профессиональное экологическое </a:t>
            </a:r>
            <a:r>
              <a:rPr lang="ru-RU" dirty="0" err="1"/>
              <a:t>волонтерство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AA1B0-1AA2-254A-91DB-3E6BC6595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dirty="0" err="1"/>
              <a:t>Сургутском</a:t>
            </a:r>
            <a:r>
              <a:rPr lang="ru-RU" b="1" dirty="0"/>
              <a:t> государственном университете в данном направлении проводятся следующие мастер-классы:</a:t>
            </a:r>
          </a:p>
          <a:p>
            <a:r>
              <a:rPr lang="ru-RU" dirty="0"/>
              <a:t>Эко-</a:t>
            </a:r>
            <a:r>
              <a:rPr lang="ru-RU" dirty="0" err="1"/>
              <a:t>волонтерство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511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0EA58-9AF6-FD4D-A9B0-D49C9DFB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Событийное </a:t>
            </a:r>
            <a:r>
              <a:rPr lang="ru-RU" sz="4000" b="1" dirty="0" err="1"/>
              <a:t>волонтерство</a:t>
            </a:r>
            <a:r>
              <a:rPr lang="ru-RU" sz="4000" b="1" dirty="0"/>
              <a:t> </a:t>
            </a:r>
            <a:br>
              <a:rPr lang="ru-RU" sz="4000" b="1" dirty="0"/>
            </a:br>
            <a:r>
              <a:rPr lang="ru-RU" sz="4000" b="1" dirty="0"/>
              <a:t>(</a:t>
            </a:r>
            <a:r>
              <a:rPr lang="ru-RU" sz="4000" b="1" dirty="0" err="1"/>
              <a:t>ивент-волонтерство</a:t>
            </a:r>
            <a:r>
              <a:rPr lang="ru-RU" sz="4000" b="1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0EC185-6608-F046-8C76-2010BDD41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ru-RU" b="1" dirty="0"/>
              <a:t>Событийное</a:t>
            </a:r>
            <a:r>
              <a:rPr lang="ru-RU" dirty="0"/>
              <a:t> </a:t>
            </a:r>
            <a:r>
              <a:rPr lang="ru-RU" b="1" dirty="0" err="1"/>
              <a:t>волонтерство</a:t>
            </a:r>
            <a:r>
              <a:rPr lang="ru-RU" dirty="0"/>
              <a:t> — это добровольческая </a:t>
            </a:r>
            <a:r>
              <a:rPr lang="ru-RU" b="1" dirty="0"/>
              <a:t>деятельность</a:t>
            </a:r>
            <a:r>
              <a:rPr lang="ru-RU" dirty="0"/>
              <a:t>, направленная на помощь в организации и проведении крупных значимых событий местного, регионального, федерального и международного уровня.</a:t>
            </a:r>
          </a:p>
          <a:p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67F5092-18B5-A44E-A511-EB9F1ACEC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71" y="571362"/>
            <a:ext cx="4571249" cy="269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1E840C38-35D4-3B47-8A33-97F565705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97" y="2779634"/>
            <a:ext cx="3800707" cy="380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986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0EA58-9AF6-FD4D-A9B0-D49C9DFB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Волонтеры Победы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0EC185-6608-F046-8C76-2010BDD41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59712" cy="4351338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b="1" dirty="0"/>
              <a:t>Волонтеры</a:t>
            </a:r>
            <a:r>
              <a:rPr lang="ru-RU" dirty="0"/>
              <a:t> </a:t>
            </a:r>
            <a:r>
              <a:rPr lang="ru-RU" b="1" dirty="0"/>
              <a:t>победы</a:t>
            </a:r>
            <a:r>
              <a:rPr lang="ru-RU" dirty="0"/>
              <a:t>» — </a:t>
            </a:r>
            <a:r>
              <a:rPr lang="ru-RU" b="1" dirty="0"/>
              <a:t>это</a:t>
            </a:r>
            <a:r>
              <a:rPr lang="ru-RU" dirty="0"/>
              <a:t> общественное движение, участники которого занимаются благоустройством памятных мест, помогают ветеранам, проводят различные всероссийские и международные акции, которые помогают сохранить память о войне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8B5B1DC-25E4-9846-9D47-1905575DE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67" y="1825625"/>
            <a:ext cx="5407769" cy="360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02" y="39922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Волонтеры общественной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257" y="3429000"/>
            <a:ext cx="8274560" cy="47177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чрезвычайных ситуациях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общественной безопасности) – добровольческая (волонтерская) деятельность в области содействия общественной безопасности и защиты населения и территорий от чрезвычайных ситуаций.</a:t>
            </a:r>
          </a:p>
          <a:p>
            <a:pPr marL="0" indent="0" fontAlgn="base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вид включает проведение профилактических мероприятий, направленных на предупреждение чрезвычайных ситуаций и пожаров, а также защиту населения и территорий от ЧС; участие в ликвидации пожаров и последствий чрезвычайных ситуаций техногенного и природного характера; содействие в поиске пропавших людей, а также содействие органам внутренних дел и иным правоохранительным органам в охране общественного порядка в добровольных народных дружинах; популяризацию культуры безопасности среди населения; содействие интернет-безопасности.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1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817" y="2838915"/>
            <a:ext cx="3568638" cy="3176088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45792" y="2506871"/>
            <a:ext cx="7932313" cy="1376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476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357" y="192846"/>
            <a:ext cx="10515600" cy="1325563"/>
          </a:xfrm>
        </p:spPr>
        <p:txBody>
          <a:bodyPr/>
          <a:lstStyle/>
          <a:p>
            <a:r>
              <a:rPr lang="ru-RU" dirty="0"/>
              <a:t>Профессиональное </a:t>
            </a:r>
            <a:r>
              <a:rPr lang="ru-RU" dirty="0" err="1"/>
              <a:t>волонтерство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091156"/>
              </p:ext>
            </p:extLst>
          </p:nvPr>
        </p:nvGraphicFramePr>
        <p:xfrm>
          <a:off x="548124" y="208015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7247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52" y="100081"/>
            <a:ext cx="10515600" cy="1325563"/>
          </a:xfrm>
        </p:spPr>
        <p:txBody>
          <a:bodyPr/>
          <a:lstStyle/>
          <a:p>
            <a:r>
              <a:rPr lang="ru-RU" b="1" dirty="0"/>
              <a:t>Медиа-</a:t>
            </a:r>
            <a:r>
              <a:rPr lang="ru-RU" b="1" dirty="0" err="1"/>
              <a:t>волонтерство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052" y="2445026"/>
            <a:ext cx="6983896" cy="43390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направление добровольчества, в котором можно помогать своим умением писать, снимать или вести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формирование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информационной культуры.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частности, ведение страниц в социальных сетях, ведение блогов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Освещение мероприятий и социальных акций на страницах сайта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газеты «Скрижаль».</a:t>
            </a:r>
          </a:p>
          <a:p>
            <a:pPr marL="0" indent="0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48" y="0"/>
            <a:ext cx="4890052" cy="48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29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7C734-1FFD-3D41-A6D0-5AB129A1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Профессиональное медиа-</a:t>
            </a:r>
            <a:r>
              <a:rPr lang="ru-RU" dirty="0" err="1"/>
              <a:t>волонтерство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9CC3B4-A26B-6341-A963-D4CE822E9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dirty="0" err="1"/>
              <a:t>Сургутском</a:t>
            </a:r>
            <a:r>
              <a:rPr lang="ru-RU" b="1" dirty="0"/>
              <a:t> государственном университете в данном направлении проводятся следующие мастер-классы:</a:t>
            </a:r>
          </a:p>
          <a:p>
            <a:r>
              <a:rPr lang="ru-RU" dirty="0"/>
              <a:t>Институт гуманитарного образования и спорта:</a:t>
            </a:r>
          </a:p>
          <a:p>
            <a:pPr marL="0" indent="0">
              <a:buNone/>
            </a:pPr>
            <a:r>
              <a:rPr lang="ru-RU" dirty="0"/>
              <a:t>Направление: реклама и связи с общественностью (медиа-сопровождение)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954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852" y="-23861"/>
            <a:ext cx="10515600" cy="1325563"/>
          </a:xfrm>
        </p:spPr>
        <p:txBody>
          <a:bodyPr/>
          <a:lstStyle/>
          <a:p>
            <a:r>
              <a:rPr lang="ru-RU" b="1" dirty="0"/>
              <a:t>Волонтеры в сфере адаптивного спорта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586" y="3429000"/>
            <a:ext cx="5413881" cy="2224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вид деятельности направлен на оказание содействия в соревнованиях по адаптивным видам спорта различного уровня.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48" y="2226163"/>
            <a:ext cx="5858452" cy="395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44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892B0-BD13-D34F-92E0-6116977A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Профессиональное </a:t>
            </a:r>
            <a:r>
              <a:rPr lang="ru-RU" dirty="0" err="1"/>
              <a:t>волонтерство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184D2F-5834-E241-9F87-E0F921C9D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dirty="0" err="1"/>
              <a:t>Сургутском</a:t>
            </a:r>
            <a:r>
              <a:rPr lang="ru-RU" b="1" dirty="0"/>
              <a:t> государственном университете в данном направлении проводятся следующие мастер-классы:</a:t>
            </a:r>
          </a:p>
          <a:p>
            <a:r>
              <a:rPr lang="ru-RU" dirty="0"/>
              <a:t>Институт гуманитарного образования и спорта:</a:t>
            </a:r>
          </a:p>
          <a:p>
            <a:pPr marL="0" indent="0">
              <a:buNone/>
            </a:pPr>
            <a:r>
              <a:rPr lang="ru-RU" dirty="0"/>
              <a:t>Направление:  рекреация и спортивно-оздоровительный туризм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57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0EA58-9AF6-FD4D-A9B0-D49C9DFB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Кто же такой волонтер?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0EC185-6608-F046-8C76-2010BDD41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25" y="2463101"/>
            <a:ext cx="4362888" cy="3636511"/>
          </a:xfrm>
        </p:spPr>
        <p:txBody>
          <a:bodyPr/>
          <a:lstStyle/>
          <a:p>
            <a:r>
              <a:rPr lang="ru-RU" b="1" dirty="0"/>
              <a:t>Волонтер</a:t>
            </a:r>
            <a:r>
              <a:rPr lang="ru-RU" dirty="0"/>
              <a:t> – </a:t>
            </a:r>
            <a:r>
              <a:rPr lang="ru-RU" b="1" dirty="0"/>
              <a:t>это</a:t>
            </a:r>
            <a:r>
              <a:rPr lang="ru-RU" dirty="0"/>
              <a:t> человек, который хочет принести и приносит пользу обществу.</a:t>
            </a:r>
          </a:p>
          <a:p>
            <a:r>
              <a:rPr lang="ru-RU" b="1" dirty="0" err="1"/>
              <a:t>Волонтёрство</a:t>
            </a:r>
            <a:r>
              <a:rPr lang="ru-RU" dirty="0"/>
              <a:t> – </a:t>
            </a:r>
            <a:r>
              <a:rPr lang="ru-RU" b="1" dirty="0"/>
              <a:t>это</a:t>
            </a:r>
            <a:r>
              <a:rPr lang="ru-RU" dirty="0"/>
              <a:t> добровольная безвозмездная деятельность на благо общества и отдельных граждан, ничего не требуя взамен.</a:t>
            </a:r>
          </a:p>
          <a:p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526F680-4570-004D-91B3-3B763A254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73" y="2743792"/>
            <a:ext cx="5965902" cy="335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42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A1310-0798-9D45-9B6C-139280AE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Волонтеры финансовой грамотности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9640CC-830B-2446-8461-99370D030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277288" cy="363651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финансовой грамотности – доброволец, безвозмездно участвующий в деятельности по повышению уровня финансовой грамотности населения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B604FB-6B0C-014E-8494-A71FEAC4F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63" y="2416489"/>
            <a:ext cx="4984661" cy="32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37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41866" y="2331791"/>
            <a:ext cx="10716892" cy="4526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данного направления предполагает решение следующих задач: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различным группам населения в сфере финансового просвещения; 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пробелов в области финансовой грамотности для определенных целевых аудиторий; 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поддержка добровольческого сообщества в сфере финансового просвещения и организация взаимодействия по вопросам финансовой грамотности; 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подготовки волонтеров по различным направлениям, имеющим отношение к тематике финансовой грамотности; 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волонтерских центров, добровольческих движений и общественных организаций в сфере финансового просвещения; 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добровольческого движения в сфере финансового просвещения. 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9FF54E4-A76A-4843-BD90-090D5F560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Волонтеры финансовой грамотности </a:t>
            </a:r>
          </a:p>
        </p:txBody>
      </p:sp>
    </p:spTree>
    <p:extLst>
      <p:ext uri="{BB962C8B-B14F-4D97-AF65-F5344CB8AC3E}">
        <p14:creationId xmlns:p14="http://schemas.microsoft.com/office/powerpoint/2010/main" val="1871959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0CDC5-8B58-CF4D-B8C5-C0934537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Профессиональное </a:t>
            </a:r>
            <a:r>
              <a:rPr lang="ru-RU" dirty="0" err="1"/>
              <a:t>волонтерство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87660-3A24-7443-A404-0BA54337A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dirty="0" err="1"/>
              <a:t>Сургутском</a:t>
            </a:r>
            <a:r>
              <a:rPr lang="ru-RU" b="1" dirty="0"/>
              <a:t> государственном университете в данном направлении проводятся следующие мастер-классы:</a:t>
            </a:r>
          </a:p>
          <a:p>
            <a:r>
              <a:rPr lang="ru-RU" b="1" dirty="0"/>
              <a:t>Институт экономики и управления</a:t>
            </a:r>
          </a:p>
          <a:p>
            <a:pPr marL="0" indent="0">
              <a:buNone/>
            </a:pPr>
            <a:r>
              <a:rPr lang="ru-RU" dirty="0"/>
              <a:t>Финансовая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2816090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19830-2516-284A-9C64-274FDD3A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Профессиональное медицинское </a:t>
            </a:r>
            <a:r>
              <a:rPr lang="ru-RU" dirty="0" err="1"/>
              <a:t>волонтерство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F79E0B-558E-D94D-97BB-82FC04EF0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953149" cy="3636511"/>
          </a:xfrm>
        </p:spPr>
        <p:txBody>
          <a:bodyPr>
            <a:normAutofit/>
          </a:bodyPr>
          <a:lstStyle/>
          <a:p>
            <a:r>
              <a:rPr lang="ru-RU" dirty="0"/>
              <a:t>Волонтеры-медики:</a:t>
            </a:r>
          </a:p>
          <a:p>
            <a:r>
              <a:rPr lang="ru-RU" dirty="0"/>
              <a:t>Волонтеры-медики помогают в медицинских организациях, обучают правилам первой помощи, сопровождают спортивные и массовые мероприятия, занимаются профилактикой заболеваний, содействуют развитию донорства крови и костного мозга, популяризируют здоровый образ жизни, проводят </a:t>
            </a:r>
            <a:r>
              <a:rPr lang="ru-RU" dirty="0" err="1"/>
              <a:t>профориентационную</a:t>
            </a:r>
            <a:r>
              <a:rPr lang="ru-RU" dirty="0"/>
              <a:t> работу среди школьников, оказывают психологическую помощь населению.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04AAF2-133E-8E4E-8587-7E6C867D1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678" y="1223085"/>
            <a:ext cx="3090475" cy="46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72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98" y="0"/>
            <a:ext cx="10515600" cy="1325563"/>
          </a:xfrm>
        </p:spPr>
        <p:txBody>
          <a:bodyPr/>
          <a:lstStyle/>
          <a:p>
            <a:r>
              <a:rPr lang="ru-RU" b="1" dirty="0"/>
              <a:t>Международное </a:t>
            </a:r>
            <a:r>
              <a:rPr lang="ru-RU" b="1" dirty="0" err="1"/>
              <a:t>волонтертсво</a:t>
            </a: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792" y="2700642"/>
            <a:ext cx="5923208" cy="9819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способ объединить людей, которые хотят путешествовать и приносить пользу, и социально значимые проекты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68498" y="3958400"/>
            <a:ext cx="6515638" cy="2807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200" dirty="0"/>
              <a:t>Направление можно разделить на 4 </a:t>
            </a:r>
            <a:r>
              <a:rPr lang="ru-RU" sz="2200" dirty="0" err="1"/>
              <a:t>основые</a:t>
            </a:r>
            <a:r>
              <a:rPr lang="ru-RU" sz="2200" dirty="0"/>
              <a:t> группы: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проекты – помощь детям, беженцам, людям с особыми потребностями, пожилым людям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– работа в национальных парках, помощь животным;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Реставрация – восстановление памятников архитектуры и других значимых объектов;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и культура – помощь в организации фестивалей, работа в творческом коллективе и др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05" y="2424853"/>
            <a:ext cx="5610895" cy="324185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7408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69BAC-BE02-4D43-BF9D-52546952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Профессиональное международное </a:t>
            </a:r>
            <a:r>
              <a:rPr lang="ru-RU" dirty="0" err="1"/>
              <a:t>волонтерство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870BC3-B3F2-C74E-AB09-62A4ED8D8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dirty="0" err="1"/>
              <a:t>Сургутском</a:t>
            </a:r>
            <a:r>
              <a:rPr lang="ru-RU" b="1" dirty="0"/>
              <a:t> государственном университете в данном направлении проводятся следующие мастер-классы:</a:t>
            </a:r>
          </a:p>
          <a:p>
            <a:r>
              <a:rPr lang="ru-RU" dirty="0"/>
              <a:t>Институт гуманитарного образования и спорта</a:t>
            </a:r>
          </a:p>
          <a:p>
            <a:pPr marL="0" indent="0">
              <a:buNone/>
            </a:pPr>
            <a:r>
              <a:rPr lang="ru-RU" dirty="0"/>
              <a:t>Направление: лингвистика (</a:t>
            </a:r>
            <a:r>
              <a:rPr lang="ru-RU" dirty="0" err="1"/>
              <a:t>лингвоволонтеры</a:t>
            </a:r>
            <a:r>
              <a:rPr lang="ru-RU" dirty="0"/>
              <a:t> </a:t>
            </a:r>
            <a:r>
              <a:rPr lang="ru-RU" dirty="0" err="1"/>
              <a:t>СурГу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352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128A7-FCC9-3B46-8F39-12909ACD5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направления, по которым проходят общие мастер-классы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67B21-9903-4641-913B-8A455A67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722246"/>
          </a:xfrm>
        </p:spPr>
        <p:txBody>
          <a:bodyPr numCol="2">
            <a:normAutofit lnSpcReduction="10000"/>
          </a:bodyPr>
          <a:lstStyle/>
          <a:p>
            <a:r>
              <a:rPr lang="ru-RU" b="1" dirty="0"/>
              <a:t>Социальное</a:t>
            </a:r>
            <a:r>
              <a:rPr lang="en-US" b="1" dirty="0"/>
              <a:t> </a:t>
            </a:r>
            <a:r>
              <a:rPr lang="en-US" b="1" dirty="0" err="1"/>
              <a:t>волонтерство</a:t>
            </a:r>
            <a:endParaRPr lang="ru-RU" b="1" dirty="0"/>
          </a:p>
          <a:p>
            <a:r>
              <a:rPr lang="ru-RU" b="1" dirty="0"/>
              <a:t>Спортивное </a:t>
            </a:r>
            <a:r>
              <a:rPr lang="ru-RU" b="1" dirty="0" err="1"/>
              <a:t>волонтерство</a:t>
            </a:r>
            <a:endParaRPr lang="ru-RU" b="1" dirty="0"/>
          </a:p>
          <a:p>
            <a:r>
              <a:rPr lang="ru-RU" b="1" dirty="0"/>
              <a:t>Арт-</a:t>
            </a:r>
            <a:r>
              <a:rPr lang="ru-RU" b="1" dirty="0" err="1"/>
              <a:t>волонтерство</a:t>
            </a:r>
            <a:endParaRPr lang="ru-RU" b="1" dirty="0"/>
          </a:p>
          <a:p>
            <a:r>
              <a:rPr lang="ru-RU" b="1" dirty="0"/>
              <a:t>Экологическое </a:t>
            </a:r>
            <a:r>
              <a:rPr lang="ru-RU" b="1" dirty="0" err="1"/>
              <a:t>волонтерство</a:t>
            </a:r>
            <a:endParaRPr lang="ru-RU" b="1" dirty="0"/>
          </a:p>
          <a:p>
            <a:r>
              <a:rPr lang="ru-RU" b="1" dirty="0"/>
              <a:t>Событийное </a:t>
            </a:r>
            <a:r>
              <a:rPr lang="ru-RU" b="1" dirty="0" err="1"/>
              <a:t>волонтерство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/>
              <a:t>(</a:t>
            </a:r>
            <a:r>
              <a:rPr lang="ru-RU" b="1" dirty="0" err="1"/>
              <a:t>ивент-волонтерство</a:t>
            </a:r>
            <a:r>
              <a:rPr lang="ru-RU" b="1" dirty="0"/>
              <a:t>)</a:t>
            </a:r>
          </a:p>
          <a:p>
            <a:r>
              <a:rPr lang="ru-RU" b="1" dirty="0"/>
              <a:t>Волонтеры Победы</a:t>
            </a:r>
          </a:p>
          <a:p>
            <a:r>
              <a:rPr lang="ru-RU" b="1" dirty="0"/>
              <a:t>Волонтеры общественной безопасности</a:t>
            </a:r>
          </a:p>
          <a:p>
            <a:r>
              <a:rPr lang="ru-RU" b="1" dirty="0"/>
              <a:t>Медиа-</a:t>
            </a:r>
            <a:r>
              <a:rPr lang="ru-RU" b="1" dirty="0" err="1"/>
              <a:t>волонтерство</a:t>
            </a:r>
            <a:endParaRPr lang="ru-RU" b="1" dirty="0"/>
          </a:p>
          <a:p>
            <a:r>
              <a:rPr lang="ru-RU" b="1" dirty="0"/>
              <a:t>Волонтеры в сфере адаптивного спорта</a:t>
            </a:r>
          </a:p>
          <a:p>
            <a:r>
              <a:rPr lang="ru-RU" b="1" dirty="0"/>
              <a:t>Волонтеры финансовой грамотности </a:t>
            </a:r>
          </a:p>
          <a:p>
            <a:r>
              <a:rPr lang="ru-RU" b="1" dirty="0"/>
              <a:t>Волонтеры просвещения </a:t>
            </a:r>
          </a:p>
          <a:p>
            <a:r>
              <a:rPr lang="ru-RU" b="1" dirty="0"/>
              <a:t>Волонтеры-медики</a:t>
            </a:r>
          </a:p>
          <a:p>
            <a:r>
              <a:rPr lang="ru-RU" b="1" dirty="0"/>
              <a:t>Международное </a:t>
            </a:r>
            <a:r>
              <a:rPr lang="ru-RU" b="1" dirty="0" err="1"/>
              <a:t>волонтерство</a:t>
            </a:r>
            <a:r>
              <a:rPr lang="ru-RU" b="1" dirty="0"/>
              <a:t>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F850F37-9B48-024A-ABDC-A1FC1B160E0F}"/>
              </a:ext>
            </a:extLst>
          </p:cNvPr>
          <p:cNvSpPr txBox="1">
            <a:spLocks/>
          </p:cNvSpPr>
          <p:nvPr/>
        </p:nvSpPr>
        <p:spPr>
          <a:xfrm>
            <a:off x="429245" y="4626820"/>
            <a:ext cx="10554574" cy="272224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1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131DA5A-9307-1941-B6FA-D87C5233E37A}"/>
              </a:ext>
            </a:extLst>
          </p:cNvPr>
          <p:cNvSpPr txBox="1">
            <a:spLocks/>
          </p:cNvSpPr>
          <p:nvPr/>
        </p:nvSpPr>
        <p:spPr>
          <a:xfrm>
            <a:off x="429245" y="4626820"/>
            <a:ext cx="10554574" cy="272224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1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Практически в каждое из данных направлений можно отнести к определенной профессиональной сфере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5218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0EA58-9AF6-FD4D-A9B0-D49C9DFB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Социальное</a:t>
            </a:r>
            <a:r>
              <a:rPr lang="en-US" dirty="0"/>
              <a:t> </a:t>
            </a:r>
            <a:r>
              <a:rPr lang="en-US" dirty="0" err="1"/>
              <a:t>волонтерство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0EC185-6608-F046-8C76-2010BDD41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19" y="1791346"/>
            <a:ext cx="5841380" cy="4351338"/>
          </a:xfrm>
        </p:spPr>
        <p:txBody>
          <a:bodyPr>
            <a:normAutofit/>
          </a:bodyPr>
          <a:lstStyle/>
          <a:p>
            <a:r>
              <a:rPr lang="ru-RU" b="1" dirty="0"/>
              <a:t>Социальное</a:t>
            </a:r>
            <a:r>
              <a:rPr lang="ru-RU" dirty="0"/>
              <a:t> </a:t>
            </a:r>
            <a:r>
              <a:rPr lang="ru-RU" b="1" dirty="0" err="1"/>
              <a:t>волонтерство</a:t>
            </a:r>
            <a:r>
              <a:rPr lang="ru-RU" dirty="0"/>
              <a:t> – добровольческая </a:t>
            </a:r>
            <a:r>
              <a:rPr lang="ru-RU" b="1" dirty="0"/>
              <a:t>деятельность</a:t>
            </a:r>
            <a:r>
              <a:rPr lang="ru-RU" dirty="0"/>
              <a:t>, направленная на оказание помощи, прежде всего, незащищенным слоям населения, нуждающимся во внимании или постоянном уходе (помощь детям-сиротам, многодетным семьям, инвалидам, пожилым одиноким людям, бездомным, бывшим заключенным, беженцам и другим).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19E5F74-6A17-C345-B5CD-47EA1FFD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89" y="2251518"/>
            <a:ext cx="5390198" cy="302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2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E2770-ADC6-BA4A-A36A-55C903C4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Профессиональное социальное </a:t>
            </a:r>
            <a:r>
              <a:rPr lang="ru-RU" dirty="0" err="1"/>
              <a:t>волонтерство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E428D6-AC93-B74C-BC4A-E22F6CB3F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2577886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dirty="0" err="1"/>
              <a:t>Сургутском</a:t>
            </a:r>
            <a:r>
              <a:rPr lang="ru-RU" b="1" dirty="0"/>
              <a:t> государственном университете в данном направлении проводятся следующие мастер-классы:</a:t>
            </a:r>
          </a:p>
          <a:p>
            <a:r>
              <a:rPr lang="ru-RU" dirty="0"/>
              <a:t>Институт государства и права:</a:t>
            </a:r>
          </a:p>
          <a:p>
            <a:pPr marL="0" indent="0">
              <a:buNone/>
            </a:pPr>
            <a:r>
              <a:rPr lang="ru-RU" dirty="0"/>
              <a:t>Юридическая клиника</a:t>
            </a:r>
          </a:p>
          <a:p>
            <a:r>
              <a:rPr lang="ru-RU" dirty="0"/>
              <a:t>Институт гуманитарного образования и спорта:</a:t>
            </a:r>
          </a:p>
          <a:p>
            <a:pPr marL="0" indent="0">
              <a:buNone/>
            </a:pPr>
            <a:r>
              <a:rPr lang="ru-RU" dirty="0"/>
              <a:t>Направление: психология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45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0EA58-9AF6-FD4D-A9B0-D49C9DFB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Спортивное </a:t>
            </a:r>
            <a:r>
              <a:rPr lang="ru-RU" b="1" dirty="0" err="1"/>
              <a:t>волонтерство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0EC185-6608-F046-8C76-2010BDD41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2118499"/>
            <a:ext cx="4792133" cy="3406775"/>
          </a:xfrm>
        </p:spPr>
        <p:txBody>
          <a:bodyPr>
            <a:normAutofit/>
          </a:bodyPr>
          <a:lstStyle/>
          <a:p>
            <a:r>
              <a:rPr lang="ru-RU" b="1" dirty="0"/>
              <a:t>Спортивные</a:t>
            </a:r>
            <a:r>
              <a:rPr lang="ru-RU" dirty="0"/>
              <a:t> </a:t>
            </a:r>
            <a:r>
              <a:rPr lang="ru-RU" b="1" dirty="0"/>
              <a:t>волонтеры</a:t>
            </a:r>
            <a:r>
              <a:rPr lang="ru-RU" dirty="0"/>
              <a:t> - </a:t>
            </a:r>
            <a:r>
              <a:rPr lang="ru-RU" b="1" dirty="0"/>
              <a:t>это</a:t>
            </a:r>
            <a:r>
              <a:rPr lang="ru-RU" dirty="0"/>
              <a:t> </a:t>
            </a:r>
            <a:r>
              <a:rPr lang="ru-RU" b="1" dirty="0"/>
              <a:t>волонтеры</a:t>
            </a:r>
            <a:r>
              <a:rPr lang="ru-RU" dirty="0"/>
              <a:t>, помогающие в проведении </a:t>
            </a:r>
            <a:r>
              <a:rPr lang="ru-RU" b="1" dirty="0"/>
              <a:t>спортивных</a:t>
            </a:r>
            <a:r>
              <a:rPr lang="ru-RU" dirty="0"/>
              <a:t> мероприятий. Встреча делегаций, судейство соревнований, проведение </a:t>
            </a:r>
            <a:r>
              <a:rPr lang="ru-RU" b="1" dirty="0"/>
              <a:t>спортивных</a:t>
            </a:r>
            <a:r>
              <a:rPr lang="ru-RU" dirty="0"/>
              <a:t> праздников, освещение </a:t>
            </a:r>
            <a:r>
              <a:rPr lang="ru-RU" b="1" dirty="0"/>
              <a:t>спортивных</a:t>
            </a:r>
            <a:r>
              <a:rPr lang="ru-RU" dirty="0"/>
              <a:t> событий </a:t>
            </a: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6DF9D43-8556-5A4D-82E9-ED9B55AE1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66" y="1733859"/>
            <a:ext cx="5687123" cy="379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5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A0CF5-57E1-7E40-847B-BFBDE058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Профессиональное спортивное </a:t>
            </a:r>
            <a:r>
              <a:rPr lang="ru-RU" dirty="0" err="1"/>
              <a:t>волонтерство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70000-2548-0E4A-9530-319A389D6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2357753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dirty="0" err="1"/>
              <a:t>Сургутском</a:t>
            </a:r>
            <a:r>
              <a:rPr lang="ru-RU" b="1" dirty="0"/>
              <a:t> государственном университете в данном направлении проводятся следующие мастер-классы:</a:t>
            </a:r>
          </a:p>
          <a:p>
            <a:r>
              <a:rPr lang="ru-RU" dirty="0"/>
              <a:t>Институт гуманитарного образования и спорта:</a:t>
            </a:r>
          </a:p>
          <a:p>
            <a:pPr marL="0" indent="0">
              <a:buNone/>
            </a:pPr>
            <a:r>
              <a:rPr lang="ru-RU" dirty="0"/>
              <a:t>Направления: физическая культура и спорт, рекреация и спортивно-оздоровительный туризм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99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0EA58-9AF6-FD4D-A9B0-D49C9DFB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Арт-</a:t>
            </a:r>
            <a:r>
              <a:rPr lang="ru-RU" b="1" dirty="0" err="1"/>
              <a:t>волонтерство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0EC185-6608-F046-8C76-2010BDD41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74834" cy="4351338"/>
          </a:xfrm>
        </p:spPr>
        <p:txBody>
          <a:bodyPr/>
          <a:lstStyle/>
          <a:p>
            <a:r>
              <a:rPr lang="ru-RU" b="1" dirty="0"/>
              <a:t>Арт</a:t>
            </a:r>
            <a:r>
              <a:rPr lang="ru-RU" dirty="0"/>
              <a:t>-</a:t>
            </a:r>
            <a:r>
              <a:rPr lang="ru-RU" b="1" dirty="0" err="1"/>
              <a:t>волонтерство</a:t>
            </a:r>
            <a:r>
              <a:rPr lang="ru-RU" dirty="0"/>
              <a:t>- это направление работы добровольцев, которые задействованы в сфере культурного пространства: творческих центрах, библиотеках, музеях, театрах, галереях и др. </a:t>
            </a:r>
            <a:r>
              <a:rPr lang="ru-RU" b="1" dirty="0"/>
              <a:t>Арт</a:t>
            </a:r>
            <a:r>
              <a:rPr lang="ru-RU" dirty="0"/>
              <a:t>-</a:t>
            </a:r>
            <a:r>
              <a:rPr lang="ru-RU" b="1" dirty="0"/>
              <a:t>волонтеры</a:t>
            </a:r>
            <a:r>
              <a:rPr lang="ru-RU" dirty="0"/>
              <a:t> помогают в проведении фестивалей, ярмарок, выставок и других крупных городских событий;</a:t>
            </a: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A2FCE90-1E5F-9144-A659-F667FB3F4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67" y="1125460"/>
            <a:ext cx="5051503" cy="505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47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0CDB7-D570-7D44-9293-F02A8B366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Профессиональное Арт-</a:t>
            </a:r>
            <a:r>
              <a:rPr lang="ru-RU" dirty="0" err="1"/>
              <a:t>волонтерство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6BD46-AFD4-F142-A27C-94AD5A41C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dirty="0" err="1"/>
              <a:t>Сургутском</a:t>
            </a:r>
            <a:r>
              <a:rPr lang="ru-RU" b="1" dirty="0"/>
              <a:t> государственном университете в данном направлении проводятся следующие мастер-классы:</a:t>
            </a:r>
          </a:p>
          <a:p>
            <a:r>
              <a:rPr lang="ru-RU" dirty="0"/>
              <a:t>Институт гуманитарного образования и спорта:</a:t>
            </a:r>
          </a:p>
          <a:p>
            <a:pPr marL="0" indent="0">
              <a:buNone/>
            </a:pPr>
            <a:r>
              <a:rPr lang="ru-RU" dirty="0"/>
              <a:t>Направление: реклама и связи с общественностью (медиа-сопровождение)</a:t>
            </a:r>
          </a:p>
          <a:p>
            <a:pPr marL="0" indent="0">
              <a:buNone/>
            </a:pPr>
            <a:r>
              <a:rPr lang="ru-RU" dirty="0"/>
              <a:t>Направление: народная художественная культура </a:t>
            </a:r>
          </a:p>
          <a:p>
            <a:pPr marL="0" indent="0">
              <a:buNone/>
            </a:pPr>
            <a:r>
              <a:rPr lang="ru-RU" dirty="0"/>
              <a:t>(сфера режиссёрской деятельности – </a:t>
            </a:r>
            <a:r>
              <a:rPr lang="en-US" dirty="0"/>
              <a:t>@kafedra_regissury_surgu_4.20</a:t>
            </a:r>
            <a:r>
              <a:rPr lang="ru-RU" dirty="0"/>
              <a:t>)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104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{EF5C389B-310A-A942-9006-507439545888}tf10001121</Template>
  <TotalTime>265</TotalTime>
  <Words>971</Words>
  <Application>Microsoft Macintosh PowerPoint</Application>
  <PresentationFormat>Широкоэкранный</PresentationFormat>
  <Paragraphs>108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Times New Roman</vt:lpstr>
      <vt:lpstr>Wingdings 2</vt:lpstr>
      <vt:lpstr>Цитаты</vt:lpstr>
      <vt:lpstr>Центр Волонтеров СурГу</vt:lpstr>
      <vt:lpstr>Кто же такой волонтер?</vt:lpstr>
      <vt:lpstr>Основные направления, по которым проходят общие мастер-классы</vt:lpstr>
      <vt:lpstr>Социальное волонтерство</vt:lpstr>
      <vt:lpstr>Профессиональное социальное волонтерство:</vt:lpstr>
      <vt:lpstr>Спортивное волонтерство</vt:lpstr>
      <vt:lpstr>Профессиональное спортивное волонтерство</vt:lpstr>
      <vt:lpstr>Арт-волонтерство</vt:lpstr>
      <vt:lpstr>Профессиональное Арт-волонтерство</vt:lpstr>
      <vt:lpstr>  Экологическое волонтерство</vt:lpstr>
      <vt:lpstr>Профессиональное экологическое волонтерство</vt:lpstr>
      <vt:lpstr>Событийное волонтерство  (ивент-волонтерство)</vt:lpstr>
      <vt:lpstr>Волонтеры Победы</vt:lpstr>
      <vt:lpstr>Волонтеры общественной безопасности</vt:lpstr>
      <vt:lpstr>Профессиональное волонтерство</vt:lpstr>
      <vt:lpstr>Медиа-волонтерство</vt:lpstr>
      <vt:lpstr>Профессиональное медиа-волонтерство</vt:lpstr>
      <vt:lpstr>Волонтеры в сфере адаптивного спорта</vt:lpstr>
      <vt:lpstr>Профессиональное волонтерство</vt:lpstr>
      <vt:lpstr>Волонтеры финансовой грамотности </vt:lpstr>
      <vt:lpstr>Волонтеры финансовой грамотности </vt:lpstr>
      <vt:lpstr>Профессиональное волонтерство</vt:lpstr>
      <vt:lpstr>Профессиональное медицинское волонтерство</vt:lpstr>
      <vt:lpstr>Международное волонтертсво </vt:lpstr>
      <vt:lpstr>Профессиональное международное волонтерство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Ксения Сагура</cp:lastModifiedBy>
  <cp:revision>25</cp:revision>
  <dcterms:created xsi:type="dcterms:W3CDTF">2021-06-06T18:20:36Z</dcterms:created>
  <dcterms:modified xsi:type="dcterms:W3CDTF">2021-07-04T14:45:50Z</dcterms:modified>
</cp:coreProperties>
</file>