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92" r:id="rId4"/>
    <p:sldId id="264" r:id="rId5"/>
    <p:sldId id="284" r:id="rId6"/>
    <p:sldId id="285" r:id="rId7"/>
    <p:sldId id="293" r:id="rId8"/>
    <p:sldId id="296" r:id="rId9"/>
    <p:sldId id="277" r:id="rId10"/>
    <p:sldId id="276" r:id="rId11"/>
    <p:sldId id="310" r:id="rId12"/>
    <p:sldId id="308" r:id="rId13"/>
    <p:sldId id="268" r:id="rId14"/>
    <p:sldId id="297" r:id="rId15"/>
    <p:sldId id="298" r:id="rId16"/>
    <p:sldId id="311" r:id="rId17"/>
    <p:sldId id="299" r:id="rId18"/>
    <p:sldId id="300" r:id="rId19"/>
    <p:sldId id="278" r:id="rId20"/>
    <p:sldId id="307" r:id="rId21"/>
    <p:sldId id="313" r:id="rId22"/>
    <p:sldId id="314" r:id="rId23"/>
    <p:sldId id="275" r:id="rId24"/>
    <p:sldId id="25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5858"/>
    <p:restoredTop sz="92373"/>
  </p:normalViewPr>
  <p:slideViewPr>
    <p:cSldViewPr snapToGrid="0" snapToObjects="1">
      <p:cViewPr varScale="1">
        <p:scale>
          <a:sx n="88" d="100"/>
          <a:sy n="88" d="100"/>
        </p:scale>
        <p:origin x="-88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1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spd="slow" advClick="0" advTm="11000">
    <p:wedg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2475" y="1143000"/>
            <a:ext cx="5883216" cy="298905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Мурманская региональная общественная организация доноров </a:t>
            </a:r>
            <a:r>
              <a:rPr lang="ru-RU" sz="4000" b="1" i="1" dirty="0" smtClean="0">
                <a:solidFill>
                  <a:schemeClr val="tx1"/>
                </a:solidFill>
              </a:rPr>
              <a:t>«КАПЛЯ ЖИЗНИ»</a:t>
            </a:r>
            <a:endParaRPr lang="ru-RU" sz="4000" b="1" i="1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54954" y="5715000"/>
            <a:ext cx="5084979" cy="556404"/>
          </a:xfrm>
        </p:spPr>
        <p:txBody>
          <a:bodyPr/>
          <a:lstStyle/>
          <a:p>
            <a:r>
              <a:rPr lang="ru-RU" sz="1800" dirty="0" smtClean="0"/>
              <a:t>Дата основания 19 августа 2016 года.</a:t>
            </a:r>
          </a:p>
          <a:p>
            <a:endParaRPr lang="ru-RU" dirty="0"/>
          </a:p>
        </p:txBody>
      </p:sp>
      <p:pic>
        <p:nvPicPr>
          <p:cNvPr id="10" name="Рисунок 9" descr="Донор значит здоров1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89" b="1789"/>
          <a:stretch>
            <a:fillRect/>
          </a:stretch>
        </p:blipFill>
        <p:spPr>
          <a:xfrm>
            <a:off x="7769584" y="190500"/>
            <a:ext cx="3435350" cy="6511925"/>
          </a:xfrm>
        </p:spPr>
      </p:pic>
    </p:spTree>
    <p:extLst>
      <p:ext uri="{BB962C8B-B14F-4D97-AF65-F5344CB8AC3E}">
        <p14:creationId xmlns="" xmlns:p14="http://schemas.microsoft.com/office/powerpoint/2010/main" val="3205769351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0" y="138023"/>
            <a:ext cx="4951869" cy="653462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24" y="138023"/>
            <a:ext cx="4831492" cy="6534626"/>
          </a:xfrm>
        </p:spPr>
      </p:pic>
    </p:spTree>
    <p:extLst>
      <p:ext uri="{BB962C8B-B14F-4D97-AF65-F5344CB8AC3E}">
        <p14:creationId xmlns="" xmlns:p14="http://schemas.microsoft.com/office/powerpoint/2010/main" val="3878350424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gDH-tbIO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6" y="155276"/>
            <a:ext cx="5143500" cy="6564702"/>
          </a:xfrm>
          <a:prstGeom prst="rect">
            <a:avLst/>
          </a:prstGeom>
        </p:spPr>
      </p:pic>
      <p:pic>
        <p:nvPicPr>
          <p:cNvPr id="4" name="Рисунок 3" descr="jMFTVpsBbk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5" y="155276"/>
            <a:ext cx="5143500" cy="6556075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JIs7_A8Kx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68" y="163901"/>
            <a:ext cx="5218981" cy="6461185"/>
          </a:xfrm>
          <a:prstGeom prst="rect">
            <a:avLst/>
          </a:prstGeom>
        </p:spPr>
      </p:pic>
      <p:pic>
        <p:nvPicPr>
          <p:cNvPr id="8" name="Рисунок 7" descr="wlpmPVIRi-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7" y="163901"/>
            <a:ext cx="5143500" cy="6461185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3" y="185351"/>
            <a:ext cx="9848336" cy="6437871"/>
          </a:xfrm>
        </p:spPr>
      </p:pic>
    </p:spTree>
    <p:extLst>
      <p:ext uri="{BB962C8B-B14F-4D97-AF65-F5344CB8AC3E}">
        <p14:creationId xmlns="" xmlns:p14="http://schemas.microsoft.com/office/powerpoint/2010/main" val="1187022742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 фе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07" y="207034"/>
            <a:ext cx="5145510" cy="6499860"/>
          </a:xfrm>
          <a:prstGeom prst="rect">
            <a:avLst/>
          </a:prstGeom>
        </p:spPr>
      </p:pic>
      <p:pic>
        <p:nvPicPr>
          <p:cNvPr id="4" name="Рисунок 3" descr="на Спк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38" y="207034"/>
            <a:ext cx="4876800" cy="6499860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 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1" y="201284"/>
            <a:ext cx="4481902" cy="2895600"/>
          </a:xfrm>
          <a:prstGeom prst="rect">
            <a:avLst/>
          </a:prstGeom>
        </p:spPr>
      </p:pic>
      <p:pic>
        <p:nvPicPr>
          <p:cNvPr id="3" name="Рисунок 2" descr="мончегорс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1" y="3743865"/>
            <a:ext cx="4481902" cy="2820837"/>
          </a:xfrm>
          <a:prstGeom prst="rect">
            <a:avLst/>
          </a:prstGeom>
        </p:spPr>
      </p:pic>
      <p:pic>
        <p:nvPicPr>
          <p:cNvPr id="4" name="Рисунок 3" descr="нг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543" y="201284"/>
            <a:ext cx="4708106" cy="2895600"/>
          </a:xfrm>
          <a:prstGeom prst="rect">
            <a:avLst/>
          </a:prstGeom>
        </p:spPr>
      </p:pic>
      <p:pic>
        <p:nvPicPr>
          <p:cNvPr id="5" name="Рисунок 4" descr="спк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543" y="3743864"/>
            <a:ext cx="4820250" cy="2820837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s5wVH_Jh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6" y="112144"/>
            <a:ext cx="5132784" cy="6616460"/>
          </a:xfrm>
          <a:prstGeom prst="rect">
            <a:avLst/>
          </a:prstGeom>
        </p:spPr>
      </p:pic>
      <p:pic>
        <p:nvPicPr>
          <p:cNvPr id="3" name="Рисунок 2" descr="X2Dd1v68B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20" y="112144"/>
            <a:ext cx="5132784" cy="6616460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 апр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82" y="283712"/>
            <a:ext cx="4748249" cy="3096000"/>
          </a:xfrm>
          <a:prstGeom prst="rect">
            <a:avLst/>
          </a:prstGeom>
        </p:spPr>
      </p:pic>
      <p:pic>
        <p:nvPicPr>
          <p:cNvPr id="3" name="Рисунок 2" descr="20 ап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82" y="3539581"/>
            <a:ext cx="4748046" cy="3137546"/>
          </a:xfrm>
          <a:prstGeom prst="rect">
            <a:avLst/>
          </a:prstGeom>
        </p:spPr>
      </p:pic>
      <p:pic>
        <p:nvPicPr>
          <p:cNvPr id="4" name="Рисунок 3" descr="20 апр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029" y="307107"/>
            <a:ext cx="4748249" cy="3072605"/>
          </a:xfrm>
          <a:prstGeom prst="rect">
            <a:avLst/>
          </a:prstGeom>
        </p:spPr>
      </p:pic>
      <p:pic>
        <p:nvPicPr>
          <p:cNvPr id="5" name="Рисунок 4" descr="20 апр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029" y="3539581"/>
            <a:ext cx="4748249" cy="3137546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июня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04" y="198473"/>
            <a:ext cx="4608000" cy="3072576"/>
          </a:xfrm>
          <a:prstGeom prst="rect">
            <a:avLst/>
          </a:prstGeom>
        </p:spPr>
      </p:pic>
      <p:pic>
        <p:nvPicPr>
          <p:cNvPr id="3" name="Рисунок 2" descr="1 июня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35" y="198473"/>
            <a:ext cx="4608000" cy="3072577"/>
          </a:xfrm>
          <a:prstGeom prst="rect">
            <a:avLst/>
          </a:prstGeom>
        </p:spPr>
      </p:pic>
      <p:pic>
        <p:nvPicPr>
          <p:cNvPr id="5" name="Рисунок 4" descr="P6_3iT-Eax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04" y="3538468"/>
            <a:ext cx="4608000" cy="3072578"/>
          </a:xfrm>
          <a:prstGeom prst="rect">
            <a:avLst/>
          </a:prstGeom>
        </p:spPr>
      </p:pic>
      <p:pic>
        <p:nvPicPr>
          <p:cNvPr id="6" name="Рисунок 5" descr="22xFw8t7QXQ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035" y="3538468"/>
            <a:ext cx="4608000" cy="3072576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ремия мир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0" y="120770"/>
            <a:ext cx="5143500" cy="6607834"/>
          </a:xfrm>
          <a:prstGeom prst="rect">
            <a:avLst/>
          </a:prstGeom>
        </p:spPr>
      </p:pic>
      <p:pic>
        <p:nvPicPr>
          <p:cNvPr id="13" name="Рисунок 12" descr="премия мир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163" y="120770"/>
            <a:ext cx="5143500" cy="6607834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0A2991-EEBB-5742-93CB-04BFEF52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/>
              <a:t>Акции и мероприятия: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4ED0D8-2611-8443-B842-F2BE7D8A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99404"/>
            <a:ext cx="11068561" cy="3640347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800" dirty="0" smtClean="0"/>
              <a:t>МРООД «КАПЛЯ ЖИЗНИ» проведено </a:t>
            </a:r>
            <a:r>
              <a:rPr lang="ru-RU" sz="2800" dirty="0"/>
              <a:t>более </a:t>
            </a:r>
            <a:r>
              <a:rPr lang="ru-RU" sz="2800" dirty="0" smtClean="0"/>
              <a:t>200 </a:t>
            </a:r>
            <a:r>
              <a:rPr lang="ru-RU" sz="2800" dirty="0"/>
              <a:t>акций, направленных на </a:t>
            </a:r>
            <a:endParaRPr lang="ru-RU" sz="2800" dirty="0" smtClean="0"/>
          </a:p>
          <a:p>
            <a:pPr marL="0" lvl="0" indent="0">
              <a:buNone/>
            </a:pPr>
            <a:r>
              <a:rPr lang="ru-RU" sz="2800" dirty="0" smtClean="0"/>
              <a:t>    - развитие </a:t>
            </a:r>
            <a:r>
              <a:rPr lang="ru-RU" sz="2800" dirty="0"/>
              <a:t>и стимулирование донорства крови в </a:t>
            </a:r>
            <a:r>
              <a:rPr lang="ru-RU" sz="2800" dirty="0" smtClean="0"/>
              <a:t> </a:t>
            </a:r>
          </a:p>
          <a:p>
            <a:pPr marL="0" lvl="0" indent="0">
              <a:buNone/>
            </a:pPr>
            <a:r>
              <a:rPr lang="ru-RU" sz="2800" dirty="0" smtClean="0"/>
              <a:t>        Мурманске </a:t>
            </a:r>
            <a:r>
              <a:rPr lang="ru-RU" sz="2800" dirty="0"/>
              <a:t>и Мурманской </a:t>
            </a:r>
            <a:r>
              <a:rPr lang="ru-RU" sz="2800" dirty="0" smtClean="0"/>
              <a:t>области;</a:t>
            </a:r>
          </a:p>
          <a:p>
            <a:pPr marL="0" lvl="0" indent="0">
              <a:buNone/>
            </a:pPr>
            <a:r>
              <a:rPr lang="ru-RU" sz="2800" dirty="0" smtClean="0"/>
              <a:t>    - пропаганду ЗОЖ;</a:t>
            </a:r>
          </a:p>
          <a:p>
            <a:pPr marL="0" lvl="0" indent="0">
              <a:buNone/>
            </a:pPr>
            <a:r>
              <a:rPr lang="ru-RU" sz="2800" dirty="0" smtClean="0"/>
              <a:t>    - поддержку социально незащищенных слоев населения</a:t>
            </a:r>
          </a:p>
          <a:p>
            <a:pPr marL="0" lvl="0" indent="0">
              <a:buNone/>
            </a:pPr>
            <a:r>
              <a:rPr lang="ru-RU" sz="2800" dirty="0" smtClean="0"/>
              <a:t>     и др.</a:t>
            </a:r>
          </a:p>
          <a:p>
            <a:pPr marL="0" lvl="0" indent="0" algn="ctr">
              <a:buFontTx/>
              <a:buChar char="-"/>
            </a:pPr>
            <a:endParaRPr lang="ru-RU" sz="2800" dirty="0"/>
          </a:p>
          <a:p>
            <a:pPr marL="0" indent="0" algn="ctr">
              <a:buNone/>
            </a:pPr>
            <a:endParaRPr lang="ru-RU" sz="2500" dirty="0"/>
          </a:p>
        </p:txBody>
      </p:sp>
    </p:spTree>
    <p:extLst>
      <p:ext uri="{BB962C8B-B14F-4D97-AF65-F5344CB8AC3E}">
        <p14:creationId xmlns="" xmlns:p14="http://schemas.microsoft.com/office/powerpoint/2010/main" val="3251033138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15660"/>
            <a:ext cx="9404723" cy="1285336"/>
          </a:xfrm>
        </p:spPr>
        <p:txBody>
          <a:bodyPr/>
          <a:lstStyle/>
          <a:p>
            <a:r>
              <a:rPr lang="ru-RU" sz="2800" dirty="0" smtClean="0"/>
              <a:t>Национальная премия ГРАЖДАНСКАЯ ИНИЦИАТИВА 2017 (Мурманск) - номинация СОХРАНИ ЖИЗНЬ</a:t>
            </a:r>
            <a:endParaRPr lang="ru-RU" sz="2800" dirty="0"/>
          </a:p>
        </p:txBody>
      </p:sp>
      <p:pic>
        <p:nvPicPr>
          <p:cNvPr id="6" name="Содержимое 5" descr="диплом Гражданской инициатив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22943" y="72323"/>
            <a:ext cx="4824000" cy="8107261"/>
          </a:xfr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-19xHKEaj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96" y="207034"/>
            <a:ext cx="5143500" cy="6530196"/>
          </a:xfrm>
          <a:prstGeom prst="rect">
            <a:avLst/>
          </a:prstGeom>
        </p:spPr>
      </p:pic>
      <p:pic>
        <p:nvPicPr>
          <p:cNvPr id="3" name="Рисунок 2" descr="x1BDEMzRT3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84" y="207034"/>
            <a:ext cx="5143500" cy="6530196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j5Nn2G-vF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5275"/>
            <a:ext cx="5486400" cy="6530198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300208-4E31-D840-AB36-8E3853F6A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186" y="2012547"/>
            <a:ext cx="8956724" cy="3329581"/>
          </a:xfrm>
        </p:spPr>
        <p:txBody>
          <a:bodyPr/>
          <a:lstStyle/>
          <a:p>
            <a:pPr algn="ctr"/>
            <a:r>
              <a:rPr lang="ru-RU" sz="5000" b="1" dirty="0">
                <a:solidFill>
                  <a:srgbClr val="FF0000"/>
                </a:solidFill>
              </a:rPr>
              <a:t>Замены крови нет! </a:t>
            </a:r>
            <a:br>
              <a:rPr lang="ru-RU" sz="5000" b="1" dirty="0">
                <a:solidFill>
                  <a:srgbClr val="FF0000"/>
                </a:solidFill>
              </a:rPr>
            </a:br>
            <a:r>
              <a:rPr lang="ru-RU" sz="5000" b="1" dirty="0"/>
              <a:t/>
            </a:r>
            <a:br>
              <a:rPr lang="ru-RU" sz="5000" b="1" dirty="0"/>
            </a:br>
            <a:r>
              <a:rPr lang="ru-RU" sz="4000" b="1" dirty="0"/>
              <a:t>Вступайте в ряды донорского движения! </a:t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Спасайте жизни вместе с нами!</a:t>
            </a:r>
          </a:p>
        </p:txBody>
      </p:sp>
    </p:spTree>
    <p:extLst>
      <p:ext uri="{BB962C8B-B14F-4D97-AF65-F5344CB8AC3E}">
        <p14:creationId xmlns="" xmlns:p14="http://schemas.microsoft.com/office/powerpoint/2010/main" val="4275807142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BA10B6E-2554-E14F-9802-8FF60C5B13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5365" y="-526093"/>
            <a:ext cx="5804452" cy="5804452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071A793B-CD80-9B4A-8052-C22503C1FD80}"/>
              </a:ext>
            </a:extLst>
          </p:cNvPr>
          <p:cNvSpPr txBox="1">
            <a:spLocks/>
          </p:cNvSpPr>
          <p:nvPr/>
        </p:nvSpPr>
        <p:spPr>
          <a:xfrm>
            <a:off x="3790077" y="2737708"/>
            <a:ext cx="7098266" cy="1170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5000" b="1" dirty="0">
                <a:solidFill>
                  <a:schemeClr val="accent2"/>
                </a:solidFill>
              </a:rPr>
              <a:t>Героем стать легко! </a:t>
            </a:r>
            <a:endParaRPr lang="en-US" sz="5000" b="1" dirty="0">
              <a:solidFill>
                <a:schemeClr val="accent2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145DF1D-2746-364F-B875-B686C6CEBA1E}"/>
              </a:ext>
            </a:extLst>
          </p:cNvPr>
          <p:cNvSpPr txBox="1">
            <a:spLocks/>
          </p:cNvSpPr>
          <p:nvPr/>
        </p:nvSpPr>
        <p:spPr>
          <a:xfrm>
            <a:off x="4779633" y="5042497"/>
            <a:ext cx="7098266" cy="33295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5000" b="1" dirty="0">
                <a:solidFill>
                  <a:schemeClr val="tx1"/>
                </a:solidFill>
              </a:rPr>
              <a:t>Спасибо за внимание!</a:t>
            </a:r>
            <a:endParaRPr lang="en-US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1499127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_dono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3" y="189781"/>
            <a:ext cx="11844068" cy="6530196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" y="115329"/>
            <a:ext cx="5090983" cy="6660158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56" y="137412"/>
            <a:ext cx="4819135" cy="6638075"/>
          </a:xfrm>
        </p:spPr>
      </p:pic>
    </p:spTree>
    <p:extLst>
      <p:ext uri="{BB962C8B-B14F-4D97-AF65-F5344CB8AC3E}">
        <p14:creationId xmlns="" xmlns:p14="http://schemas.microsoft.com/office/powerpoint/2010/main" val="2802693754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xGzNRqCW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72" y="198409"/>
            <a:ext cx="9773728" cy="6461184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gTu_5Ewcr3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1238" y="1371600"/>
            <a:ext cx="5779698" cy="4390845"/>
          </a:xfrm>
        </p:spPr>
      </p:pic>
      <p:pic>
        <p:nvPicPr>
          <p:cNvPr id="11" name="Содержимое 10" descr="gsGdnxcxzcA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6981" y="163902"/>
            <a:ext cx="4839419" cy="6547449"/>
          </a:xfr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ZsasmmWqW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90" y="138022"/>
            <a:ext cx="5148858" cy="6607835"/>
          </a:xfrm>
          <a:prstGeom prst="rect">
            <a:avLst/>
          </a:prstGeom>
        </p:spPr>
      </p:pic>
      <p:pic>
        <p:nvPicPr>
          <p:cNvPr id="5" name="Рисунок 4" descr="uednfWP1E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78" y="138022"/>
            <a:ext cx="5143500" cy="6607835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MLc1hHrwF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39" y="301924"/>
            <a:ext cx="5143500" cy="6409427"/>
          </a:xfrm>
          <a:prstGeom prst="rect">
            <a:avLst/>
          </a:prstGeom>
        </p:spPr>
      </p:pic>
      <p:pic>
        <p:nvPicPr>
          <p:cNvPr id="3" name="Рисунок 2" descr="oF-r2Hi5cX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374" y="301924"/>
            <a:ext cx="5143500" cy="6409427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8" y="210065"/>
            <a:ext cx="10392032" cy="6376086"/>
          </a:xfrm>
        </p:spPr>
      </p:pic>
    </p:spTree>
    <p:extLst>
      <p:ext uri="{BB962C8B-B14F-4D97-AF65-F5344CB8AC3E}">
        <p14:creationId xmlns="" xmlns:p14="http://schemas.microsoft.com/office/powerpoint/2010/main" val="1391404468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86</Words>
  <Application>Microsoft Office PowerPoint</Application>
  <PresentationFormat>Произвольный</PresentationFormat>
  <Paragraphs>13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Ион</vt:lpstr>
      <vt:lpstr>Мурманская региональная общественная организация доноров «КАПЛЯ ЖИЗНИ»</vt:lpstr>
      <vt:lpstr>Акции и мероприятия: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Национальная премия ГРАЖДАНСКАЯ ИНИЦИАТИВА 2017 (Мурманск) - номинация СОХРАНИ ЖИЗНЬ</vt:lpstr>
      <vt:lpstr>Слайд 21</vt:lpstr>
      <vt:lpstr>Слайд 22</vt:lpstr>
      <vt:lpstr>Замены крови нет!   Вступайте в ряды донорского движения!   Спасайте жизни вместе с нами!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Героем стать легко! Сдай кровь!  Спаси жизнь!</dc:title>
  <dc:creator>Microsoft Office User</dc:creator>
  <cp:lastModifiedBy>HOME</cp:lastModifiedBy>
  <cp:revision>120</cp:revision>
  <dcterms:created xsi:type="dcterms:W3CDTF">2018-09-25T03:44:04Z</dcterms:created>
  <dcterms:modified xsi:type="dcterms:W3CDTF">2023-05-14T21:47:05Z</dcterms:modified>
</cp:coreProperties>
</file>