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07" r:id="rId3"/>
    <p:sldId id="284" r:id="rId4"/>
    <p:sldId id="310" r:id="rId5"/>
    <p:sldId id="304" r:id="rId6"/>
    <p:sldId id="283" r:id="rId7"/>
    <p:sldId id="281" r:id="rId8"/>
    <p:sldId id="306" r:id="rId9"/>
    <p:sldId id="312" r:id="rId10"/>
    <p:sldId id="313" r:id="rId11"/>
    <p:sldId id="30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35" userDrawn="1">
          <p15:clr>
            <a:srgbClr val="A4A3A4"/>
          </p15:clr>
        </p15:guide>
        <p15:guide id="4" orient="horz" pos="1480" userDrawn="1">
          <p15:clr>
            <a:srgbClr val="A4A3A4"/>
          </p15:clr>
        </p15:guide>
        <p15:guide id="5" orient="horz" pos="3899">
          <p15:clr>
            <a:srgbClr val="A4A3A4"/>
          </p15:clr>
        </p15:guide>
        <p15:guide id="6" orient="horz" pos="1826">
          <p15:clr>
            <a:srgbClr val="A4A3A4"/>
          </p15:clr>
        </p15:guide>
        <p15:guide id="7" orient="horz" pos="761">
          <p15:clr>
            <a:srgbClr val="A4A3A4"/>
          </p15:clr>
        </p15:guide>
        <p15:guide id="8" pos="531">
          <p15:clr>
            <a:srgbClr val="A4A3A4"/>
          </p15:clr>
        </p15:guide>
        <p15:guide id="9" pos="7152">
          <p15:clr>
            <a:srgbClr val="A4A3A4"/>
          </p15:clr>
        </p15:guide>
        <p15:guide id="10" pos="21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94660" autoAdjust="0"/>
  </p:normalViewPr>
  <p:slideViewPr>
    <p:cSldViewPr snapToGrid="0" showGuides="1">
      <p:cViewPr varScale="1">
        <p:scale>
          <a:sx n="82" d="100"/>
          <a:sy n="82" d="100"/>
        </p:scale>
        <p:origin x="514" y="62"/>
      </p:cViewPr>
      <p:guideLst>
        <p:guide orient="horz" pos="2160"/>
        <p:guide pos="3840"/>
        <p:guide pos="4135"/>
        <p:guide orient="horz" pos="1480"/>
        <p:guide orient="horz" pos="3899"/>
        <p:guide orient="horz" pos="1826"/>
        <p:guide orient="horz" pos="761"/>
        <p:guide pos="531"/>
        <p:guide pos="7152"/>
        <p:guide pos="21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0" d="100"/>
          <a:sy n="50" d="100"/>
        </p:scale>
        <p:origin x="-2688" y="-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FCEFA-FCBE-409A-BF86-9A1857CAC474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B6615-4543-4DED-B257-BD56E08139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31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D5351-1E0F-4C42-9474-0387456B5499}" type="datetimeFigureOut">
              <a:rPr lang="ru-RU" smtClean="0"/>
              <a:pPr/>
              <a:t>25.08.2022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146E2-3A7E-4573-A87B-640759FF8C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76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2146E2-3A7E-4573-A87B-640759FF8CD1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131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504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593302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373714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6991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7121889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24412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86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51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58" y="6322423"/>
            <a:ext cx="973083" cy="45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7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29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58" y="6322423"/>
            <a:ext cx="973083" cy="45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999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58" y="6322423"/>
            <a:ext cx="973083" cy="45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5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112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92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06.04.2016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Санкт-Петербург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93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06.04.2016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Санкт-Петербург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9C3FFB5-34CE-45A2-910B-567D36D61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3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7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1999" y="4683470"/>
            <a:ext cx="9953897" cy="1107632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latin typeface="Calibri Light" panose="020F0302020204030204" pitchFamily="34" charset="0"/>
                <a:cs typeface="Calibri Light" panose="020F0302020204030204" pitchFamily="34" charset="0"/>
              </a:rPr>
              <a:t>Экологическое просвещение для всех</a:t>
            </a:r>
            <a:br>
              <a:rPr lang="ru-RU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ru-RU"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704498" y="6067488"/>
            <a:ext cx="2640632" cy="365125"/>
          </a:xfrm>
        </p:spPr>
        <p:txBody>
          <a:bodyPr/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г. Санкт-Петербург</a:t>
            </a:r>
          </a:p>
        </p:txBody>
      </p:sp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53" y="1407219"/>
            <a:ext cx="8156390" cy="299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8343" y="6363437"/>
            <a:ext cx="1680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vk.com/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ecovoce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54" y="56294"/>
            <a:ext cx="886342" cy="96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130" y="160797"/>
            <a:ext cx="1647027" cy="756802"/>
          </a:xfrm>
          <a:prstGeom prst="rect">
            <a:avLst/>
          </a:prstGeom>
        </p:spPr>
      </p:pic>
      <p:pic>
        <p:nvPicPr>
          <p:cNvPr id="10" name="Рисунок 9" descr="F:\1. МИНЕРАЛ\ЭВЦ\ЭБГ\Лого для стены\QR ЭВЦ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43" y="5175313"/>
            <a:ext cx="1762125" cy="1257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089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297" y="75249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08000"/>
                </a:solidFill>
              </a:rPr>
              <a:t>Зеленый шаг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599631" y="762171"/>
            <a:ext cx="6492842" cy="4814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49E39"/>
              </a:buClr>
              <a:buSzPct val="80000"/>
              <a:buFont typeface="Wingdings 3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243D983-9DF4-A047-E490-08E31E867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9" y="3522306"/>
            <a:ext cx="4642925" cy="309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60C89E37-575F-80B7-4C4D-7DC2B97F9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32" y="3574746"/>
            <a:ext cx="4642926" cy="309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B13265C-4399-EF12-9453-9281DE4BB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356" y="735649"/>
            <a:ext cx="4642926" cy="309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251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01" y="1267097"/>
            <a:ext cx="7818888" cy="28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92669" y="5784026"/>
            <a:ext cx="2227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vk.com/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ecovoce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 descr="F:\1. МИНЕРАЛ\ЭВЦ\ЭБГ\Лого для стены\QR ЭВЦ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9" t="8889" r="20093" b="9252"/>
          <a:stretch/>
        </p:blipFill>
        <p:spPr bwMode="auto">
          <a:xfrm>
            <a:off x="2958489" y="4546473"/>
            <a:ext cx="1250575" cy="12375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958489" y="450176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Россия, Санкт-Петербург, </a:t>
            </a:r>
          </a:p>
          <a:p>
            <a:pPr algn="ctr">
              <a:buFontTx/>
              <a:buNone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199397, ул. Нахимова, д.1</a:t>
            </a:r>
          </a:p>
          <a:p>
            <a:pPr algn="ctr">
              <a:buFontTx/>
              <a:buNone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Телефон: 8(931) 200-95-94</a:t>
            </a:r>
          </a:p>
          <a:p>
            <a:pPr algn="ctr">
              <a:buFontTx/>
              <a:buNone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evc@scmin.spb.ru</a:t>
            </a:r>
          </a:p>
        </p:txBody>
      </p:sp>
    </p:spTree>
    <p:extLst>
      <p:ext uri="{BB962C8B-B14F-4D97-AF65-F5344CB8AC3E}">
        <p14:creationId xmlns:p14="http://schemas.microsoft.com/office/powerpoint/2010/main" val="196903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19452" y="1466680"/>
            <a:ext cx="7552198" cy="2967461"/>
          </a:xfrm>
        </p:spPr>
        <p:txBody>
          <a:bodyPr>
            <a:normAutofit fontScale="92500" lnSpcReduction="10000"/>
          </a:bodyPr>
          <a:lstStyle/>
          <a:p>
            <a:pPr indent="0" algn="just">
              <a:buNone/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Создан в 2015 году по заказу Комитета по природопользованию, охране окружающей среды и обеспечению экологической безопасности Правительства Санкт-Петербурга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на базе подведомственного Комитету Государственного геологического унитарного предприятия «Специализированная фирма  «Минерал».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83" y="268972"/>
            <a:ext cx="1501160" cy="689777"/>
          </a:xfrm>
        </p:spPr>
      </p:pic>
      <p:sp>
        <p:nvSpPr>
          <p:cNvPr id="7" name="Прямоугольник 6"/>
          <p:cNvSpPr/>
          <p:nvPr/>
        </p:nvSpPr>
        <p:spPr>
          <a:xfrm>
            <a:off x="436682" y="333236"/>
            <a:ext cx="81053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ЭКОЛОГИЧЕСКИЙ ВОЛОНТЕРСКИЙ ЦЕНТР</a:t>
            </a:r>
          </a:p>
          <a:p>
            <a:pPr>
              <a:buNone/>
            </a:pPr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Единый ресурсный центр Санкт-Петербурга</a:t>
            </a:r>
          </a:p>
        </p:txBody>
      </p:sp>
      <p:pic>
        <p:nvPicPr>
          <p:cNvPr id="11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915" y="178926"/>
            <a:ext cx="798296" cy="86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ПОЛНЫЙ ЛОГОТИ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61397" y="4852028"/>
            <a:ext cx="2720746" cy="116839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1C33D70-F725-3355-3ED3-C4AF26DD4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7" y="1466680"/>
            <a:ext cx="3462729" cy="519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6"/>
          <p:cNvSpPr>
            <a:spLocks noGrp="1"/>
          </p:cNvSpPr>
          <p:nvPr>
            <p:ph sz="half" idx="1"/>
          </p:nvPr>
        </p:nvSpPr>
        <p:spPr>
          <a:xfrm>
            <a:off x="875212" y="2103121"/>
            <a:ext cx="7197634" cy="45197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Ресурсная </a:t>
            </a:r>
            <a:r>
              <a:rPr lang="ru-RU" sz="2300" b="1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площадка</a:t>
            </a:r>
            <a:r>
              <a:rPr lang="ru-RU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 для </a:t>
            </a:r>
            <a:r>
              <a:rPr lang="ru-RU" sz="23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эковолонтеров</a:t>
            </a:r>
            <a:endParaRPr lang="ru-RU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Более </a:t>
            </a:r>
            <a:r>
              <a:rPr lang="ru-RU" sz="2300" b="1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30 соглашений </a:t>
            </a:r>
            <a:r>
              <a:rPr lang="ru-RU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о сотрудничестве с основными экологическими организациями и движениями, а также высшими учебными заведениями Санкт-Петербурга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b="1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Более 3000 </a:t>
            </a:r>
            <a:r>
              <a:rPr lang="ru-RU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волонтеров и активных граждан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b="1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Более 40 </a:t>
            </a:r>
            <a:r>
              <a:rPr lang="ru-RU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круглых столов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b="1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Более 120 городских мероприятий </a:t>
            </a:r>
            <a:r>
              <a:rPr lang="ru-RU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экологической направленности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b="1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Более 90 человек </a:t>
            </a:r>
            <a:r>
              <a:rPr lang="ru-RU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прошли стажировку по координации волонтеров </a:t>
            </a:r>
          </a:p>
          <a:p>
            <a:pPr marL="0" indent="0">
              <a:buNone/>
            </a:pP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 descr="ПОЛНЫЙ 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891" y="0"/>
            <a:ext cx="4475220" cy="19218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658" y="940527"/>
            <a:ext cx="3525298" cy="5295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174856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6">
            <a:extLst>
              <a:ext uri="{FF2B5EF4-FFF2-40B4-BE49-F238E27FC236}">
                <a16:creationId xmlns:a16="http://schemas.microsoft.com/office/drawing/2014/main" id="{7D1D198B-FD53-5D1E-2197-424203A3F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901" y="712901"/>
            <a:ext cx="5432198" cy="543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8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ÐÐ°ÑÑÐ¸Ð½ÐºÐ¸ Ð¿Ð¾ Ð·Ð°Ð¿ÑÐ¾ÑÑ Ð·ÐµÐ»ÐµÐ½ÑÐ¹ Ð»Ð¸ÑÑ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saturation sat="99000"/>
                    </a14:imgEffect>
                    <a14:imgEffect>
                      <a14:brightnessContrast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4682" y="3942413"/>
            <a:ext cx="2807854" cy="2915587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·ÐµÐ»ÐµÐ½ÑÐ¹ Ð»Ð¸ÑÑ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" y="3942413"/>
            <a:ext cx="2915587" cy="291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5632" y="1482883"/>
            <a:ext cx="1528355" cy="39176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62857" y="1874647"/>
            <a:ext cx="5394959" cy="4983353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Развитие сотрудничества с волонтерскими организациями, индивидуальными волонтерами, укрепление их взаимодействия между собой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Систематизация данных о волонтерских организациях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Выявление  и анализ экологических проблем районов города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Разработка, печать и распространение информационных материалов, методических пособий и буклетов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Организация, поддержка и координация проведения экологических мероприятий в городе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Подготовка и распространение информации в социальных сетях, на сайтах волонтерских организаций, в СМИ</a:t>
            </a:r>
          </a:p>
        </p:txBody>
      </p:sp>
      <p:pic>
        <p:nvPicPr>
          <p:cNvPr id="5" name="Рисунок 4" descr="ПОЛНЫЙ ЛОГОТИП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53986" y="50420"/>
            <a:ext cx="3661187" cy="1572259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711916" y="1891760"/>
            <a:ext cx="5368834" cy="4679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Сотрудничество с экологическими организациями и движениями г. Санкт-Петербурга </a:t>
            </a:r>
          </a:p>
          <a:p>
            <a:pPr marL="268288"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Повышение экологической культуры населения</a:t>
            </a:r>
          </a:p>
          <a:p>
            <a:pPr marL="268288"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Стимулирование добровольческой деятельности</a:t>
            </a:r>
          </a:p>
          <a:p>
            <a:pPr marL="268288"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Поддержка негосударственных проектов и программ, направленных на охрану окружающей среды</a:t>
            </a:r>
          </a:p>
          <a:p>
            <a:pPr marL="268288"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Укрепление  зеленого имиджа Санкт-Петербурга</a:t>
            </a:r>
          </a:p>
          <a:p>
            <a:pPr marL="0" indent="0">
              <a:buFont typeface="Wingdings 3" charset="2"/>
              <a:buNone/>
            </a:pP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667204" y="1466552"/>
            <a:ext cx="1528355" cy="3917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500" b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Задачи:</a:t>
            </a:r>
          </a:p>
        </p:txBody>
      </p:sp>
      <p:pic>
        <p:nvPicPr>
          <p:cNvPr id="30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57" y="280900"/>
            <a:ext cx="974420" cy="106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Объект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59" y="433390"/>
            <a:ext cx="1647027" cy="7568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ОЛНЫЙ ЛОГОТИП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63718" y="0"/>
            <a:ext cx="3446019" cy="14798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513" y="436673"/>
            <a:ext cx="10319657" cy="5995851"/>
          </a:xfrm>
        </p:spPr>
        <p:txBody>
          <a:bodyPr>
            <a:normAutofit/>
          </a:bodyPr>
          <a:lstStyle/>
          <a:p>
            <a:pPr lvl="0">
              <a:buClr>
                <a:srgbClr val="549E39"/>
              </a:buClr>
              <a:buNone/>
            </a:pPr>
            <a:r>
              <a:rPr lang="ru-RU" sz="3200" b="1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Деятельность ЭВЦ</a:t>
            </a:r>
          </a:p>
          <a:p>
            <a:pPr lvl="0">
              <a:buClr>
                <a:srgbClr val="549E39"/>
              </a:buClr>
              <a:buNone/>
            </a:pPr>
            <a:endParaRPr lang="ru-RU" sz="300" b="1" dirty="0">
              <a:solidFill>
                <a:srgbClr val="008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17"/>
          <p:cNvSpPr txBox="1">
            <a:spLocks/>
          </p:cNvSpPr>
          <p:nvPr/>
        </p:nvSpPr>
        <p:spPr>
          <a:xfrm>
            <a:off x="838200" y="2608445"/>
            <a:ext cx="10515600" cy="3568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145" y="3308521"/>
            <a:ext cx="2622487" cy="3263946"/>
          </a:xfrm>
          <a:prstGeom prst="rect">
            <a:avLst/>
          </a:prstGeom>
          <a:ln>
            <a:solidFill>
              <a:srgbClr val="008000"/>
            </a:solidFill>
          </a:ln>
          <a:effec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07" b="4562"/>
          <a:stretch/>
        </p:blipFill>
        <p:spPr>
          <a:xfrm>
            <a:off x="37644" y="3322882"/>
            <a:ext cx="3341198" cy="2349446"/>
          </a:xfrm>
          <a:prstGeom prst="rect">
            <a:avLst/>
          </a:prstGeom>
          <a:ln w="3175">
            <a:solidFill>
              <a:srgbClr val="008000"/>
            </a:solidFill>
          </a:ln>
          <a:effectLst/>
        </p:spPr>
      </p:pic>
      <p:pic>
        <p:nvPicPr>
          <p:cNvPr id="30" name="Picture 2" descr="C:\Users\olga\Google Диск\2017 новое\эвц 2017\оопт\отчет эвц апрель\фото для отчета с подписью\пример футболки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05" y="3656523"/>
            <a:ext cx="2030987" cy="3065641"/>
          </a:xfrm>
          <a:prstGeom prst="rect">
            <a:avLst/>
          </a:prstGeo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A715AC-C738-BAC4-7FFE-22CC5B840065}"/>
              </a:ext>
            </a:extLst>
          </p:cNvPr>
          <p:cNvSpPr txBox="1"/>
          <p:nvPr/>
        </p:nvSpPr>
        <p:spPr>
          <a:xfrm>
            <a:off x="459373" y="990833"/>
            <a:ext cx="11418495" cy="2332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400"/>
              </a:spcBef>
              <a:buClr>
                <a:srgbClr val="549E39"/>
              </a:buClr>
              <a:buFont typeface="Wingdings" panose="05000000000000000000" pitchFamily="2" charset="2"/>
              <a:buChar char="ü"/>
              <a:defRPr/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Организация и проведение обучающих тренингов для волонтеров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Clr>
                <a:srgbClr val="549E39"/>
              </a:buClr>
              <a:buFont typeface="Wingdings" panose="05000000000000000000" pitchFamily="2" charset="2"/>
              <a:buChar char="ü"/>
              <a:defRPr/>
            </a:pPr>
            <a:r>
              <a:rPr lang="ru-RU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Организация мероприятий по уборке и облагораживанию городских территорий в формате игр и квестов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Clr>
                <a:srgbClr val="549E39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Организация и проведение обучающих мастер-классов и семинаров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Clr>
                <a:srgbClr val="549E39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Организация деловых круглых столов для общественных организаций и объединений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Clr>
                <a:srgbClr val="549E39"/>
              </a:buClr>
              <a:buFont typeface="Wingdings" panose="05000000000000000000" pitchFamily="2" charset="2"/>
              <a:buChar char="ü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Подготовка и печать эколого-просветительской печатной продукции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85" y="4542149"/>
            <a:ext cx="3112192" cy="207633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B9A1451-512F-13E4-8C32-E8D7E6405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800" y="2318805"/>
            <a:ext cx="2715847" cy="383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36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pp.userapi.com/c847021/v847021094/9aa98/W0FyiGx0YU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46"/>
                    </a14:imgEffect>
                    <a14:imgEffect>
                      <a14:saturation sat="94000"/>
                    </a14:imgEffect>
                    <a14:imgEffect>
                      <a14:brightnessContrast bright="7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17" r="16494"/>
          <a:stretch/>
        </p:blipFill>
        <p:spPr bwMode="auto">
          <a:xfrm>
            <a:off x="8360893" y="4506030"/>
            <a:ext cx="3445813" cy="2135532"/>
          </a:xfrm>
          <a:prstGeom prst="rect">
            <a:avLst/>
          </a:prstGeom>
          <a:ln>
            <a:solidFill>
              <a:srgbClr val="008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58Vbp_nzZlY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 l="5657" t="29637" r="22624" b="5488"/>
          <a:stretch/>
        </p:blipFill>
        <p:spPr>
          <a:xfrm>
            <a:off x="6358205" y="3213245"/>
            <a:ext cx="2833934" cy="1714356"/>
          </a:xfrm>
          <a:prstGeom prst="rect">
            <a:avLst/>
          </a:prstGeom>
          <a:ln>
            <a:solidFill>
              <a:srgbClr val="008000"/>
            </a:solidFill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646" y="374754"/>
            <a:ext cx="9473783" cy="155564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Ресурсная площадка ЭВЦ</a:t>
            </a:r>
            <a:br>
              <a:rPr lang="ru-RU" b="1" dirty="0">
                <a:solidFill>
                  <a:srgbClr val="008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Возможности для добровольцев и экологических </a:t>
            </a:r>
            <a:b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волонтерских движений и объединений </a:t>
            </a:r>
            <a:endParaRPr lang="ru-RU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647" y="1930400"/>
            <a:ext cx="6790544" cy="466527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бесплатная площадка для проведения мероприятий в помещении</a:t>
            </a:r>
          </a:p>
          <a:p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координационная поддержка проектов и программ экологической направленности</a:t>
            </a:r>
          </a:p>
          <a:p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информационная поддержка</a:t>
            </a:r>
          </a:p>
          <a:p>
            <a:r>
              <a:rPr lang="ru-R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повышение эффективности взаимодействия общественных организаций между друг другом и с органами государственной власти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</a:pPr>
            <a:endParaRPr lang="ru-RU" sz="1600" dirty="0"/>
          </a:p>
        </p:txBody>
      </p:sp>
      <p:pic>
        <p:nvPicPr>
          <p:cNvPr id="6" name="Рисунок 5" descr="ПОЛНЫЙ ЛОГОТИП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97435" y="169131"/>
            <a:ext cx="3212482" cy="13795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26" r="3738"/>
          <a:stretch/>
        </p:blipFill>
        <p:spPr>
          <a:xfrm>
            <a:off x="8220152" y="1740191"/>
            <a:ext cx="3586554" cy="1793277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253460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297" y="75249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08000"/>
                </a:solidFill>
              </a:rPr>
              <a:t>Зеленый шаг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0CF75526-6990-6F97-7786-5768E2FAD1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Объект 18">
            <a:extLst>
              <a:ext uri="{FF2B5EF4-FFF2-40B4-BE49-F238E27FC236}">
                <a16:creationId xmlns:a16="http://schemas.microsoft.com/office/drawing/2014/main" id="{C4DFDD9F-4A3F-B9E0-AF79-309B06455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8067" y="2145290"/>
            <a:ext cx="3556915" cy="3880773"/>
          </a:xfrm>
        </p:spPr>
        <p:txBody>
          <a:bodyPr/>
          <a:lstStyle/>
          <a:p>
            <a:r>
              <a:rPr lang="ru-RU" dirty="0"/>
              <a:t>Более 500 участников</a:t>
            </a:r>
          </a:p>
          <a:p>
            <a:r>
              <a:rPr lang="ru-RU" dirty="0"/>
              <a:t>5 экологический соревнований</a:t>
            </a:r>
          </a:p>
          <a:p>
            <a:r>
              <a:rPr lang="ru-RU" dirty="0"/>
              <a:t>Собрано более 2 тонн мусора</a:t>
            </a:r>
          </a:p>
          <a:p>
            <a:r>
              <a:rPr lang="ru-RU" dirty="0"/>
              <a:t>Раздельно собранные отходы были переданы на переработку</a:t>
            </a:r>
          </a:p>
          <a:p>
            <a:r>
              <a:rPr lang="ru-RU" dirty="0"/>
              <a:t>Привлечено 17 партнерских организаций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599631" y="780619"/>
            <a:ext cx="6492842" cy="4814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88EF00-8A14-7803-5DEE-40D850F9C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20" y="1185703"/>
            <a:ext cx="3877719" cy="2584136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28444F0-BAD7-9FE8-2A40-12D7633E3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57" y="1185703"/>
            <a:ext cx="3875606" cy="258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F45EAA4-0F7C-F328-EC51-23DCB0DB2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1" y="4073364"/>
            <a:ext cx="3875606" cy="258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1ADAA026-3B45-399B-FDE7-570BFDEA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345" y="4073363"/>
            <a:ext cx="3897918" cy="259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297" y="75249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08000"/>
                </a:solidFill>
              </a:rPr>
              <a:t>Зеленый шаг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599631" y="780619"/>
            <a:ext cx="6492842" cy="4814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49E39"/>
              </a:buClr>
              <a:buSzPct val="80000"/>
              <a:buFont typeface="Wingdings 3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B6A2541-EEB5-0B60-26AA-FD24823BC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62" y="824459"/>
            <a:ext cx="3802357" cy="537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2624F1B-571D-0A11-D673-8B08DDEEB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237" y="1040730"/>
            <a:ext cx="3802358" cy="537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75281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2032</TotalTime>
  <Words>345</Words>
  <Application>Microsoft Office PowerPoint</Application>
  <PresentationFormat>Широкоэкранный</PresentationFormat>
  <Paragraphs>51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Trebuchet MS</vt:lpstr>
      <vt:lpstr>Wingdings</vt:lpstr>
      <vt:lpstr>Wingdings 3</vt:lpstr>
      <vt:lpstr>Аспект</vt:lpstr>
      <vt:lpstr>Экологическое просвещение для всех </vt:lpstr>
      <vt:lpstr>Презентация PowerPoint</vt:lpstr>
      <vt:lpstr>Презентация PowerPoint</vt:lpstr>
      <vt:lpstr>Презентация PowerPoint</vt:lpstr>
      <vt:lpstr>Цели:</vt:lpstr>
      <vt:lpstr>Презентация PowerPoint</vt:lpstr>
      <vt:lpstr>Ресурсная площадка ЭВЦ Возможности для добровольцев и экологических  волонтерских движений и объединений </vt:lpstr>
      <vt:lpstr>Зеленый шаг</vt:lpstr>
      <vt:lpstr>Зеленый шаг</vt:lpstr>
      <vt:lpstr>Зеленый шаг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Экологическое просвещение в Санкт-Петербурге</dc:title>
  <dc:creator>Eugy</dc:creator>
  <cp:lastModifiedBy>Настя Полякова</cp:lastModifiedBy>
  <cp:revision>131</cp:revision>
  <dcterms:created xsi:type="dcterms:W3CDTF">2015-11-10T20:29:38Z</dcterms:created>
  <dcterms:modified xsi:type="dcterms:W3CDTF">2022-08-25T08:56:46Z</dcterms:modified>
</cp:coreProperties>
</file>