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5" r:id="rId6"/>
    <p:sldId id="268" r:id="rId7"/>
    <p:sldId id="272" r:id="rId8"/>
    <p:sldId id="277" r:id="rId9"/>
    <p:sldId id="282" r:id="rId10"/>
    <p:sldId id="299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75" autoAdjust="0"/>
  </p:normalViewPr>
  <p:slideViewPr>
    <p:cSldViewPr snapToGrid="0">
      <p:cViewPr varScale="1">
        <p:scale>
          <a:sx n="79" d="100"/>
          <a:sy n="79" d="100"/>
        </p:scale>
        <p:origin x="108" y="324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2" b="0" i="0" u="none" strike="noStrike" kern="1200" spc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2" b="0" i="0" u="none" strike="noStrike" kern="1200" spc="0" baseline="0" noProof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87-424A-B7A1-23CA79CE6C0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B87-424A-B7A1-23CA79CE6C0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87-424A-B7A1-23CA79CE6C0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87-424A-B7A1-23CA79CE6C0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87-424A-B7A1-23CA79CE6C05}"/>
              </c:ext>
            </c:extLst>
          </c:dPt>
          <c:cat>
            <c:strRef>
              <c:f>Sheet1!$A$2:$A$6</c:f>
              <c:strCache>
                <c:ptCount val="5"/>
                <c:pt idx="0">
                  <c:v>август</c:v>
                </c:pt>
                <c:pt idx="1">
                  <c:v>сентябрь</c:v>
                </c:pt>
                <c:pt idx="2">
                  <c:v>октябрь</c:v>
                </c:pt>
                <c:pt idx="3">
                  <c:v>ноябрь</c:v>
                </c:pt>
                <c:pt idx="4">
                  <c:v>декабрь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15000</c:v>
                </c:pt>
                <c:pt idx="1">
                  <c:v>16000</c:v>
                </c:pt>
                <c:pt idx="2">
                  <c:v>17000</c:v>
                </c:pt>
                <c:pt idx="3">
                  <c:v>18000</c:v>
                </c:pt>
                <c:pt idx="4">
                  <c:v>19000.5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7-424A-B7A1-23CA79CE6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29"/>
        <c:axId val="643702576"/>
        <c:axId val="643702904"/>
      </c:barChart>
      <c:catAx>
        <c:axId val="64370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 noProof="1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ru-RU"/>
          </a:p>
        </c:txPr>
        <c:crossAx val="643702904"/>
        <c:crosses val="autoZero"/>
        <c:auto val="1"/>
        <c:lblAlgn val="ctr"/>
        <c:lblOffset val="100"/>
        <c:noMultiLvlLbl val="0"/>
      </c:catAx>
      <c:valAx>
        <c:axId val="643702904"/>
        <c:scaling>
          <c:orientation val="minMax"/>
          <c:max val="50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1" u="none" strike="noStrike" kern="1200" baseline="0" noProof="1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ru-RU"/>
          </a:p>
        </c:txPr>
        <c:crossAx val="64370257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ru-RU" noProof="1" dirty="0">
          <a:latin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41549F-5C91-4C7E-BE74-D9448602DDE9}" type="datetime1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82E420-31C0-4FAB-9C47-370244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8C3B24-5268-4F42-943F-7D0C9CCB0725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BDF500-FE05-4D50-AB42-37EDEB80A66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9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3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4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3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14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1951B-C184-4038-9A1E-A690BE8CA93C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СОДЕРЖИМЫМ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4145" y="2138878"/>
            <a:ext cx="4361941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30F87B-525A-4475-8714-116CD76B16FB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СЛАЙД-РАЗДЕЛИТЕЛЬ</a:t>
            </a:r>
            <a:br>
              <a:rPr lang="ru-RU" noProof="0"/>
            </a:br>
            <a:r>
              <a:rPr lang="ru-RU" noProof="0"/>
              <a:t>РАЗДЕЛОВ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Подзаголовок раздела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4A02E4-53E8-4BD3-9DB0-123AFE4ECAA1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СЛАЙД-РАЗДЕЛИТЕЛЬ</a:t>
            </a:r>
            <a:br>
              <a:rPr lang="ru-RU" noProof="0"/>
            </a:br>
            <a:r>
              <a:rPr lang="ru-RU" noProof="0"/>
              <a:t>РАЗДЕЛОВ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Подзаголовок раздела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CD5AD-1E23-4607-83C9-6343CA4F5B81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rtlCol="0"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СЛАЙД-РАЗДЕЛИТЕЛЬ РАЗДЕЛОВ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74A5C1-EABB-46AB-AF4E-1C177D089760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Подзаголовок раздела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СЛАЙД-РАЗДЕЛИТЕЛЬ</a:t>
            </a:r>
            <a:br>
              <a:rPr lang="ru-RU" noProof="0"/>
            </a:br>
            <a:r>
              <a:rPr lang="ru-RU" noProof="0"/>
              <a:t>РАЗДЕЛОВ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Подзаголовок раздела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C95213-CC70-4FB6-93F1-661FC65087AF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СЛАЙД-РАЗДЕЛИТЕЛЬ</a:t>
            </a:r>
            <a:br>
              <a:rPr lang="ru-RU" noProof="0"/>
            </a:br>
            <a:r>
              <a:rPr lang="ru-RU" noProof="0"/>
              <a:t>РАЗДЕЛОВ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D8CE9-FEDF-4F57-8561-1D66471FD0F9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  <a:br>
              <a:rPr lang="ru-RU" noProof="0"/>
            </a:br>
            <a:r>
              <a:rPr lang="ru-RU" noProof="0"/>
              <a:t>РАЗДЕЛОВ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FA4393-2940-4116-8347-E6812F94228E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ДВУМЯ</a:t>
            </a:r>
            <a:br>
              <a:rPr lang="ru-RU" noProof="0"/>
            </a:br>
            <a:r>
              <a:rPr lang="ru-RU" noProof="0"/>
              <a:t>ОБЪЕКТАМИ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C8D0E2-41B2-449E-AE08-1CCF8EF651C7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 ДВУМЯ</a:t>
            </a:r>
            <a:br>
              <a:rPr lang="ru-RU" noProof="0"/>
            </a:br>
            <a:r>
              <a:rPr lang="ru-RU" noProof="0"/>
              <a:t>ОБЪЕКТАМИ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015247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4744" y="3386142"/>
            <a:ext cx="5183188" cy="2015247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FA6B8E-BC89-4DDB-9651-8B66B01BC6FA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 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ДВУМЯ</a:t>
            </a:r>
            <a:br>
              <a:rPr lang="ru-RU" noProof="0"/>
            </a:br>
            <a:r>
              <a:rPr lang="ru-RU" noProof="0"/>
              <a:t>ОБЪЕКТАМИ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F43ED1-9447-4CD2-9E47-39064EF2468E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BD9E44-B897-44C9-AD45-99FC98E6B22C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ДВУМЯ</a:t>
            </a:r>
            <a:br>
              <a:rPr lang="ru-RU" noProof="0"/>
            </a:br>
            <a:r>
              <a:rPr lang="ru-RU" noProof="0"/>
              <a:t>ОБЪЕКТАМИ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ABCE3-D887-4325-B684-6FAD0D8082B8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27519" y="3386142"/>
            <a:ext cx="4783074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911271" y="3386142"/>
            <a:ext cx="4783075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 ДВУМЯ</a:t>
            </a:r>
            <a:br>
              <a:rPr lang="ru-RU" noProof="0"/>
            </a:br>
            <a:r>
              <a:rPr lang="ru-RU" noProof="0"/>
              <a:t>ОБЪЕКТАМИ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155812-385B-4E18-831D-87816ECB5DBE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27519" y="3386142"/>
            <a:ext cx="4559068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Объект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911271" y="3386142"/>
            <a:ext cx="4783069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ИЗОБРАЖЕНИЕМ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A3A7A-EEA7-4DAF-9A27-0972570925D3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и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 ИЗОБРАЖЕНИЕМ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CEE4E7-6B98-4981-B194-70FA40E244D3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и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ИЗОБРАЖЕНИЕМ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16B06-C575-4BF6-A49D-2F222D421D91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Изображение и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4" name="Рисунок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ИЗОБРАЖЕНИЕМ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C7DF12-4A52-4845-A381-981B1DBE5D54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Изображение и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ИЗОБРАЖЕНИЕМ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DD1597-AF43-41C6-8358-99C9BAFF0CD0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ДИАГРАММОЙ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14B715-A308-417C-875B-D2761907D26C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 ДИАГРАММОЙ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ECB438-5358-42DF-BCB4-8B000D732C0A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017154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2931545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ДИАГРАММОЙ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8FCAB8-1644-4CE6-803A-E6EA0FB0D590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 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9938B1-AC91-4427-B5FC-7E63BEC92008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7418CD-A963-4D21-886D-B37C31617BE4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8" y="3386142"/>
            <a:ext cx="4759643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876B00-DD57-465B-8B95-782BC5FCBF33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9" y="3386142"/>
            <a:ext cx="4540672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</a:t>
            </a:r>
            <a:br>
              <a:rPr lang="ru-RU" noProof="0"/>
            </a:br>
            <a:r>
              <a:rPr lang="ru-RU" noProof="0"/>
              <a:t>ИЗОБРАЖЕНИЯ</a:t>
            </a:r>
            <a:br>
              <a:rPr lang="ru-RU" noProof="0"/>
            </a:br>
            <a:r>
              <a:rPr lang="ru-RU" noProof="0"/>
              <a:t>С</a:t>
            </a:r>
            <a:br>
              <a:rPr lang="ru-RU" noProof="0"/>
            </a:br>
            <a:r>
              <a:rPr lang="ru-RU" noProof="0"/>
              <a:t>ПОДПИСЬЮ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7F6F49-5E2F-4431-8DB0-E4E49C58A86A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rtlCol="0"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ИЗОБРАЖЕНИЯ</a:t>
            </a:r>
            <a:br>
              <a:rPr lang="ru-RU" noProof="0"/>
            </a:br>
            <a:r>
              <a:rPr lang="ru-RU" noProof="0"/>
              <a:t>С ПОДПИСЬЮ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1A8F40-7120-4C53-AAED-BFF6BD07F0E9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</a:t>
            </a:r>
            <a:br>
              <a:rPr lang="ru-RU" noProof="0"/>
            </a:br>
            <a:r>
              <a:rPr lang="ru-RU" noProof="0"/>
              <a:t>ИЗОБРАЖЕНИЯ</a:t>
            </a:r>
            <a:br>
              <a:rPr lang="ru-RU" noProof="0"/>
            </a:br>
            <a:r>
              <a:rPr lang="ru-RU" noProof="0"/>
              <a:t>С</a:t>
            </a:r>
            <a:br>
              <a:rPr lang="ru-RU" noProof="0"/>
            </a:br>
            <a:r>
              <a:rPr lang="ru-RU" noProof="0"/>
              <a:t>ПОДПИСЬЮ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FCEA95-9B38-4715-8EEE-C1512E771ACD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</a:t>
            </a:r>
            <a:br>
              <a:rPr lang="ru-RU" noProof="0"/>
            </a:br>
            <a:r>
              <a:rPr lang="ru-RU" noProof="0"/>
              <a:t>ИЗОБРАЖЕНИЯ</a:t>
            </a:r>
            <a:br>
              <a:rPr lang="ru-RU" noProof="0"/>
            </a:br>
            <a:r>
              <a:rPr lang="ru-RU" noProof="0"/>
              <a:t>С</a:t>
            </a:r>
            <a:br>
              <a:rPr lang="ru-RU" noProof="0"/>
            </a:br>
            <a:r>
              <a:rPr lang="ru-RU" noProof="0"/>
              <a:t>ПОДПИСЬЮ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19351" y="3283710"/>
            <a:ext cx="3490800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36F51C-BAA8-4383-B10F-B89E6B8D8FFF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 Dolor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ИЗОБРАЖЕНИЕМ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0B850-C35B-40AA-A9B0-26E75CD3F383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 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E2AA06-0D19-4047-9C0F-1EB7AC90CC2B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зо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 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3FD575-C24B-4217-8271-1301E847C9D2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зо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 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DC8AE6-023D-424C-B87D-0375AACC72C7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38D62-9008-4BF0-BC28-17D10D41796A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зо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</a:t>
            </a:r>
            <a:br>
              <a:rPr lang="ru-RU" noProof="0"/>
            </a:br>
            <a:r>
              <a:rPr lang="ru-RU" noProof="0"/>
              <a:t>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C66C02-5B5A-4066-831C-CA938862B39E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зо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</a:t>
            </a:r>
            <a:br>
              <a:rPr lang="ru-RU" noProof="0"/>
            </a:br>
            <a:r>
              <a:rPr lang="ru-RU" noProof="0"/>
              <a:t>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29A0D0-BF11-476C-8877-8BE1247E1FAE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 rtlCol="0">
            <a:noAutofit/>
          </a:bodyPr>
          <a:lstStyle>
            <a:lvl1pPr>
              <a:defRPr sz="5500"/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D5663C-797E-4FB3-9AA3-B5DB13C10FFF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благодарност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02030-784A-4D2C-9A91-51877D3BA09C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благодарност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 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66E9C0-C160-41B6-9783-25FDECA68C97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с благодарност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4ADB2-A869-410D-8074-84A42ABE801E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с благодарност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 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7B96C-C996-4862-B51C-68656B29075C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 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8409AF-BB6B-4458-B984-50C29DA4E697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СОДЕРЖИМЫМ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775165"/>
            <a:ext cx="9971158" cy="2427923"/>
          </a:xfrm>
        </p:spPr>
        <p:txBody>
          <a:bodyPr rtlCol="0"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B97032-CC82-4287-A2C0-3A627D7D358B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 СОДЕРЖИМЫМ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133484"/>
            <a:ext cx="10515600" cy="242792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59362-9CB7-467B-AB5D-A5EAC96A8BB3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СОДЕРЖИМЫМ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7520" y="3581731"/>
            <a:ext cx="8997737" cy="223046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8A2911-CAF4-48E4-8FCA-5565C7DB11CB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СОДЕРЖИМЫМ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1409" y="2588054"/>
            <a:ext cx="5228216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4E9681-D451-49EC-80D0-84C48EF23B5B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noProof="0"/>
              <a:t>Название презентации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fld id="{439FFF72-777E-45C5-91EA-0A828765C4AE}" type="datetime1">
              <a:rPr lang="ru-RU" noProof="0" smtClean="0"/>
              <a:t>04.12.2023</a:t>
            </a:fld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fld id="{95CBEC59-7FF9-4688-98DF-89832A0C902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8" y="318288"/>
            <a:ext cx="8807116" cy="1397991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/>
              <a:t>АНО «Общество Спасания на Водах»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150 лет на страже России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19744" y="5396630"/>
            <a:ext cx="2256804" cy="481013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ru-RU" dirty="0"/>
              <a:t>Основан в 1872 году</a:t>
            </a:r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Возрождение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ОСВОД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5" y="1166226"/>
            <a:ext cx="5228726" cy="4759086"/>
          </a:xfrm>
        </p:spPr>
        <p:txBody>
          <a:bodyPr rtlCol="0">
            <a:normAutofit fontScale="47500" lnSpcReduction="20000"/>
          </a:bodyPr>
          <a:lstStyle/>
          <a:p>
            <a:pPr algn="just" rtl="0"/>
            <a:r>
              <a:rPr lang="ru-RU" sz="3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святителя Петра первого митрополита и покровителя Москвы</a:t>
            </a:r>
            <a:r>
              <a:rPr lang="en-US" sz="3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3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2022 года состоялось назначение на должность генерал-директора Общества Спасания на Водах, спасателя международного класса Александра </a:t>
            </a:r>
            <a:r>
              <a:rPr lang="ru-RU" sz="35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Свинухова</a:t>
            </a:r>
            <a:r>
              <a:rPr lang="ru-RU" sz="3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Общество спасания на водах — ведёт свою историю с периода Российской Империи. Это добровольная массовая организация, главной целью которой является охрана жизни и здоровья людей на водоёмах (предупреждение несчастных случаев, обучение населения плаванию и способам спасания). Общество спасания на водах оказывает помощь спасательным службам и контролирует упорядочение использования маломерных судов судоводителями-любителями. В этом году ОСВОД России принял участие в организации гуманитарных миссий на территорию проведения Специальной Военной Операции, доставляя столь необходимые лекарства в госпиталя Министерства Обороны Российской Федерации, детские дома г. Луганск, и нашим бойцам на передовой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ОСВОД России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smtClean="0"/>
              <a:t>2</a:t>
            </a:fld>
            <a:endParaRPr lang="ru-RU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09278663-6DFB-48C5-B58E-9F7560421B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27519" y="3803904"/>
            <a:ext cx="4143555" cy="890016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Честь, Мужество, Отчизна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4252A41-D1CF-4A54-AC0D-995C22071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dirty="0"/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33C2E-1977-40BD-8194-FFAA92F5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dirty="0">
                <a:solidFill>
                  <a:schemeClr val="bg1"/>
                </a:solidFill>
              </a:rPr>
              <a:t>Гуманитарные миссии ОСВОД России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805630-4C19-4EFD-A09A-6A32A706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ОСВОД РОССИИ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ABA256-8519-42C7-BF9C-F3966AE7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A18759-B9AA-49AB-A320-92AF51051E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60608" y="837333"/>
            <a:ext cx="733747" cy="328893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/>
              <a:t>2023 г.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41A82EA-6DCE-481E-A52B-94F31EADA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Помощь фронту</a:t>
            </a:r>
          </a:p>
        </p:txBody>
      </p:sp>
    </p:spTree>
    <p:extLst>
      <p:ext uri="{BB962C8B-B14F-4D97-AF65-F5344CB8AC3E}">
        <p14:creationId xmlns:p14="http://schemas.microsoft.com/office/powerpoint/2010/main" val="192049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Основные направления работы АНО «ОСВОД»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D046CD-889C-4A2E-8DC3-BED5C7901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r>
              <a:rPr lang="ru-RU" dirty="0"/>
              <a:t>Поддержка бойцов СВО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8E0C3E-549F-4B12-BC1D-70D49FDE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068" y="3318172"/>
            <a:ext cx="5362519" cy="2841228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dirty="0"/>
              <a:t>Гуманитарный батальон ОСВОД России, основные задачи:</a:t>
            </a:r>
          </a:p>
          <a:p>
            <a:pPr rtl="0"/>
            <a:r>
              <a:rPr lang="ru-RU" dirty="0"/>
              <a:t>Помощь бойцам участвующим в СВО.</a:t>
            </a:r>
          </a:p>
          <a:p>
            <a:pPr rtl="0"/>
            <a:r>
              <a:rPr lang="ru-RU" dirty="0"/>
              <a:t>Юридическая поддержка участников боевых действий.</a:t>
            </a:r>
          </a:p>
          <a:p>
            <a:pPr rtl="0"/>
            <a:r>
              <a:rPr lang="ru-RU" dirty="0"/>
              <a:t>Закупка, доставка, необходимого материально-технического обеспечения для бойцов участвующих в СВО 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7831C-5C8A-4D10-8B69-B54C753E2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algn="ctr" rtl="0"/>
            <a:r>
              <a:rPr lang="ru-RU" dirty="0"/>
              <a:t>Медико-Социальная работа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01088409-0EAA-441A-9E25-8CC3324E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ОСВОД РОССИИ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3B47294-B529-4908-976B-4F8ECE7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527968E-142A-49A3-8ED6-285EDE03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9376" y="837333"/>
            <a:ext cx="684979" cy="365125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/>
              <a:t>2023 г.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2BF507-75ED-4F09-959F-8E0854B6033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0145" y="3386142"/>
            <a:ext cx="5577055" cy="2773258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dirty="0"/>
              <a:t>Медико-социальные отделы ОСВОД России, основные задачи.</a:t>
            </a:r>
          </a:p>
          <a:p>
            <a:pPr rtl="0"/>
            <a:r>
              <a:rPr lang="ru-RU" dirty="0"/>
              <a:t>Сбор гуманитарной помощи для бойцов участвующих в СВО.</a:t>
            </a:r>
          </a:p>
          <a:p>
            <a:pPr rtl="0"/>
            <a:r>
              <a:rPr lang="ru-RU" dirty="0"/>
              <a:t>Сбор гуманитарной помощи для мирных жителей пострадавших от агрессии Украины.</a:t>
            </a:r>
          </a:p>
          <a:p>
            <a:pPr rtl="0"/>
            <a:r>
              <a:rPr lang="ru-RU" dirty="0"/>
              <a:t>Поддержка граждан оказавшихся в трудной жизненной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263795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176" y="617713"/>
            <a:ext cx="10515600" cy="1325563"/>
          </a:xfrm>
        </p:spPr>
        <p:txBody>
          <a:bodyPr rtlCol="0"/>
          <a:lstStyle/>
          <a:p>
            <a:pPr algn="ctr" rtl="0"/>
            <a:r>
              <a:rPr lang="ru-RU" dirty="0"/>
              <a:t>Образовательная деятельность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BACD58-C3EC-4488-A3DB-D29386D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829536" cy="365125"/>
          </a:xfrm>
        </p:spPr>
        <p:txBody>
          <a:bodyPr rtlCol="0"/>
          <a:lstStyle/>
          <a:p>
            <a:pPr rtl="0"/>
            <a:r>
              <a:rPr lang="ru-RU" sz="1600" b="1" dirty="0"/>
              <a:t>Академия Гражданской Защиты ОСВОД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smtClean="0"/>
              <a:t>5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849212-ABCC-423B-A5BB-8F087B169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dirty="0"/>
              <a:t>2023 г.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4DE4C1-E6F3-48EC-A26B-57BBBF5935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/>
        </p:blipFill>
        <p:spPr>
          <a:xfrm>
            <a:off x="2745255" y="1670402"/>
            <a:ext cx="7230788" cy="4517136"/>
          </a:xfrm>
        </p:spPr>
      </p:pic>
    </p:spTree>
    <p:extLst>
      <p:ext uri="{BB962C8B-B14F-4D97-AF65-F5344CB8AC3E}">
        <p14:creationId xmlns:p14="http://schemas.microsoft.com/office/powerpoint/2010/main" val="332433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9A437-8B14-44F3-9CD4-350A04C1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noProof="1"/>
              <a:t>Обьем гуманитарной помощи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5E8062-5491-4788-A35F-8BEF6FC4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1"/>
              <a:t>ОСВОД России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488701-5FB3-46AF-AA79-5DFBF044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1" dirty="0" smtClean="0"/>
              <a:t>6</a:t>
            </a:fld>
            <a:endParaRPr lang="ru-RU" noProof="1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B52AA4-2DB7-4C7A-99AA-093B615C3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Помощь участникам СВО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9CBA16-FC20-442F-ADE3-E8D745590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1" y="3431112"/>
            <a:ext cx="4894484" cy="2773258"/>
          </a:xfrm>
        </p:spPr>
        <p:txBody>
          <a:bodyPr rtlCol="0"/>
          <a:lstStyle/>
          <a:p>
            <a:pPr rtl="0"/>
            <a:r>
              <a:rPr lang="ru-RU" noProof="1"/>
              <a:t>АНО «ОСВОД» в зону проведения Специальной Военной Операции, и в зону ответственности группы войск находящихся на охране и прикрытии Государственной границы России, доставлено на декабрь 2023 года 190,5 тонн гуманитарного груза.</a:t>
            </a:r>
          </a:p>
          <a:p>
            <a:pPr rtl="0"/>
            <a:r>
              <a:rPr lang="ru-RU" noProof="1"/>
              <a:t>Ежемесечно ОСВОД России отправляет нашим воинам до 10 гуманитарных конвоев!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0AB54C4-EC05-4411-89AE-C93A257E2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algn="ctr" rtl="0"/>
            <a:r>
              <a:rPr lang="ru-RU" noProof="1"/>
              <a:t>За 2023 год</a:t>
            </a:r>
          </a:p>
        </p:txBody>
      </p:sp>
      <p:graphicFrame>
        <p:nvGraphicFramePr>
          <p:cNvPr id="12" name="Объект 11" descr="Диаграмма">
            <a:extLst>
              <a:ext uri="{FF2B5EF4-FFF2-40B4-BE49-F238E27FC236}">
                <a16:creationId xmlns:a16="http://schemas.microsoft.com/office/drawing/2014/main" id="{17331FE7-F462-4B22-B38A-2DC8F54AB0B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31582092"/>
              </p:ext>
            </p:extLst>
          </p:nvPr>
        </p:nvGraphicFramePr>
        <p:xfrm>
          <a:off x="6224784" y="2179306"/>
          <a:ext cx="5157787" cy="36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id="{2CC79059-C535-4122-AA80-8D550BB43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noProof="1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44048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5BCE0-C492-45D1-B14B-D698228DC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3200" dirty="0"/>
              <a:t>СПАСИБО ВСЕМ НЕРАВНОДУШНЫМ ЛЮДЯМ!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B0ECBC-01F6-45D4-9F4C-FD7E8B5B9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ОСВОД РОССИИ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7A5BD8C-215E-470E-9A15-CEABC3C16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2783" y="1006893"/>
            <a:ext cx="1533765" cy="60184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363015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42570522_TF22920738.potx" id="{F04FB785-BECA-4250-9EDD-C50B5F0E35EA}" vid="{C2F58910-B9B7-442D-9E4A-D14EBE63622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яркая утонченная презентация</Template>
  <TotalTime>95</TotalTime>
  <Words>344</Words>
  <Application>Microsoft Office PowerPoint</Application>
  <PresentationFormat>Широкоэкранный</PresentationFormat>
  <Paragraphs>50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Arial</vt:lpstr>
      <vt:lpstr>Times New Roman</vt:lpstr>
      <vt:lpstr>Тема Office</vt:lpstr>
      <vt:lpstr>АНО «Общество Спасания на Водах»</vt:lpstr>
      <vt:lpstr>Возрождение  ОСВОД России</vt:lpstr>
      <vt:lpstr>Гуманитарные миссии ОСВОД России</vt:lpstr>
      <vt:lpstr>Основные направления работы АНО «ОСВОД»</vt:lpstr>
      <vt:lpstr>Образовательная деятельность</vt:lpstr>
      <vt:lpstr>Обьем гуманитарной помощи</vt:lpstr>
      <vt:lpstr>СПАСИБО ВСЕМ НЕРАВНОДУШНЫМ ЛЮДЯМ!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«Общество Спасания на Водах»</dc:title>
  <dc:creator>Пользователь</dc:creator>
  <cp:lastModifiedBy>Пользователь</cp:lastModifiedBy>
  <cp:revision>11</cp:revision>
  <dcterms:created xsi:type="dcterms:W3CDTF">2023-11-14T18:00:36Z</dcterms:created>
  <dcterms:modified xsi:type="dcterms:W3CDTF">2023-12-04T17:04:21Z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