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8XrgwdaZvNoP/Ji21nA4U4v08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240754-DADD-4A99-BADF-3D53750986B3}">
  <a:tblStyle styleId="{42240754-DADD-4A99-BADF-3D53750986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" name="Google Shape;4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11" Type="http://schemas.openxmlformats.org/officeDocument/2006/relationships/image" Target="../media/image82.jpeg"/><Relationship Id="rId5" Type="http://schemas.openxmlformats.org/officeDocument/2006/relationships/image" Target="../media/image76.jpg"/><Relationship Id="rId10" Type="http://schemas.openxmlformats.org/officeDocument/2006/relationships/image" Target="../media/image81.jpeg"/><Relationship Id="rId4" Type="http://schemas.openxmlformats.org/officeDocument/2006/relationships/image" Target="../media/image75.jp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jp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JwJj6RqiOc3nRN2VBTN1XuvoJmoath6j?usp=sharing" TargetMode="External"/><Relationship Id="rId13" Type="http://schemas.openxmlformats.org/officeDocument/2006/relationships/hyperlink" Target="https://drive.google.com/drive/folders/1Yz1HY7oWIa4tNkr0HTJXRIkL-BoQp8fm?usp=sharing" TargetMode="External"/><Relationship Id="rId18" Type="http://schemas.openxmlformats.org/officeDocument/2006/relationships/image" Target="../media/image95.svg"/><Relationship Id="rId3" Type="http://schemas.openxmlformats.org/officeDocument/2006/relationships/image" Target="../media/image89.png"/><Relationship Id="rId7" Type="http://schemas.openxmlformats.org/officeDocument/2006/relationships/hyperlink" Target="https://drive.google.com/drive/folders/1W4V54eFcnch4ePqrOXA1pVVf27s7ZbfP?usp=sharing" TargetMode="External"/><Relationship Id="rId12" Type="http://schemas.openxmlformats.org/officeDocument/2006/relationships/hyperlink" Target="https://drive.google.com/drive/folders/1LvqRhB80ugdvID6CZ5J6hO799YO7Ziyr?usp=sharing" TargetMode="External"/><Relationship Id="rId17" Type="http://schemas.openxmlformats.org/officeDocument/2006/relationships/image" Target="../media/image94.png"/><Relationship Id="rId2" Type="http://schemas.openxmlformats.org/officeDocument/2006/relationships/image" Target="../media/image88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jXVIapYUJkhDjKXuzeqIhnJNjydODkHK?usp=sharing" TargetMode="External"/><Relationship Id="rId11" Type="http://schemas.openxmlformats.org/officeDocument/2006/relationships/hyperlink" Target="https://drive.google.com/drive/folders/10shrpv-YUWqXc5kViExQCbCiXCwbI-CI?usp=sharing" TargetMode="External"/><Relationship Id="rId5" Type="http://schemas.openxmlformats.org/officeDocument/2006/relationships/image" Target="../media/image91.png"/><Relationship Id="rId15" Type="http://schemas.openxmlformats.org/officeDocument/2006/relationships/image" Target="../media/image22.png"/><Relationship Id="rId10" Type="http://schemas.openxmlformats.org/officeDocument/2006/relationships/hyperlink" Target="https://drive.google.com/drive/folders/1QC8jxVr223c079U2deiWuLK042qPbhgi?usp=sharing" TargetMode="External"/><Relationship Id="rId4" Type="http://schemas.openxmlformats.org/officeDocument/2006/relationships/image" Target="../media/image90.png"/><Relationship Id="rId9" Type="http://schemas.openxmlformats.org/officeDocument/2006/relationships/hyperlink" Target="https://drive.google.com/drive/folders/1CwgODFJ33r81fyenjsWrK2V-n-pLg_yh?usp=sharing" TargetMode="External"/><Relationship Id="rId1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3" Type="http://schemas.openxmlformats.org/officeDocument/2006/relationships/image" Target="../media/image96.jpg"/><Relationship Id="rId7" Type="http://schemas.openxmlformats.org/officeDocument/2006/relationships/image" Target="../media/image10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g"/><Relationship Id="rId5" Type="http://schemas.openxmlformats.org/officeDocument/2006/relationships/image" Target="../media/image104.png"/><Relationship Id="rId4" Type="http://schemas.openxmlformats.org/officeDocument/2006/relationships/image" Target="../media/image10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824661" y="2239168"/>
            <a:ext cx="3790951" cy="118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Привет!</a:t>
            </a:r>
            <a:b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7409" y="1813419"/>
            <a:ext cx="2937842" cy="295067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7177710" y="2029618"/>
            <a:ext cx="3490290" cy="118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ru-RU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Давайте знакомиться! 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563" y="2424647"/>
            <a:ext cx="1991987" cy="158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>
            <a:spLocks noGrp="1"/>
          </p:cNvSpPr>
          <p:nvPr>
            <p:ph type="title"/>
          </p:nvPr>
        </p:nvSpPr>
        <p:spPr>
          <a:xfrm>
            <a:off x="838200" y="38099"/>
            <a:ext cx="10515600" cy="125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Рубрики</a:t>
            </a:r>
            <a:endParaRPr/>
          </a:p>
        </p:txBody>
      </p:sp>
      <p:grpSp>
        <p:nvGrpSpPr>
          <p:cNvPr id="236" name="Google Shape;236;p10"/>
          <p:cNvGrpSpPr/>
          <p:nvPr/>
        </p:nvGrpSpPr>
        <p:grpSpPr>
          <a:xfrm>
            <a:off x="0" y="1295400"/>
            <a:ext cx="5791200" cy="5562600"/>
            <a:chOff x="0" y="0"/>
            <a:chExt cx="5791200" cy="5562600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5791200" cy="17383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 txBox="1"/>
            <p:nvPr/>
          </p:nvSpPr>
          <p:spPr>
            <a:xfrm>
              <a:off x="1332071" y="0"/>
              <a:ext cx="4459128" cy="173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ru-RU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Форумы, конференции</a:t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73831" y="173831"/>
              <a:ext cx="1158240" cy="1390650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l="-9999" r="-9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0" y="1912144"/>
              <a:ext cx="5791200" cy="17383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1332071" y="1912144"/>
              <a:ext cx="4459128" cy="173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ru-RU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Концерты</a:t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73831" y="2085975"/>
              <a:ext cx="1158240" cy="1390650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l="-9999" r="-9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0" y="3824288"/>
              <a:ext cx="5791200" cy="17383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1332071" y="3824288"/>
              <a:ext cx="4459128" cy="173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ru-RU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Фестивали, Праздники</a:t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173831" y="3998119"/>
              <a:ext cx="1158240" cy="1390650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 l="-9999" r="-9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10"/>
          <p:cNvGrpSpPr/>
          <p:nvPr/>
        </p:nvGrpSpPr>
        <p:grpSpPr>
          <a:xfrm>
            <a:off x="6096000" y="1257301"/>
            <a:ext cx="6096000" cy="5562599"/>
            <a:chOff x="0" y="0"/>
            <a:chExt cx="6096000" cy="5562599"/>
          </a:xfrm>
        </p:grpSpPr>
        <p:sp>
          <p:nvSpPr>
            <p:cNvPr id="247" name="Google Shape;247;p10"/>
            <p:cNvSpPr/>
            <p:nvPr/>
          </p:nvSpPr>
          <p:spPr>
            <a:xfrm>
              <a:off x="0" y="0"/>
              <a:ext cx="6096000" cy="17383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1393031" y="0"/>
              <a:ext cx="4702968" cy="173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171450" rIns="171450" bIns="171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ru-RU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Театр, перформанс, шоу</a:t>
              </a: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73831" y="173831"/>
              <a:ext cx="1219200" cy="1390650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0" y="1950247"/>
              <a:ext cx="6096000" cy="17383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1393031" y="1950247"/>
              <a:ext cx="4702968" cy="173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171450" rIns="171450" bIns="171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ru-RU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Спорт</a:t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73831" y="2085975"/>
              <a:ext cx="1219200" cy="1390650"/>
            </a:xfrm>
            <a:prstGeom prst="roundRect">
              <a:avLst>
                <a:gd name="adj" fmla="val 10000"/>
              </a:avLst>
            </a:prstGeom>
            <a:blipFill rotWithShape="1">
              <a:blip r:embed="rId7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3824287"/>
              <a:ext cx="6096000" cy="17383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1393031" y="3824287"/>
              <a:ext cx="4702968" cy="173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171450" rIns="171450" bIns="171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ru-RU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музеи, выставки</a:t>
              </a: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73831" y="3998118"/>
              <a:ext cx="1219200" cy="1390650"/>
            </a:xfrm>
            <a:prstGeom prst="roundRect">
              <a:avLst>
                <a:gd name="adj" fmla="val 10000"/>
              </a:avLst>
            </a:prstGeom>
            <a:blipFill rotWithShape="1">
              <a:blip r:embed="rId8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>
            <a:spLocks noGrp="1"/>
          </p:cNvSpPr>
          <p:nvPr>
            <p:ph type="title"/>
          </p:nvPr>
        </p:nvSpPr>
        <p:spPr>
          <a:xfrm>
            <a:off x="838200" y="76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Анализ похожих сообществ</a:t>
            </a:r>
            <a:endParaRPr/>
          </a:p>
        </p:txBody>
      </p:sp>
      <p:pic>
        <p:nvPicPr>
          <p:cNvPr id="261" name="Google Shape;26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08884" y="1172873"/>
            <a:ext cx="2215433" cy="185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 txBox="1"/>
          <p:nvPr/>
        </p:nvSpPr>
        <p:spPr>
          <a:xfrm>
            <a:off x="2177561" y="4536691"/>
            <a:ext cx="1713171" cy="86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2410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1"/>
          <p:cNvSpPr txBox="1"/>
          <p:nvPr/>
        </p:nvSpPr>
        <p:spPr>
          <a:xfrm>
            <a:off x="4864606" y="4312707"/>
            <a:ext cx="1515644" cy="9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3966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4">
            <a:alphaModFix/>
          </a:blip>
          <a:srcRect l="7262" t="11371" r="9280" b="10849"/>
          <a:stretch/>
        </p:blipFill>
        <p:spPr>
          <a:xfrm>
            <a:off x="6855823" y="989678"/>
            <a:ext cx="2249487" cy="2096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 txBox="1"/>
          <p:nvPr/>
        </p:nvSpPr>
        <p:spPr>
          <a:xfrm>
            <a:off x="7354124" y="4233795"/>
            <a:ext cx="1515644" cy="86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1741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1" descr="Группа люде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196" y="427448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 descr="Дом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484" y="544427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5316" y="5242070"/>
            <a:ext cx="1545735" cy="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ru-RU" sz="16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подписчики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287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68766" y="6274998"/>
            <a:ext cx="1538867" cy="58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Контент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1" descr="Поделиться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484" y="2788472"/>
            <a:ext cx="914400" cy="100422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1"/>
          <p:cNvSpPr txBox="1"/>
          <p:nvPr/>
        </p:nvSpPr>
        <p:spPr>
          <a:xfrm>
            <a:off x="84177" y="3808703"/>
            <a:ext cx="1545735" cy="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ru-RU" sz="16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Вконакте</a:t>
            </a:r>
            <a:endParaRPr sz="16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287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9439319" y="3181329"/>
            <a:ext cx="28103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formadobra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8">
            <a:alphaModFix/>
          </a:blip>
          <a:srcRect t="26039" r="-2409" b="26827"/>
          <a:stretch/>
        </p:blipFill>
        <p:spPr>
          <a:xfrm>
            <a:off x="9826130" y="1360715"/>
            <a:ext cx="1818027" cy="135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/>
          <p:nvPr/>
        </p:nvSpPr>
        <p:spPr>
          <a:xfrm>
            <a:off x="1420941" y="3234818"/>
            <a:ext cx="2815481" cy="53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mediavolunteer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4156476" y="3136893"/>
            <a:ext cx="23246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miamir_rf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6733385" y="3136893"/>
            <a:ext cx="26949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weare_spb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55260" y="1402272"/>
            <a:ext cx="2833401" cy="142253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/>
          <p:nvPr/>
        </p:nvSpPr>
        <p:spPr>
          <a:xfrm>
            <a:off x="1896801" y="5336428"/>
            <a:ext cx="2217288" cy="123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ru-RU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Новости, перепосты </a:t>
            </a:r>
            <a:endParaRPr/>
          </a:p>
        </p:txBody>
      </p:sp>
      <p:sp>
        <p:nvSpPr>
          <p:cNvPr id="279" name="Google Shape;279;p11"/>
          <p:cNvSpPr txBox="1"/>
          <p:nvPr/>
        </p:nvSpPr>
        <p:spPr>
          <a:xfrm>
            <a:off x="4642675" y="5527953"/>
            <a:ext cx="2045987" cy="9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None/>
            </a:pPr>
            <a:r>
              <a:rPr lang="ru-RU" sz="302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Авторские новости</a:t>
            </a:r>
            <a:r>
              <a:rPr lang="ru-RU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6957330" y="5444276"/>
            <a:ext cx="2605296" cy="9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Репосты, анонсы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9728263" y="5444276"/>
            <a:ext cx="2013760" cy="98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ru-RU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Новости, cтатьи 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10041170" y="4266216"/>
            <a:ext cx="1515644" cy="86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494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Способы продвижения </a:t>
            </a:r>
            <a:endParaRPr/>
          </a:p>
        </p:txBody>
      </p:sp>
      <p:grpSp>
        <p:nvGrpSpPr>
          <p:cNvPr id="288" name="Google Shape;288;p12"/>
          <p:cNvGrpSpPr/>
          <p:nvPr/>
        </p:nvGrpSpPr>
        <p:grpSpPr>
          <a:xfrm>
            <a:off x="6926" y="1492274"/>
            <a:ext cx="5354783" cy="5362581"/>
            <a:chOff x="0" y="0"/>
            <a:chExt cx="5354783" cy="5362581"/>
          </a:xfrm>
        </p:grpSpPr>
        <p:sp>
          <p:nvSpPr>
            <p:cNvPr id="289" name="Google Shape;289;p12"/>
            <p:cNvSpPr/>
            <p:nvPr/>
          </p:nvSpPr>
          <p:spPr>
            <a:xfrm>
              <a:off x="0" y="0"/>
              <a:ext cx="5354783" cy="12471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1195667" y="0"/>
              <a:ext cx="4159115" cy="124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ru-RU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Интересный контент по рубрикам </a:t>
              </a: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124711" y="124711"/>
              <a:ext cx="1070956" cy="997689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t="-3999" b="-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0" y="1371823"/>
              <a:ext cx="5354783" cy="12471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 txBox="1"/>
            <p:nvPr/>
          </p:nvSpPr>
          <p:spPr>
            <a:xfrm>
              <a:off x="1195667" y="1371823"/>
              <a:ext cx="4159115" cy="124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ru-RU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Чередование типов контента</a:t>
              </a: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124711" y="1496534"/>
              <a:ext cx="1070956" cy="997689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t="-3999" b="-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0" y="2743646"/>
              <a:ext cx="5354783" cy="12471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1195667" y="2743646"/>
              <a:ext cx="4159115" cy="124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ru-RU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Информационное партнерство, сотрудничество с лидерами мнений</a:t>
              </a: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124711" y="2868357"/>
              <a:ext cx="1070956" cy="997689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 t="-3999" b="-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0" y="4115469"/>
              <a:ext cx="5354783" cy="1247112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1195667" y="4115469"/>
              <a:ext cx="4159115" cy="124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ru-RU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Ответы на комментарии, прием отзывов и предложения в разделы группы </a:t>
              </a: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124711" y="4240181"/>
              <a:ext cx="1070956" cy="997689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 t="-3999" b="-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2"/>
          <p:cNvGrpSpPr/>
          <p:nvPr/>
        </p:nvGrpSpPr>
        <p:grpSpPr>
          <a:xfrm>
            <a:off x="5361709" y="1492274"/>
            <a:ext cx="6479309" cy="5415491"/>
            <a:chOff x="0" y="0"/>
            <a:chExt cx="6479309" cy="5415491"/>
          </a:xfrm>
        </p:grpSpPr>
        <p:sp>
          <p:nvSpPr>
            <p:cNvPr id="302" name="Google Shape;302;p12"/>
            <p:cNvSpPr/>
            <p:nvPr/>
          </p:nvSpPr>
          <p:spPr>
            <a:xfrm>
              <a:off x="0" y="0"/>
              <a:ext cx="6479309" cy="125941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2"/>
            <p:cNvSpPr txBox="1"/>
            <p:nvPr/>
          </p:nvSpPr>
          <p:spPr>
            <a:xfrm>
              <a:off x="1421803" y="0"/>
              <a:ext cx="5057505" cy="1259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Конкурсы, флешмобы, челленджи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125941" y="125941"/>
              <a:ext cx="1295861" cy="1007533"/>
            </a:xfrm>
            <a:prstGeom prst="roundRect">
              <a:avLst>
                <a:gd name="adj" fmla="val 10000"/>
              </a:avLst>
            </a:prstGeom>
            <a:blipFill rotWithShape="1">
              <a:blip r:embed="rId7">
                <a:alphaModFix/>
              </a:blip>
              <a:stretch>
                <a:fillRect t="-13997" b="-1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0" y="1385358"/>
              <a:ext cx="6479309" cy="125941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1421803" y="1385358"/>
              <a:ext cx="5057505" cy="1259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Призывы сделать репост, поставить лайк, написать комментарий</a:t>
              </a: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125941" y="1511300"/>
              <a:ext cx="1295861" cy="1007533"/>
            </a:xfrm>
            <a:prstGeom prst="roundRect">
              <a:avLst>
                <a:gd name="adj" fmla="val 10000"/>
              </a:avLst>
            </a:prstGeom>
            <a:blipFill rotWithShape="1">
              <a:blip r:embed="rId8">
                <a:alphaModFix/>
              </a:blip>
              <a:stretch>
                <a:fillRect t="-13997" b="-1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0" y="2770716"/>
              <a:ext cx="6479309" cy="125941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1421803" y="2770716"/>
              <a:ext cx="5057505" cy="1259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Геометки, отметки аккаунтов и сообществ, хештэги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125941" y="2896658"/>
              <a:ext cx="1295861" cy="1007533"/>
            </a:xfrm>
            <a:prstGeom prst="roundRect">
              <a:avLst>
                <a:gd name="adj" fmla="val 10000"/>
              </a:avLst>
            </a:prstGeom>
            <a:blipFill rotWithShape="1">
              <a:blip r:embed="rId9">
                <a:alphaModFix/>
              </a:blip>
              <a:stretch>
                <a:fillRect t="-13997" b="-1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0" y="4156075"/>
              <a:ext cx="6479309" cy="1259416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1421803" y="4156075"/>
              <a:ext cx="5057505" cy="1259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ru-RU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Таргетированная реклама </a:t>
              </a: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125941" y="4282016"/>
              <a:ext cx="1295861" cy="1007533"/>
            </a:xfrm>
            <a:prstGeom prst="roundRect">
              <a:avLst>
                <a:gd name="adj" fmla="val 10000"/>
              </a:avLst>
            </a:prstGeom>
            <a:blipFill rotWithShape="1">
              <a:blip r:embed="rId10">
                <a:alphaModFix/>
              </a:blip>
              <a:stretch>
                <a:fillRect t="-13997" b="-13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 txBox="1">
            <a:spLocks noGrp="1"/>
          </p:cNvSpPr>
          <p:nvPr>
            <p:ph type="title"/>
          </p:nvPr>
        </p:nvSpPr>
        <p:spPr>
          <a:xfrm>
            <a:off x="2152650" y="155577"/>
            <a:ext cx="7886700" cy="91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Бюджет проекта </a:t>
            </a:r>
            <a:endParaRPr/>
          </a:p>
        </p:txBody>
      </p:sp>
      <p:graphicFrame>
        <p:nvGraphicFramePr>
          <p:cNvPr id="319" name="Google Shape;319;p13"/>
          <p:cNvGraphicFramePr/>
          <p:nvPr/>
        </p:nvGraphicFramePr>
        <p:xfrm>
          <a:off x="12192000" y="3543907"/>
          <a:ext cx="11697050" cy="5711015"/>
        </p:xfrm>
        <a:graphic>
          <a:graphicData uri="http://schemas.openxmlformats.org/drawingml/2006/table">
            <a:tbl>
              <a:tblPr>
                <a:noFill/>
                <a:tableStyleId>{42240754-DADD-4A99-BADF-3D53750986B3}</a:tableStyleId>
              </a:tblPr>
              <a:tblGrid>
                <a:gridCol w="11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5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00">
                <a:tc gridSpan="5">
                  <a:txBody>
                    <a:bodyPr/>
                    <a:lstStyle/>
                    <a:p>
                      <a:pPr marL="685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14.Детализированная смета проекта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Статьи расходов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расходов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Обоснование перечня расходов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Расходы на издательско-полиграфические услуги, в т.ч. изготовление макета, разработка дизайна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Оплата услуг: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Изготовление листовок – 200 шт.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Изготовление афиш – 100 шт.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Изготовление пресс-вола – 3 шт. 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Печать методических пособий для участников по социальному проектированию – 100 шт.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Подготовка и печать 100 сертификатов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Подготовка и печать 50 благодарственных писем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73 600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Привлечение внимания к мероприятию, информирование потенциальных участников, исполнение договоров по информационному партнерству, реклама мероприятия в городской среде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Расходы на подарки, сувенирную продукцию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Покупка: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Брелок на телефон "МыПетербург" – 100 шт.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10 000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Создание благожелательного настроя участников и гостей мероприятия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Расходы на проживание и питание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Оплата услуг: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Комплексный обед на 150 чел. в день, в течение двух дней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кофе-брейк в день на 150 чел, в течение двух дней (печенье, чай/кофе)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45 600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Обеспечение централизованного питания участников на мероприятии 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Расходы на канцелярские принадлежности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Покупка: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Бумага, 5 шт.	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Ручки шариковые, 100 шт	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Блокноты	100 шт.	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Краски акварельные 24 цвета, 10 шт. 		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Клей-карандаш, 10 шт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Набор маркеров 4 цвета, 10 шт. 				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Ножницы, 10 шт.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20 800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Обеспечение эффективной работы участников мероприятия в рамках проводимых мастер-классов и практических занятий по разработке проектов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 по проекту: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150 000 рублей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250" marR="362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0" name="Google Shape;320;p13" descr="База данны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53" y="1225836"/>
            <a:ext cx="1643527" cy="164352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3"/>
          <p:cNvSpPr/>
          <p:nvPr/>
        </p:nvSpPr>
        <p:spPr>
          <a:xfrm>
            <a:off x="2352672" y="1471076"/>
            <a:ext cx="966668" cy="1194659"/>
          </a:xfrm>
          <a:prstGeom prst="mathPlus">
            <a:avLst>
              <a:gd name="adj1" fmla="val 1800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13" descr="Су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025" y="1314298"/>
            <a:ext cx="1402631" cy="140263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3"/>
          <p:cNvSpPr/>
          <p:nvPr/>
        </p:nvSpPr>
        <p:spPr>
          <a:xfrm>
            <a:off x="2893015" y="2844523"/>
            <a:ext cx="23606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Безвозмездная аренда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/>
          <p:nvPr/>
        </p:nvSpPr>
        <p:spPr>
          <a:xfrm>
            <a:off x="4749096" y="1483763"/>
            <a:ext cx="1263479" cy="1194659"/>
          </a:xfrm>
          <a:prstGeom prst="mathPlus">
            <a:avLst>
              <a:gd name="adj1" fmla="val 1800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3" descr="Сервировка стол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1059" y="1402256"/>
            <a:ext cx="1532751" cy="1532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/>
          <p:nvPr/>
        </p:nvSpPr>
        <p:spPr>
          <a:xfrm>
            <a:off x="5737420" y="2833234"/>
            <a:ext cx="23606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Партнерская 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поддержка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7713105" y="1494939"/>
            <a:ext cx="1263479" cy="1194659"/>
          </a:xfrm>
          <a:prstGeom prst="mathPlus">
            <a:avLst>
              <a:gd name="adj1" fmla="val 1800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3" descr="Сердце с пульсом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56684" y="1225836"/>
            <a:ext cx="1532751" cy="1532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/>
          <p:nvPr/>
        </p:nvSpPr>
        <p:spPr>
          <a:xfrm>
            <a:off x="8961721" y="2716929"/>
            <a:ext cx="25226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Оргкоманда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наставники</a:t>
            </a:r>
            <a:endParaRPr sz="1200" dirty="0"/>
          </a:p>
        </p:txBody>
      </p:sp>
      <p:sp>
        <p:nvSpPr>
          <p:cNvPr id="331" name="Google Shape;331;p13"/>
          <p:cNvSpPr/>
          <p:nvPr/>
        </p:nvSpPr>
        <p:spPr>
          <a:xfrm>
            <a:off x="1116482" y="3849635"/>
            <a:ext cx="524550" cy="626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3762850" y="3731748"/>
            <a:ext cx="524550" cy="626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6678671" y="3869519"/>
            <a:ext cx="524550" cy="626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9777075" y="3833250"/>
            <a:ext cx="524550" cy="626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8788551" y="4498671"/>
            <a:ext cx="29990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Медиа-волонтеры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Блогеры 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Услуги спикеров </a:t>
            </a:r>
            <a:endParaRPr sz="1200" dirty="0"/>
          </a:p>
        </p:txBody>
      </p:sp>
      <p:sp>
        <p:nvSpPr>
          <p:cNvPr id="336" name="Google Shape;336;p13"/>
          <p:cNvSpPr/>
          <p:nvPr/>
        </p:nvSpPr>
        <p:spPr>
          <a:xfrm>
            <a:off x="5958976" y="4561985"/>
            <a:ext cx="269613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Транспорт</a:t>
            </a:r>
            <a:endParaRPr sz="110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Оборудование</a:t>
            </a:r>
            <a:endParaRPr sz="110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Инфопартнерство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3023959" y="4357874"/>
            <a:ext cx="24297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Помещение для студии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Оборудование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Мебель</a:t>
            </a:r>
            <a:endParaRPr dirty="0"/>
          </a:p>
        </p:txBody>
      </p:sp>
      <p:sp>
        <p:nvSpPr>
          <p:cNvPr id="338" name="Google Shape;338;p13"/>
          <p:cNvSpPr/>
          <p:nvPr/>
        </p:nvSpPr>
        <p:spPr>
          <a:xfrm>
            <a:off x="485784" y="4567750"/>
            <a:ext cx="224486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Оборудование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Съемочная техника </a:t>
            </a:r>
            <a:endParaRPr sz="1100" dirty="0"/>
          </a:p>
        </p:txBody>
      </p:sp>
      <p:sp>
        <p:nvSpPr>
          <p:cNvPr id="23" name="Google Shape;324;p13">
            <a:extLst>
              <a:ext uri="{FF2B5EF4-FFF2-40B4-BE49-F238E27FC236}">
                <a16:creationId xmlns:a16="http://schemas.microsoft.com/office/drawing/2014/main" id="{83A54118-CBEB-44C7-AD83-AB32E6CC26C9}"/>
              </a:ext>
            </a:extLst>
          </p:cNvPr>
          <p:cNvSpPr/>
          <p:nvPr/>
        </p:nvSpPr>
        <p:spPr>
          <a:xfrm>
            <a:off x="494123" y="2925867"/>
            <a:ext cx="22448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Calibri"/>
              </a:rPr>
              <a:t>Собственное и привлеченное  оборудование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 txBox="1">
            <a:spLocks noGrp="1"/>
          </p:cNvSpPr>
          <p:nvPr>
            <p:ph type="title"/>
          </p:nvPr>
        </p:nvSpPr>
        <p:spPr>
          <a:xfrm>
            <a:off x="838198" y="-101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ru-RU"/>
            </a:br>
            <a:r>
              <a:rPr lang="ru-RU" b="1">
                <a:solidFill>
                  <a:srgbClr val="FF0000"/>
                </a:solidFill>
              </a:rPr>
              <a:t>Результаты</a:t>
            </a:r>
            <a:endParaRPr/>
          </a:p>
        </p:txBody>
      </p:sp>
      <p:pic>
        <p:nvPicPr>
          <p:cNvPr id="344" name="Google Shape;344;p14" descr="Социальная сеть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3239" y="1710675"/>
            <a:ext cx="1534098" cy="153409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/>
          <p:nvPr/>
        </p:nvSpPr>
        <p:spPr>
          <a:xfrm>
            <a:off x="320408" y="3373195"/>
            <a:ext cx="4224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освещено  &gt; 350 мероприятий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4363452" y="2900257"/>
            <a:ext cx="37404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информационное сопровождение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 организаций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4" descr="Мозговой штурм групп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6065" y="1403941"/>
            <a:ext cx="1534099" cy="153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4"/>
          <p:cNvSpPr/>
          <p:nvPr/>
        </p:nvSpPr>
        <p:spPr>
          <a:xfrm>
            <a:off x="8623097" y="2825669"/>
            <a:ext cx="25551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Сотрудничество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30 партнерами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14" descr="Рукопожат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6491" y="1710675"/>
            <a:ext cx="1182663" cy="118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4" descr="Группа люде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3239" y="4211854"/>
            <a:ext cx="1180641" cy="118064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4"/>
          <p:cNvSpPr/>
          <p:nvPr/>
        </p:nvSpPr>
        <p:spPr>
          <a:xfrm>
            <a:off x="4398542" y="5530713"/>
            <a:ext cx="3705339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lain" startAt="20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видео, 20 интервью и 30 статей за 1 неделю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591757" y="5664436"/>
            <a:ext cx="3057062" cy="49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медиа-волонтеров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4" descr="Компьютер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3217" y="4206862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4" descr="Спутниковая антенна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06491" y="3955242"/>
            <a:ext cx="1293909" cy="129390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/>
          <p:nvPr/>
        </p:nvSpPr>
        <p:spPr>
          <a:xfrm>
            <a:off x="8490923" y="5596981"/>
            <a:ext cx="3330176" cy="49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Охват 5 000 ежедневно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 txBox="1">
            <a:spLocks noGrp="1"/>
          </p:cNvSpPr>
          <p:nvPr>
            <p:ph type="title"/>
          </p:nvPr>
        </p:nvSpPr>
        <p:spPr>
          <a:xfrm>
            <a:off x="2152650" y="10033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ru-RU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Партнеры</a:t>
            </a:r>
            <a:endParaRPr sz="4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5"/>
          <p:cNvSpPr txBox="1">
            <a:spLocks noGrp="1"/>
          </p:cNvSpPr>
          <p:nvPr>
            <p:ph type="body" idx="1"/>
          </p:nvPr>
        </p:nvSpPr>
        <p:spPr>
          <a:xfrm>
            <a:off x="1524000" y="1690689"/>
            <a:ext cx="8515350" cy="521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2" name="Google Shape;3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320" y="1160340"/>
            <a:ext cx="2348386" cy="15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2637" y="1219832"/>
            <a:ext cx="1998635" cy="193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688" y="4666403"/>
            <a:ext cx="1804141" cy="218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0099" y="4396767"/>
            <a:ext cx="2151059" cy="215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4666403"/>
            <a:ext cx="1611788" cy="16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lpmtech.ru/wp-content/uploads/2021/03/PINK-LOGO.png">
            <a:extLst>
              <a:ext uri="{FF2B5EF4-FFF2-40B4-BE49-F238E27FC236}">
                <a16:creationId xmlns:a16="http://schemas.microsoft.com/office/drawing/2014/main" id="{6DB6F4B8-A372-40E1-9A2B-C9A498EB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28" y="1690689"/>
            <a:ext cx="2663301" cy="6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igteachersweek.mpcenter.ru/img/partners/11.png">
            <a:extLst>
              <a:ext uri="{FF2B5EF4-FFF2-40B4-BE49-F238E27FC236}">
                <a16:creationId xmlns:a16="http://schemas.microsoft.com/office/drawing/2014/main" id="{88F5BA71-973F-4161-AD11-94473056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99" y="3343704"/>
            <a:ext cx="2265709" cy="8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killbox.ru/upload/setka_images/15092117122021_accf102caaa970ce65d217b9ae9a8e9a57caa67c.jpg">
            <a:extLst>
              <a:ext uri="{FF2B5EF4-FFF2-40B4-BE49-F238E27FC236}">
                <a16:creationId xmlns:a16="http://schemas.microsoft.com/office/drawing/2014/main" id="{38D3777C-E9B5-4566-8328-30432BC0A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21882" r="13131" b="21683"/>
          <a:stretch/>
        </p:blipFill>
        <p:spPr bwMode="auto">
          <a:xfrm>
            <a:off x="1350891" y="3343704"/>
            <a:ext cx="2348386" cy="9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kavtoday.ru/files/oleg/mnmlogo.jpg">
            <a:extLst>
              <a:ext uri="{FF2B5EF4-FFF2-40B4-BE49-F238E27FC236}">
                <a16:creationId xmlns:a16="http://schemas.microsoft.com/office/drawing/2014/main" id="{AD01BDD4-335A-4FC6-8178-7E2E0A7F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338" y="3649601"/>
            <a:ext cx="2355883" cy="12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"/>
          <p:cNvSpPr txBox="1">
            <a:spLocks noGrp="1"/>
          </p:cNvSpPr>
          <p:nvPr>
            <p:ph type="title"/>
          </p:nvPr>
        </p:nvSpPr>
        <p:spPr>
          <a:xfrm>
            <a:off x="2152650" y="1473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Информационные партнеры </a:t>
            </a:r>
            <a:endParaRPr/>
          </a:p>
        </p:txBody>
      </p:sp>
      <p:pic>
        <p:nvPicPr>
          <p:cNvPr id="376" name="Google Shape;3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5352" y="1469392"/>
            <a:ext cx="2725434" cy="175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184" y="1572343"/>
            <a:ext cx="2485632" cy="175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6242" y="1469392"/>
            <a:ext cx="2063108" cy="206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1094" y="3656674"/>
            <a:ext cx="2440678" cy="244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4161" y="3937637"/>
            <a:ext cx="2287270" cy="228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tatic.tildacdn.com/tild3563-3937-4636-b633-653736393236/____png.png">
            <a:extLst>
              <a:ext uri="{FF2B5EF4-FFF2-40B4-BE49-F238E27FC236}">
                <a16:creationId xmlns:a16="http://schemas.microsoft.com/office/drawing/2014/main" id="{7B90C9AC-48C9-44FE-9513-E70B94BE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34" y="4545955"/>
            <a:ext cx="2359252" cy="6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7EE290A-913C-42E0-8AD3-828B6519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Портфолио </a:t>
            </a:r>
          </a:p>
        </p:txBody>
      </p:sp>
      <p:pic>
        <p:nvPicPr>
          <p:cNvPr id="3074" name="Picture 2" descr="Книги">
            <a:extLst>
              <a:ext uri="{FF2B5EF4-FFF2-40B4-BE49-F238E27FC236}">
                <a16:creationId xmlns:a16="http://schemas.microsoft.com/office/drawing/2014/main" id="{8E88E1D0-E1A0-47B2-A876-D450EB21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002970"/>
            <a:ext cx="1222829" cy="12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лова с шестеренками">
            <a:extLst>
              <a:ext uri="{FF2B5EF4-FFF2-40B4-BE49-F238E27FC236}">
                <a16:creationId xmlns:a16="http://schemas.microsoft.com/office/drawing/2014/main" id="{EACF91C8-D2F6-41CA-880F-77290C79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05" y="2002970"/>
            <a:ext cx="1121229" cy="11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интер">
            <a:extLst>
              <a:ext uri="{FF2B5EF4-FFF2-40B4-BE49-F238E27FC236}">
                <a16:creationId xmlns:a16="http://schemas.microsoft.com/office/drawing/2014/main" id="{0BBF5B87-1A67-4F94-AF32-65D8DDFC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04" y="2019983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Диплом">
            <a:extLst>
              <a:ext uri="{FF2B5EF4-FFF2-40B4-BE49-F238E27FC236}">
                <a16:creationId xmlns:a16="http://schemas.microsoft.com/office/drawing/2014/main" id="{6CB9370F-3E43-41EC-B6E8-19144250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14" y="1788885"/>
            <a:ext cx="1335314" cy="13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7EF32D-444D-473C-8911-AA321011FA7B}"/>
              </a:ext>
            </a:extLst>
          </p:cNvPr>
          <p:cNvSpPr/>
          <p:nvPr/>
        </p:nvSpPr>
        <p:spPr>
          <a:xfrm>
            <a:off x="-86803" y="3195193"/>
            <a:ext cx="42412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latin typeface="Arial" panose="020B0604020202020204" pitchFamily="34" charset="0"/>
                <a:hlinkClick r:id="rId6"/>
              </a:rPr>
              <a:t>Образование</a:t>
            </a:r>
            <a:r>
              <a:rPr lang="ru-RU" sz="1100" u="sng" dirty="0">
                <a:latin typeface="Arial" panose="020B0604020202020204" pitchFamily="34" charset="0"/>
                <a:hlinkClick r:id="rId6"/>
              </a:rPr>
              <a:t> </a:t>
            </a:r>
            <a:endParaRPr lang="ru-RU" sz="1100" dirty="0"/>
          </a:p>
          <a:p>
            <a:br>
              <a:rPr lang="ru-RU" sz="1100" dirty="0"/>
            </a:br>
            <a:endParaRPr lang="ru-RU" sz="11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01B177-90E7-4489-9696-09A4BE4B96AF}"/>
              </a:ext>
            </a:extLst>
          </p:cNvPr>
          <p:cNvSpPr/>
          <p:nvPr/>
        </p:nvSpPr>
        <p:spPr>
          <a:xfrm>
            <a:off x="8839200" y="3061393"/>
            <a:ext cx="2949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Благодарственные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письма</a:t>
            </a:r>
            <a:endParaRPr lang="ru-RU" alt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49335A-F236-42DA-90B1-F38CAD732FB8}"/>
              </a:ext>
            </a:extLst>
          </p:cNvPr>
          <p:cNvSpPr/>
          <p:nvPr/>
        </p:nvSpPr>
        <p:spPr>
          <a:xfrm>
            <a:off x="5867118" y="34090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Публикации в СМИ</a:t>
            </a:r>
            <a:endParaRPr lang="ru-RU" altLang="ru-RU" sz="12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0D34B9-AD8B-41C3-84F4-80FB93CD2CF6}"/>
              </a:ext>
            </a:extLst>
          </p:cNvPr>
          <p:cNvSpPr/>
          <p:nvPr/>
        </p:nvSpPr>
        <p:spPr>
          <a:xfrm>
            <a:off x="3599544" y="3314060"/>
            <a:ext cx="249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Arial" panose="020B0604020202020204" pitchFamily="34" charset="0"/>
                <a:hlinkClick r:id="rId9"/>
              </a:rPr>
              <a:t>Научные публикации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8C2799-7C9F-440E-80E0-056081CBD571}"/>
              </a:ext>
            </a:extLst>
          </p:cNvPr>
          <p:cNvSpPr/>
          <p:nvPr/>
        </p:nvSpPr>
        <p:spPr>
          <a:xfrm>
            <a:off x="1166497" y="5610369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latin typeface="Arial" panose="020B0604020202020204" pitchFamily="34" charset="0"/>
                <a:hlinkClick r:id="rId10"/>
              </a:rPr>
              <a:t>Конкурсы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A75146-1577-4EB4-9893-C4FD80C74273}"/>
              </a:ext>
            </a:extLst>
          </p:cNvPr>
          <p:cNvSpPr/>
          <p:nvPr/>
        </p:nvSpPr>
        <p:spPr>
          <a:xfrm flipV="1">
            <a:off x="1204686" y="3582889"/>
            <a:ext cx="5008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144B47-24A4-49E0-A009-8239F397F2C8}"/>
              </a:ext>
            </a:extLst>
          </p:cNvPr>
          <p:cNvSpPr/>
          <p:nvPr/>
        </p:nvSpPr>
        <p:spPr>
          <a:xfrm>
            <a:off x="2365829" y="5592250"/>
            <a:ext cx="45478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Arial" panose="020B0604020202020204" pitchFamily="34" charset="0"/>
                <a:hlinkClick r:id="rId11"/>
              </a:rPr>
              <a:t>Правительственные</a:t>
            </a:r>
            <a:r>
              <a:rPr lang="ru-RU" sz="1200" u="sng" dirty="0">
                <a:latin typeface="Arial" panose="020B0604020202020204" pitchFamily="34" charset="0"/>
                <a:hlinkClick r:id="rId11"/>
              </a:rPr>
              <a:t> </a:t>
            </a:r>
          </a:p>
          <a:p>
            <a:pPr algn="ctr"/>
            <a:r>
              <a:rPr lang="ru-RU" sz="1800" u="sng" dirty="0">
                <a:latin typeface="Arial" panose="020B0604020202020204" pitchFamily="34" charset="0"/>
                <a:hlinkClick r:id="rId11"/>
              </a:rPr>
              <a:t>награды</a:t>
            </a:r>
            <a:endParaRPr lang="ru-RU" sz="1200" dirty="0"/>
          </a:p>
          <a:p>
            <a:br>
              <a:rPr lang="ru-RU" sz="1200" dirty="0"/>
            </a:br>
            <a:endParaRPr lang="ru-RU" sz="12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F3EC19-A284-4327-9EC4-2C500DCDF627}"/>
              </a:ext>
            </a:extLst>
          </p:cNvPr>
          <p:cNvSpPr/>
          <p:nvPr/>
        </p:nvSpPr>
        <p:spPr>
          <a:xfrm>
            <a:off x="5623869" y="5705388"/>
            <a:ext cx="3385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Arial" panose="020B0604020202020204" pitchFamily="34" charset="0"/>
                <a:hlinkClick r:id="rId12"/>
              </a:rPr>
              <a:t>Проекты</a:t>
            </a:r>
            <a:endParaRPr lang="ru-RU" sz="2400" dirty="0"/>
          </a:p>
          <a:p>
            <a:br>
              <a:rPr lang="ru-RU" sz="2400" dirty="0"/>
            </a:br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4E3F72E-A5F1-46E4-BFB9-D334FE7037EE}"/>
              </a:ext>
            </a:extLst>
          </p:cNvPr>
          <p:cNvSpPr/>
          <p:nvPr/>
        </p:nvSpPr>
        <p:spPr>
          <a:xfrm>
            <a:off x="8602579" y="5590860"/>
            <a:ext cx="3570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Arial" panose="020B0604020202020204" pitchFamily="34" charset="0"/>
                <a:hlinkClick r:id="rId13"/>
              </a:rPr>
              <a:t>Рекомендации и отзывы</a:t>
            </a:r>
            <a:endParaRPr lang="ru-RU" sz="2000" dirty="0"/>
          </a:p>
          <a:p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1CDBAA0-8A6F-4827-B892-DE4EAC451B4F}"/>
              </a:ext>
            </a:extLst>
          </p:cNvPr>
          <p:cNvSpPr/>
          <p:nvPr/>
        </p:nvSpPr>
        <p:spPr>
          <a:xfrm flipV="1">
            <a:off x="2873829" y="3582889"/>
            <a:ext cx="3339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22" name="Picture 7" descr="Звезда">
            <a:extLst>
              <a:ext uri="{FF2B5EF4-FFF2-40B4-BE49-F238E27FC236}">
                <a16:creationId xmlns:a16="http://schemas.microsoft.com/office/drawing/2014/main" id="{751582AA-50DD-4DAD-9221-3C8899FC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64" y="4217619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Интернет">
            <a:extLst>
              <a:ext uri="{FF2B5EF4-FFF2-40B4-BE49-F238E27FC236}">
                <a16:creationId xmlns:a16="http://schemas.microsoft.com/office/drawing/2014/main" id="{E69711F5-C302-4B7B-9B08-1F1B179AC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70" y="4379824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убок">
            <a:extLst>
              <a:ext uri="{FF2B5EF4-FFF2-40B4-BE49-F238E27FC236}">
                <a16:creationId xmlns:a16="http://schemas.microsoft.com/office/drawing/2014/main" id="{5E692F0D-3065-4C14-8DFF-EF49E43B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94" y="4413886"/>
            <a:ext cx="1222361" cy="12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Рубль">
            <a:extLst>
              <a:ext uri="{FF2B5EF4-FFF2-40B4-BE49-F238E27FC236}">
                <a16:creationId xmlns:a16="http://schemas.microsoft.com/office/drawing/2014/main" id="{2BEF6A1C-A002-427B-BCD6-62297A39B0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57836" y="4356573"/>
            <a:ext cx="1222361" cy="10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 txBox="1">
            <a:spLocks noGrp="1"/>
          </p:cNvSpPr>
          <p:nvPr>
            <p:ph type="subTitle" idx="1"/>
          </p:nvPr>
        </p:nvSpPr>
        <p:spPr>
          <a:xfrm>
            <a:off x="2202874" y="1710055"/>
            <a:ext cx="9989126" cy="514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Хочешь быть в курсе и знать, чем живет Петербург?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Добро пожаловать в наши ряды!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Смотри на мир широкими глазами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И открывай новые возможности  прекрасном городе на Неве.</a:t>
            </a:r>
            <a:endParaRPr dirty="0"/>
          </a:p>
        </p:txBody>
      </p:sp>
      <p:pic>
        <p:nvPicPr>
          <p:cNvPr id="410" name="Google Shape;4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171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8"/>
          <p:cNvPicPr preferRelativeResize="0"/>
          <p:nvPr/>
        </p:nvPicPr>
        <p:blipFill rotWithShape="1">
          <a:blip r:embed="rId4">
            <a:alphaModFix/>
          </a:blip>
          <a:srcRect l="4960" t="16061" r="-370"/>
          <a:stretch/>
        </p:blipFill>
        <p:spPr>
          <a:xfrm>
            <a:off x="489362" y="1448540"/>
            <a:ext cx="1704108" cy="123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049" y="2729408"/>
            <a:ext cx="1734295" cy="131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866" y="4043967"/>
            <a:ext cx="1881743" cy="132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8"/>
          <p:cNvPicPr preferRelativeResize="0"/>
          <p:nvPr/>
        </p:nvPicPr>
        <p:blipFill rotWithShape="1">
          <a:blip r:embed="rId7">
            <a:alphaModFix/>
          </a:blip>
          <a:srcRect l="15855" t="18736" r="14907" b="3029"/>
          <a:stretch/>
        </p:blipFill>
        <p:spPr>
          <a:xfrm>
            <a:off x="404049" y="5403693"/>
            <a:ext cx="1766560" cy="142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20034" y="2684241"/>
            <a:ext cx="2310386" cy="244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21" name="Google Shape;42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27911" y="0"/>
            <a:ext cx="12419911" cy="710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9"/>
          <p:cNvPicPr preferRelativeResize="0"/>
          <p:nvPr/>
        </p:nvPicPr>
        <p:blipFill rotWithShape="1">
          <a:blip r:embed="rId4">
            <a:alphaModFix/>
          </a:blip>
          <a:srcRect l="11245" t="613" r="11227" b="6197"/>
          <a:stretch/>
        </p:blipFill>
        <p:spPr>
          <a:xfrm>
            <a:off x="447040" y="3088641"/>
            <a:ext cx="2661920" cy="376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3679" y="3263729"/>
            <a:ext cx="3041281" cy="341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9"/>
          <p:cNvPicPr preferRelativeResize="0"/>
          <p:nvPr/>
        </p:nvPicPr>
        <p:blipFill rotWithShape="1">
          <a:blip r:embed="rId6">
            <a:alphaModFix/>
          </a:blip>
          <a:srcRect t="13321" r="2215"/>
          <a:stretch/>
        </p:blipFill>
        <p:spPr>
          <a:xfrm>
            <a:off x="4305019" y="1286453"/>
            <a:ext cx="2603781" cy="153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4596644" y="1962615"/>
            <a:ext cx="7228212" cy="517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   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5" name="Google Shape;95;p2" descr="https://sun9-46.userapi.com/c846219/v846219336/f7a6e/fvB5MVuJEW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93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598" y="29421"/>
            <a:ext cx="3225043" cy="193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l="16507" t="13214" r="39228" b="19650"/>
          <a:stretch/>
        </p:blipFill>
        <p:spPr>
          <a:xfrm>
            <a:off x="160179" y="1933194"/>
            <a:ext cx="3903822" cy="4157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2"/>
          <p:cNvGrpSpPr/>
          <p:nvPr/>
        </p:nvGrpSpPr>
        <p:grpSpPr>
          <a:xfrm>
            <a:off x="4362680" y="1992036"/>
            <a:ext cx="7669141" cy="4315363"/>
            <a:chOff x="0" y="0"/>
            <a:chExt cx="7669141" cy="4315363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7669141" cy="134855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1668683" y="0"/>
              <a:ext cx="6000457" cy="134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ru-RU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Направление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Молодежная политика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Добровольчество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Благотворительность и НКО</a:t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34855" y="134855"/>
              <a:ext cx="1533828" cy="1078840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 t="-9999" b="-9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0" y="1483406"/>
              <a:ext cx="7669141" cy="134855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1668683" y="1483406"/>
              <a:ext cx="6000457" cy="134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ru-RU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Идея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Возможности и самореализация для молодежи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Добрые дела волонтеров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Городские молодежные и добровольческие мероприятия </a:t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4855" y="1618261"/>
              <a:ext cx="1533828" cy="1078840"/>
            </a:xfrm>
            <a:prstGeom prst="roundRect">
              <a:avLst>
                <a:gd name="adj" fmla="val 10000"/>
              </a:avLst>
            </a:prstGeom>
            <a:blipFill rotWithShape="1">
              <a:blip r:embed="rId7">
                <a:alphaModFix/>
              </a:blip>
              <a:stretch>
                <a:fillRect t="-15999" b="-15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0" y="2966812"/>
              <a:ext cx="7669141" cy="134855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668683" y="2966812"/>
              <a:ext cx="6000457" cy="134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ru-RU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Миссия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Досуг молодых людей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Саморазвитие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ru-R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Полезная информация о мероприятия</a:t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4855" y="3101667"/>
              <a:ext cx="1533828" cy="1078840"/>
            </a:xfrm>
            <a:prstGeom prst="roundRect">
              <a:avLst>
                <a:gd name="adj" fmla="val 10000"/>
              </a:avLst>
            </a:prstGeom>
            <a:blipFill rotWithShape="1">
              <a:blip r:embed="rId8">
                <a:alphaModFix/>
              </a:blip>
              <a:stretch>
                <a:fillRect t="-15999" b="-15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"/>
          <p:cNvSpPr/>
          <p:nvPr/>
        </p:nvSpPr>
        <p:spPr>
          <a:xfrm>
            <a:off x="4842165" y="6307400"/>
            <a:ext cx="632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https://vk.com/zapiski_mediavolontera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49968" y="6089073"/>
            <a:ext cx="36432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vlad_ustelemov</a:t>
            </a:r>
            <a:endParaRPr sz="3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1015102" y="136527"/>
            <a:ext cx="10563627" cy="119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Актуальность</a:t>
            </a:r>
            <a:endParaRPr/>
          </a:p>
        </p:txBody>
      </p:sp>
      <p:pic>
        <p:nvPicPr>
          <p:cNvPr id="115" name="Google Shape;115;p3" descr="Мозговой штурм в групп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089" y="1368280"/>
            <a:ext cx="1637561" cy="163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Подиу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8199" y="1304097"/>
            <a:ext cx="1490558" cy="149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Преподавател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1954" y="1278804"/>
            <a:ext cx="1506930" cy="1671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532933" y="3091847"/>
            <a:ext cx="30289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 млн молодежи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0020050" y="2846369"/>
            <a:ext cx="1485150" cy="83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Успешные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948199" y="2805917"/>
            <a:ext cx="21399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Активная гражданская позиция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6924910" y="2853990"/>
            <a:ext cx="26103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Возможности  самореализации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367802" y="5745014"/>
            <a:ext cx="21851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Вовлеченность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молодежи – 1%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 descr="Скачивание из обла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730" y="4094499"/>
            <a:ext cx="1627294" cy="162729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6963837" y="5806569"/>
            <a:ext cx="2359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Недостаточная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осведомленность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 descr="Глухой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04932" y="4220281"/>
            <a:ext cx="1409942" cy="1409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3719455" y="5733587"/>
            <a:ext cx="21167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Разобщенность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информации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 descr="Чат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8048" y="4405213"/>
            <a:ext cx="1238312" cy="123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9821983" y="5598268"/>
            <a:ext cx="17197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Отсутствие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комплексной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поддержки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 descr="Запрещено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27703" y="4248465"/>
            <a:ext cx="1409941" cy="14099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2807388" y="2139774"/>
            <a:ext cx="966668" cy="1194659"/>
          </a:xfrm>
          <a:prstGeom prst="mathPlus">
            <a:avLst>
              <a:gd name="adj1" fmla="val 1800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5877607" y="2093506"/>
            <a:ext cx="914400" cy="1194659"/>
          </a:xfrm>
          <a:prstGeom prst="mathPlus">
            <a:avLst>
              <a:gd name="adj1" fmla="val 20205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" descr="Чоканье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10324" y="1446325"/>
            <a:ext cx="1163211" cy="116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8746718" y="5142512"/>
            <a:ext cx="846972" cy="518271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2658240" y="4781456"/>
            <a:ext cx="1096334" cy="1194659"/>
          </a:xfrm>
          <a:prstGeom prst="mathPlus">
            <a:avLst>
              <a:gd name="adj1" fmla="val 1800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790374" y="4781455"/>
            <a:ext cx="1314558" cy="1284817"/>
          </a:xfrm>
          <a:prstGeom prst="mathPlus">
            <a:avLst>
              <a:gd name="adj1" fmla="val 1800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9147768" y="2630367"/>
            <a:ext cx="846972" cy="518271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3"/>
          <p:cNvCxnSpPr/>
          <p:nvPr/>
        </p:nvCxnSpPr>
        <p:spPr>
          <a:xfrm>
            <a:off x="948117" y="3969099"/>
            <a:ext cx="994429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1234744" y="10725"/>
            <a:ext cx="9418565" cy="109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Цель и задачи  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7676330" y="5608709"/>
            <a:ext cx="29673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Освещение мероприятий</a:t>
            </a:r>
            <a:endParaRPr/>
          </a:p>
        </p:txBody>
      </p:sp>
      <p:pic>
        <p:nvPicPr>
          <p:cNvPr id="144" name="Google Shape;144;p4" descr="Расширение бизнес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3622" y="1152659"/>
            <a:ext cx="1640094" cy="164009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528034" y="5737122"/>
            <a:ext cx="30590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Обучение контентмейкеров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" descr="Попасть в яблочк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6885" y="1153404"/>
            <a:ext cx="1545009" cy="1545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/>
          <p:nvPr/>
        </p:nvSpPr>
        <p:spPr>
          <a:xfrm>
            <a:off x="8494341" y="2605980"/>
            <a:ext cx="20157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Гражданская  активность 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3587095" y="2605980"/>
            <a:ext cx="39678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Информационная поддержка НКО и добровольцев </a:t>
            </a:r>
            <a:endParaRPr/>
          </a:p>
        </p:txBody>
      </p:sp>
      <p:pic>
        <p:nvPicPr>
          <p:cNvPr id="149" name="Google Shape;149;p4" descr="Отзыв клиент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49" y="1120878"/>
            <a:ext cx="1545008" cy="154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>
            <a:off x="782255" y="2698413"/>
            <a:ext cx="24323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Популяризация добровольчества</a:t>
            </a:r>
            <a:endParaRPr/>
          </a:p>
        </p:txBody>
      </p:sp>
      <p:pic>
        <p:nvPicPr>
          <p:cNvPr id="151" name="Google Shape;151;p4" descr="Аудитори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1496" y="4404060"/>
            <a:ext cx="1302313" cy="130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>
            <a:off x="1787236" y="3621643"/>
            <a:ext cx="524550" cy="626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235436" y="3734457"/>
            <a:ext cx="524550" cy="626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8927161" y="3460777"/>
            <a:ext cx="524550" cy="62612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4" descr="Интернет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0082" y="3934706"/>
            <a:ext cx="1916163" cy="154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/>
          <p:nvPr/>
        </p:nvSpPr>
        <p:spPr>
          <a:xfrm>
            <a:off x="4011938" y="5512420"/>
            <a:ext cx="30590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полезного контента 	 </a:t>
            </a:r>
            <a:endParaRPr/>
          </a:p>
        </p:txBody>
      </p:sp>
      <p:pic>
        <p:nvPicPr>
          <p:cNvPr id="157" name="Google Shape;157;p4" descr="Телескоп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87485" y="4042726"/>
            <a:ext cx="1545009" cy="154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1703512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Сообщество медиа-волонтеров</a:t>
            </a:r>
            <a:endParaRPr/>
          </a:p>
        </p:txBody>
      </p:sp>
      <p:pic>
        <p:nvPicPr>
          <p:cNvPr id="163" name="Google Shape;163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37196" y="1540961"/>
            <a:ext cx="4163588" cy="365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/>
          <p:nvPr/>
        </p:nvSpPr>
        <p:spPr>
          <a:xfrm>
            <a:off x="121186" y="3618147"/>
            <a:ext cx="7436385" cy="28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Указ Президента Российской Федерации от 19 декабря 2012 года № 1666 «О Стратегии государственной национальной политики Российской Федерации на период до 2025 года»; </a:t>
            </a:r>
            <a:endParaRPr dirty="0"/>
          </a:p>
          <a:p>
            <a:pPr marL="285750" marR="0" lvl="0" indent="-28575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Федеральный закон "О благотворительной деятельности и добровольчестве (</a:t>
            </a:r>
            <a:r>
              <a:rPr lang="ru-RU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волонтерстве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)" от 11.08.1995 N 135-ФЗ</a:t>
            </a:r>
            <a:endParaRPr dirty="0"/>
          </a:p>
          <a:p>
            <a:pPr marL="285750" marR="0" lvl="0" indent="-28575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Национальные проекты «Культура», "Информационное общество (2011 - 2020 годы)", "Развитие культуры и туризма" </a:t>
            </a:r>
            <a:r>
              <a:rPr lang="ru-RU" sz="1800">
                <a:solidFill>
                  <a:schemeClr val="dk1"/>
                </a:solidFill>
              </a:rPr>
              <a:t>до 2025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годы</a:t>
            </a:r>
            <a:endParaRPr dirty="0"/>
          </a:p>
        </p:txBody>
      </p:sp>
      <p:sp>
        <p:nvSpPr>
          <p:cNvPr id="165" name="Google Shape;165;p5"/>
          <p:cNvSpPr/>
          <p:nvPr/>
        </p:nvSpPr>
        <p:spPr>
          <a:xfrm>
            <a:off x="468335" y="1540961"/>
            <a:ext cx="670927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Креативный кластер контентмейкеров с сфере добровольчества, которые </a:t>
            </a: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освещающий культурную жизни Санкт-Петербурга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 охватом 50000 пользователей к концу 2023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Портрет ЦА</a:t>
            </a:r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3179617" y="1496293"/>
            <a:ext cx="9012383" cy="53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Студенты и молодые специалисты 18-25 лет, которые ищут новые  возможности для профессионального роста   </a:t>
            </a:r>
            <a:endParaRPr sz="360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Волонтеры, гражданские активисты НКО, делающие добрые дела, 16-35 лет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Представители молодежных организаций, воспитанники ПМК,14-30 лет, которые хотят развивать свои таланты   </a:t>
            </a:r>
            <a:endParaRPr/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06" y="1263506"/>
            <a:ext cx="3134911" cy="185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t="33936" r="-301"/>
          <a:stretch/>
        </p:blipFill>
        <p:spPr>
          <a:xfrm>
            <a:off x="44706" y="3179619"/>
            <a:ext cx="3134911" cy="196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06" y="5147072"/>
            <a:ext cx="3134910" cy="171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FF0000"/>
                </a:solidFill>
              </a:rPr>
              <a:t>Ценности и смыслы проекта</a:t>
            </a:r>
            <a:endParaRPr/>
          </a:p>
        </p:txBody>
      </p:sp>
      <p:pic>
        <p:nvPicPr>
          <p:cNvPr id="180" name="Google Shape;180;p7" descr="Танец дракон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7966" y="1630118"/>
            <a:ext cx="2077398" cy="131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Центр обработки вызовов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31" y="1433573"/>
            <a:ext cx="1847358" cy="16642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/>
        </p:nvSpPr>
        <p:spPr>
          <a:xfrm>
            <a:off x="575180" y="3043670"/>
            <a:ext cx="1847358" cy="100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74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ru-RU" sz="23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Авторский блог 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3314867" y="3270101"/>
            <a:ext cx="1847358" cy="123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300391" y="3078496"/>
            <a:ext cx="2731195" cy="116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Интересно и познавательно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7" descr="Попасть в яблочко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0701" y="1298268"/>
            <a:ext cx="1847357" cy="1847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6740633" y="2943574"/>
            <a:ext cx="2110379" cy="104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74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ru-RU" sz="23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Уникальный контент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3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7" descr="Глаз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0972" y="1250494"/>
            <a:ext cx="1847356" cy="184735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9185020" y="2565317"/>
            <a:ext cx="2321229" cy="123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Live-формат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 descr="Танцевать"/>
          <p:cNvSpPr/>
          <p:nvPr/>
        </p:nvSpPr>
        <p:spPr>
          <a:xfrm>
            <a:off x="701031" y="4504288"/>
            <a:ext cx="1977093" cy="1146738"/>
          </a:xfrm>
          <a:prstGeom prst="roundRect">
            <a:avLst>
              <a:gd name="adj" fmla="val 10000"/>
            </a:avLst>
          </a:prstGeom>
          <a:blipFill rotWithShape="1">
            <a:blip r:embed="rId7">
              <a:alphaModFix/>
            </a:blip>
            <a:stretch>
              <a:fillRect t="-12999" b="-12999"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496139" y="5742338"/>
            <a:ext cx="2621270" cy="100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Молодежь для Молодежи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 descr="Спутник"/>
          <p:cNvSpPr/>
          <p:nvPr/>
        </p:nvSpPr>
        <p:spPr>
          <a:xfrm>
            <a:off x="3610380" y="4120734"/>
            <a:ext cx="1660744" cy="1486706"/>
          </a:xfrm>
          <a:prstGeom prst="roundRect">
            <a:avLst>
              <a:gd name="adj" fmla="val 10000"/>
            </a:avLst>
          </a:prstGeom>
          <a:blipFill rotWithShape="1">
            <a:blip r:embed="rId8">
              <a:alphaModFix/>
            </a:blip>
            <a:stretch>
              <a:fillRect t="-12999" b="-12999"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3591037" y="5742338"/>
            <a:ext cx="2361894" cy="88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Актуальные темы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 descr="Пейзаж с маяком"/>
          <p:cNvSpPr/>
          <p:nvPr/>
        </p:nvSpPr>
        <p:spPr>
          <a:xfrm>
            <a:off x="6327099" y="4123507"/>
            <a:ext cx="1660744" cy="1334848"/>
          </a:xfrm>
          <a:prstGeom prst="roundRect">
            <a:avLst>
              <a:gd name="adj" fmla="val 10000"/>
            </a:avLst>
          </a:prstGeom>
          <a:blipFill rotWithShape="1">
            <a:blip r:embed="rId9">
              <a:alphaModFix/>
            </a:blip>
            <a:stretch>
              <a:fillRect t="-12999" b="-12999"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6485187" y="5703212"/>
            <a:ext cx="2110379" cy="88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Яркие события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 descr="Пейзаж с горой"/>
          <p:cNvSpPr/>
          <p:nvPr/>
        </p:nvSpPr>
        <p:spPr>
          <a:xfrm>
            <a:off x="9240972" y="3988654"/>
            <a:ext cx="1847356" cy="1306420"/>
          </a:xfrm>
          <a:prstGeom prst="roundRect">
            <a:avLst>
              <a:gd name="adj" fmla="val 10000"/>
            </a:avLst>
          </a:prstGeom>
          <a:blipFill rotWithShape="1">
            <a:blip r:embed="rId10">
              <a:alphaModFix/>
            </a:blip>
            <a:stretch>
              <a:fillRect t="-12999" b="-12999"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8951803" y="5499143"/>
            <a:ext cx="2621270" cy="88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Разнообразие тем и рубрик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ru-R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Площадки публикаций </a:t>
            </a:r>
            <a:endParaRPr/>
          </a:p>
        </p:txBody>
      </p:sp>
      <p:pic>
        <p:nvPicPr>
          <p:cNvPr id="202" name="Google Shape;202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7457" y="1811673"/>
            <a:ext cx="1979742" cy="197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 l="22828" t="9106" r="24345" b="11219"/>
          <a:stretch/>
        </p:blipFill>
        <p:spPr>
          <a:xfrm>
            <a:off x="6141809" y="1690688"/>
            <a:ext cx="2059187" cy="207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 txBox="1"/>
          <p:nvPr/>
        </p:nvSpPr>
        <p:spPr>
          <a:xfrm>
            <a:off x="144033" y="3959806"/>
            <a:ext cx="2766600" cy="27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лонгриды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Прямые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эфиры </a:t>
            </a:r>
            <a:endParaRPr sz="28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Новости</a:t>
            </a:r>
            <a:endParaRPr sz="2800"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086828" y="4145953"/>
            <a:ext cx="2766660" cy="256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>
              <a:lnSpc>
                <a:spcPct val="90000"/>
              </a:lnSpc>
              <a:buClr>
                <a:schemeClr val="dk1"/>
              </a:buClr>
              <a:buSzPts val="3900"/>
              <a:buFont typeface="Noto Sans Symbols"/>
              <a:buChar char="⮚"/>
            </a:pPr>
            <a:r>
              <a:rPr lang="ru-RU" sz="3200" dirty="0"/>
              <a:t>Короткие видео  </a:t>
            </a:r>
          </a:p>
          <a:p>
            <a:pPr marL="228600" lvl="0" indent="-247650">
              <a:lnSpc>
                <a:spcPct val="90000"/>
              </a:lnSpc>
              <a:buClr>
                <a:schemeClr val="dk1"/>
              </a:buClr>
              <a:buSzPts val="39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сторис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story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5961392" y="4145953"/>
            <a:ext cx="2766660" cy="241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Трансляции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Стриминг</a:t>
            </a:r>
            <a:endParaRPr sz="12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5711" y="1811673"/>
            <a:ext cx="2875248" cy="161732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 txBox="1"/>
          <p:nvPr/>
        </p:nvSpPr>
        <p:spPr>
          <a:xfrm>
            <a:off x="9189777" y="3791414"/>
            <a:ext cx="2914442" cy="269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Статьи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Интервью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Репортажи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Очерки</a:t>
            </a:r>
            <a:endParaRPr dirty="0"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p16-va-tiktok.ibyteimg.com/obj/musically-maliva-obj/7a40fbc2a773b198ed6dee379d7b9ce5.png">
            <a:extLst>
              <a:ext uri="{FF2B5EF4-FFF2-40B4-BE49-F238E27FC236}">
                <a16:creationId xmlns:a16="http://schemas.microsoft.com/office/drawing/2014/main" id="{62BF5D00-6FF0-460D-BA84-BD8A0996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63" y="1811673"/>
            <a:ext cx="2105247" cy="21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>
                <a:solidFill>
                  <a:srgbClr val="FF0000"/>
                </a:solidFill>
              </a:rPr>
              <a:t>Структура контента</a:t>
            </a:r>
            <a:endParaRPr/>
          </a:p>
        </p:txBody>
      </p:sp>
      <p:pic>
        <p:nvPicPr>
          <p:cNvPr id="215" name="Google Shape;215;p9" descr="Шредер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1690687"/>
            <a:ext cx="1787912" cy="1787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 txBox="1"/>
          <p:nvPr/>
        </p:nvSpPr>
        <p:spPr>
          <a:xfrm>
            <a:off x="543600" y="3501135"/>
            <a:ext cx="2365315" cy="94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Текст, посты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9" descr="Камер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0762" y="1510060"/>
            <a:ext cx="1918940" cy="19189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 txBox="1"/>
          <p:nvPr/>
        </p:nvSpPr>
        <p:spPr>
          <a:xfrm>
            <a:off x="3796640" y="3341656"/>
            <a:ext cx="1847358" cy="94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9" descr="Компьютер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7932" y="1460684"/>
            <a:ext cx="2144751" cy="214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9415325" y="3429000"/>
            <a:ext cx="1847358" cy="94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Прямые эфиры </a:t>
            </a:r>
            <a:r>
              <a:rPr lang="ru-RU" sz="2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9" descr="Видеокамер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353" y="1656821"/>
            <a:ext cx="1918939" cy="1569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 txBox="1"/>
          <p:nvPr/>
        </p:nvSpPr>
        <p:spPr>
          <a:xfrm>
            <a:off x="6432474" y="3353769"/>
            <a:ext cx="1847358" cy="88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</a:t>
            </a:r>
            <a:endParaRPr sz="2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9" descr="Проектор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839" y="4118618"/>
            <a:ext cx="1707882" cy="170788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72912" y="5613297"/>
            <a:ext cx="2888673" cy="94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Вебинары и видеопрогулки </a:t>
            </a:r>
            <a:endParaRPr sz="2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 descr="Беспроводной маршрутизатор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38740" y="4237771"/>
            <a:ext cx="1511839" cy="156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/>
          <p:nvPr/>
        </p:nvSpPr>
        <p:spPr>
          <a:xfrm>
            <a:off x="3838740" y="5875423"/>
            <a:ext cx="2310847" cy="87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Аудио, музыка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9" descr="Подкаст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69991" y="4169543"/>
            <a:ext cx="1588564" cy="158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6064967" y="5689879"/>
            <a:ext cx="2656486" cy="88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Подкасты, аудиогиды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 descr="Интернет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608" y="4306722"/>
            <a:ext cx="1569072" cy="156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8991913" y="5848906"/>
            <a:ext cx="2656486" cy="88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Лонгриды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661</Words>
  <Application>Microsoft Office PowerPoint</Application>
  <PresentationFormat>Широкоэкранный</PresentationFormat>
  <Paragraphs>231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Тема Office</vt:lpstr>
      <vt:lpstr>Привет! </vt:lpstr>
      <vt:lpstr>Презентация PowerPoint</vt:lpstr>
      <vt:lpstr>Актуальность</vt:lpstr>
      <vt:lpstr>Цель и задачи  </vt:lpstr>
      <vt:lpstr>Сообщество медиа-волонтеров</vt:lpstr>
      <vt:lpstr>Портрет ЦА</vt:lpstr>
      <vt:lpstr>Ценности и смыслы проекта</vt:lpstr>
      <vt:lpstr>Площадки публикаций </vt:lpstr>
      <vt:lpstr>Структура контента</vt:lpstr>
      <vt:lpstr>Рубрики</vt:lpstr>
      <vt:lpstr>Анализ похожих сообществ</vt:lpstr>
      <vt:lpstr>Способы продвижения </vt:lpstr>
      <vt:lpstr>Бюджет проекта </vt:lpstr>
      <vt:lpstr> Результаты</vt:lpstr>
      <vt:lpstr>Партнеры</vt:lpstr>
      <vt:lpstr>Информационные партнеры </vt:lpstr>
      <vt:lpstr>Портфолио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Привет!</dc:title>
  <dc:creator>User_Home</dc:creator>
  <cp:lastModifiedBy>Владислав Устелёмов</cp:lastModifiedBy>
  <cp:revision>8</cp:revision>
  <dcterms:created xsi:type="dcterms:W3CDTF">2020-07-28T01:13:34Z</dcterms:created>
  <dcterms:modified xsi:type="dcterms:W3CDTF">2023-05-15T14:13:31Z</dcterms:modified>
</cp:coreProperties>
</file>