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5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1" r:id="rId3"/>
    <p:sldId id="312" r:id="rId4"/>
    <p:sldId id="317" r:id="rId5"/>
    <p:sldId id="313" r:id="rId6"/>
    <p:sldId id="315" r:id="rId7"/>
    <p:sldId id="314" r:id="rId8"/>
    <p:sldId id="316" r:id="rId9"/>
    <p:sldId id="295" r:id="rId10"/>
  </p:sldIdLst>
  <p:sldSz cx="12192000" cy="6858000"/>
  <p:notesSz cx="9929813" cy="6797675"/>
  <p:embeddedFontLst>
    <p:embeddedFont>
      <p:font typeface="Arial Black" panose="020B0A04020102020204" pitchFamily="34" charset="0"/>
      <p:bold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TT Firs Medium" panose="02000903020000020003" charset="-52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T Sans Caption" panose="020B0604020202020204" charset="-52"/>
      <p:regular r:id="rId23"/>
      <p:bold r:id="rId24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ainer's_Mac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3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" y="336"/>
      </p:cViewPr>
      <p:guideLst>
        <p:guide orient="horz" pos="5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920" cy="339884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7" y="0"/>
            <a:ext cx="4302920" cy="339884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r">
              <a:defRPr sz="1300"/>
            </a:lvl1pPr>
          </a:lstStyle>
          <a:p>
            <a:fld id="{DE44A7F6-A48C-074D-BE40-3C93BFA05C2B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2920" cy="339884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7" y="6456611"/>
            <a:ext cx="4302920" cy="339884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r">
              <a:defRPr sz="1300"/>
            </a:lvl1pPr>
          </a:lstStyle>
          <a:p>
            <a:fld id="{615CCD52-EEAD-F94E-9345-EE9458B35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3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920" cy="339884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7" y="0"/>
            <a:ext cx="4302920" cy="339884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r">
              <a:defRPr sz="1300"/>
            </a:lvl1pPr>
          </a:lstStyle>
          <a:p>
            <a:fld id="{9A8715CD-EBD2-CE44-92A8-D97C136C9AE0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9" tIns="47785" rIns="95569" bIns="477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4" y="3228897"/>
            <a:ext cx="7943849" cy="3058953"/>
          </a:xfrm>
          <a:prstGeom prst="rect">
            <a:avLst/>
          </a:prstGeom>
        </p:spPr>
        <p:txBody>
          <a:bodyPr vert="horz" lIns="95569" tIns="47785" rIns="95569" bIns="47785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2920" cy="339884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7" y="6456611"/>
            <a:ext cx="4302920" cy="339884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r">
              <a:defRPr sz="1300"/>
            </a:lvl1pPr>
          </a:lstStyle>
          <a:p>
            <a:fld id="{1E818607-1EF8-E44B-B0CD-AB42C41B1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3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3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4AC1-7920-4CA4-A1A9-DF3BB7F08B67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4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96E-D405-43EF-BAF3-1EA1B69DE335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1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26C-713E-4684-9207-F4A41AB614DE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3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A55E-3CD8-4038-8935-53B9CDFEBFE3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7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CF9C-ED80-4F89-B260-54C3BE52E710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5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AB7-4DB3-40CE-A671-AF9913FFB778}" type="datetime1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1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46B4-F40E-4926-9660-D433C75B6AF0}" type="datetime1">
              <a:rPr lang="ru-RU" smtClean="0"/>
              <a:t>28.04.2026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7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7890-2E0E-4D55-B143-950ED59A19CA}" type="datetime1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C7C1-E8FD-4BFF-B305-7FE23229321C}" type="datetime1">
              <a:rPr lang="ru-RU" smtClean="0"/>
              <a:t>28.04.2026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0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458B-6A25-4B72-B861-190C4DAE68BA}" type="datetime1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6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AAA-D2DB-4269-B95B-2BC972DD0863}" type="datetime1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3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2E103E00-7C83-49A5-901F-AEB22FD2E16A}" type="datetime1">
              <a:rPr lang="ru-RU" smtClean="0"/>
              <a:t>28.04.2026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23CCDAA-DAAD-455F-8BAF-6972789919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28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pd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df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df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uevaES\Desktop\1650598723_37-sportishka-com-p-sobornaya-ploshchad-belgorod-krasivo-foto-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21" y="0"/>
            <a:ext cx="10852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24680" y="0"/>
            <a:ext cx="8025680" cy="6912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446" y="2395507"/>
            <a:ext cx="6292376" cy="1744694"/>
          </a:xfrm>
        </p:spPr>
        <p:txBody>
          <a:bodyPr anchor="t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Инициативный проект 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«Спорт на районе: Белгородский старт»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и </a:t>
            </a:r>
            <a:r>
              <a:rPr lang="ru-RU" sz="2800" dirty="0">
                <a:solidFill>
                  <a:schemeClr val="bg1"/>
                </a:solidFill>
              </a:rPr>
              <a:t>ливневой канализации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по пер. 4 Магистральный»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2800" spc="3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Verdana"/>
            </a:endParaRPr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316" y="310869"/>
            <a:ext cx="1067310" cy="138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26581" y="599356"/>
            <a:ext cx="214736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АДМИНИСТРАЦИЯ </a:t>
            </a:r>
          </a:p>
          <a:p>
            <a:pPr>
              <a:lnSpc>
                <a:spcPts val="2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ГОРОДА БЕЛГОРОДА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1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83921" y="310869"/>
            <a:ext cx="0" cy="12730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49783"/>
            <a:ext cx="12217400" cy="983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724" y="467726"/>
            <a:ext cx="9256050" cy="481479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схема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05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880854" y="160338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ru-RU" sz="1300" b="1" dirty="0">
                <a:solidFill>
                  <a:schemeClr val="bg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+mn-cs"/>
              </a:rPr>
              <a:t>АДМИНИСТРАЦИЯ ГОРОДА БЕЛГОРОДА</a:t>
            </a:r>
          </a:p>
        </p:txBody>
      </p:sp>
      <p:pic>
        <p:nvPicPr>
          <p:cNvPr id="11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4773" y="300914"/>
            <a:ext cx="370368" cy="48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18814" y="6397171"/>
            <a:ext cx="2743200" cy="365125"/>
          </a:xfrm>
        </p:spPr>
        <p:txBody>
          <a:bodyPr/>
          <a:lstStyle/>
          <a:p>
            <a:fld id="{023CCDAA-DAAD-455F-8BAF-69727899199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AutoShape 2" descr="Белгород вошёл в рейтинг городов России с самым высоким качеством жизни.  Белгородские нов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17088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/>
              <a:t>Улица </a:t>
            </a:r>
            <a:r>
              <a:rPr lang="ru-RU" dirty="0" smtClean="0"/>
              <a:t>Костюкова, 1А</a:t>
            </a:r>
          </a:p>
          <a:p>
            <a:pPr fontAlgn="base"/>
            <a:endParaRPr lang="ru-RU" dirty="0"/>
          </a:p>
          <a:p>
            <a:pPr fontAlgn="base"/>
            <a:r>
              <a:rPr lang="ru-RU" dirty="0" smtClean="0"/>
              <a:t>Управа №8 «Архиерейская»</a:t>
            </a:r>
          </a:p>
          <a:p>
            <a:pPr fontAlgn="base"/>
            <a:r>
              <a:rPr lang="ru-RU" dirty="0" smtClean="0"/>
              <a:t> </a:t>
            </a:r>
            <a:endParaRPr lang="ru-RU" dirty="0"/>
          </a:p>
          <a:p>
            <a:pPr fontAlgn="base"/>
            <a:r>
              <a:rPr lang="ru-RU" dirty="0" smtClean="0"/>
              <a:t>​</a:t>
            </a:r>
            <a:endParaRPr lang="ru-RU" dirty="0"/>
          </a:p>
        </p:txBody>
      </p:sp>
      <p:pic>
        <p:nvPicPr>
          <p:cNvPr id="10" name="Рисунок 9" descr="C:\Users\Uprava 8\Downloads\4859e159-10f2-493e-aae8-393eda9bd1e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1" y="1219200"/>
            <a:ext cx="7353300" cy="538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9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49783"/>
            <a:ext cx="12217400" cy="137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14" y="619519"/>
            <a:ext cx="9228759" cy="42819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«как есть»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05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880854" y="339259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ru-RU" sz="1300" b="1" dirty="0">
                <a:solidFill>
                  <a:schemeClr val="bg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+mn-cs"/>
              </a:rPr>
              <a:t>АДМИНИСТРАЦИЯ ГОРОДА БЕЛГОРОДА</a:t>
            </a:r>
          </a:p>
        </p:txBody>
      </p:sp>
      <p:pic>
        <p:nvPicPr>
          <p:cNvPr id="11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4773" y="467726"/>
            <a:ext cx="370368" cy="48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18814" y="6397171"/>
            <a:ext cx="2743200" cy="365125"/>
          </a:xfrm>
        </p:spPr>
        <p:txBody>
          <a:bodyPr/>
          <a:lstStyle/>
          <a:p>
            <a:fld id="{023CCDAA-DAAD-455F-8BAF-69727899199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AutoShape 2" descr="Белгород вошёл в рейтинг городов России с самым высоким качеством жизни.  Белгородские нов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0375" y="6426200"/>
            <a:ext cx="10766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C:\Users\Uprava 8\Desktop\решаем\6 старый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77975"/>
            <a:ext cx="2511425" cy="472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prava 8\Desktop\решаем\1 старый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760" y="1577976"/>
            <a:ext cx="2487613" cy="472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prava 8\Desktop\решаем\5 старый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577976"/>
            <a:ext cx="2438400" cy="472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prava 8\Desktop\решаем\4 старый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1577976"/>
            <a:ext cx="2527300" cy="472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6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49783"/>
            <a:ext cx="12217400" cy="137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14" y="619519"/>
            <a:ext cx="9228759" cy="42819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«как есть»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05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880854" y="339259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ru-RU" sz="1300" b="1" dirty="0">
                <a:solidFill>
                  <a:schemeClr val="bg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+mn-cs"/>
              </a:rPr>
              <a:t>АДМИНИСТРАЦИЯ ГОРОДА БЕЛГОРОДА</a:t>
            </a:r>
          </a:p>
        </p:txBody>
      </p:sp>
      <p:pic>
        <p:nvPicPr>
          <p:cNvPr id="11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4773" y="467726"/>
            <a:ext cx="370368" cy="48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18814" y="6397171"/>
            <a:ext cx="2743200" cy="365125"/>
          </a:xfrm>
        </p:spPr>
        <p:txBody>
          <a:bodyPr/>
          <a:lstStyle/>
          <a:p>
            <a:fld id="{023CCDAA-DAAD-455F-8BAF-69727899199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AutoShape 2" descr="Белгород вошёл в рейтинг городов России с самым высоким качеством жизни.  Белгородские нов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0375" y="6426200"/>
            <a:ext cx="10766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\\Glava8\общая3\МАКСИМОВ Д.В\РЕШАЕМ ВМЕСТЕ 2026\Костюкова 1 А Решаем вместе 2026\костюкова 1а фото\m8KA-DD2nvvkw-4yW_cAunjMr0Ie7dnj1EY8FZTaHKmH4RF8PiCcIC0j3qeIFTUsIo_VVeAAXYF6bT9u57oQoOEV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76400"/>
            <a:ext cx="10766785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2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49783"/>
            <a:ext cx="12217400" cy="137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9880854" y="339259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ru-RU" sz="1300" b="1" dirty="0">
                <a:solidFill>
                  <a:schemeClr val="bg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+mn-cs"/>
              </a:rPr>
              <a:t>АДМИНИСТРАЦИЯ ГОРОДА БЕЛГОРОДА</a:t>
            </a:r>
          </a:p>
        </p:txBody>
      </p:sp>
      <p:pic>
        <p:nvPicPr>
          <p:cNvPr id="11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4773" y="467726"/>
            <a:ext cx="370368" cy="48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18814" y="6397171"/>
            <a:ext cx="2743200" cy="365125"/>
          </a:xfrm>
        </p:spPr>
        <p:txBody>
          <a:bodyPr/>
          <a:lstStyle/>
          <a:p>
            <a:fld id="{023CCDAA-DAAD-455F-8BAF-69727899199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AutoShape 2" descr="Белгород вошёл в рейтинг городов России с самым высоким качеством жизни.  Белгородские нов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24286" y="6426200"/>
            <a:ext cx="10766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0375" y="380959"/>
            <a:ext cx="9214398" cy="70845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реализации проекта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05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800" y="1600200"/>
            <a:ext cx="102136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Существующее пространство морально и физически устарело (дорожки, тротуары)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игровая зона в неудовлетворительном состоянии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малых архитектурных форм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неиспользуемого пространства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49783"/>
            <a:ext cx="12217400" cy="137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9880854" y="339259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ru-RU" sz="1300" b="1" dirty="0">
                <a:solidFill>
                  <a:schemeClr val="bg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+mn-cs"/>
              </a:rPr>
              <a:t>АДМИНИСТРАЦИЯ ГОРОДА БЕЛГОРОДА</a:t>
            </a:r>
          </a:p>
        </p:txBody>
      </p:sp>
      <p:pic>
        <p:nvPicPr>
          <p:cNvPr id="11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4773" y="467726"/>
            <a:ext cx="370368" cy="48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18814" y="6397171"/>
            <a:ext cx="2743200" cy="365125"/>
          </a:xfrm>
        </p:spPr>
        <p:txBody>
          <a:bodyPr/>
          <a:lstStyle/>
          <a:p>
            <a:fld id="{023CCDAA-DAAD-455F-8BAF-69727899199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AutoShape 2" descr="Белгород вошёл в рейтинг городов России с самым высоким качеством жизни.  Белгородские нов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12800" y="5715000"/>
            <a:ext cx="10766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0375" y="380959"/>
            <a:ext cx="9214398" cy="70845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реализацию проекта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05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36" y="1488281"/>
            <a:ext cx="4471452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C:\Users\Uprava 8\Desktop\решаем\итог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9" y="1488282"/>
            <a:ext cx="3556001" cy="4114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8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49783"/>
            <a:ext cx="12217400" cy="137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9880854" y="339259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ru-RU" sz="1300" b="1" dirty="0">
                <a:solidFill>
                  <a:schemeClr val="bg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+mn-cs"/>
              </a:rPr>
              <a:t>АДМИНИСТРАЦИЯ ГОРОДА БЕЛГОРОДА</a:t>
            </a:r>
          </a:p>
        </p:txBody>
      </p:sp>
      <p:pic>
        <p:nvPicPr>
          <p:cNvPr id="11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4773" y="467726"/>
            <a:ext cx="370368" cy="48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18814" y="6397171"/>
            <a:ext cx="2743200" cy="365125"/>
          </a:xfrm>
        </p:spPr>
        <p:txBody>
          <a:bodyPr/>
          <a:lstStyle/>
          <a:p>
            <a:fld id="{023CCDAA-DAAD-455F-8BAF-69727899199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AutoShape 2" descr="Белгород вошёл в рейтинг городов России с самым высоким качеством жизни.  Белгородские нов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12800" y="5715000"/>
            <a:ext cx="10766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6092" y="5833188"/>
            <a:ext cx="2310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/>
              <a:t>Прямые </a:t>
            </a:r>
            <a:r>
              <a:rPr lang="ru-RU" sz="1200" i="1" dirty="0" err="1" smtClean="0"/>
              <a:t>благополучатели</a:t>
            </a:r>
            <a:r>
              <a:rPr lang="ru-RU" sz="1200" i="1" dirty="0" smtClean="0"/>
              <a:t>:</a:t>
            </a:r>
          </a:p>
          <a:p>
            <a:pPr algn="ctr"/>
            <a:endParaRPr lang="ru-RU" sz="1200" i="1" dirty="0" smtClean="0"/>
          </a:p>
          <a:p>
            <a:pPr algn="ctr"/>
            <a:r>
              <a:rPr lang="ru-RU" sz="1200" i="1" dirty="0" smtClean="0"/>
              <a:t>808 чел.</a:t>
            </a:r>
            <a:endParaRPr lang="ru-RU" sz="1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63321" y="5833188"/>
            <a:ext cx="3052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/>
              <a:t>Наличие писем </a:t>
            </a:r>
            <a:r>
              <a:rPr lang="ru-RU" sz="1200" i="1" dirty="0" err="1" smtClean="0"/>
              <a:t>софинансирования</a:t>
            </a:r>
            <a:r>
              <a:rPr lang="ru-RU" sz="1200" i="1" dirty="0" smtClean="0"/>
              <a:t>:</a:t>
            </a:r>
          </a:p>
          <a:p>
            <a:pPr algn="ctr"/>
            <a:r>
              <a:rPr lang="ru-RU" sz="1200" i="1" dirty="0" smtClean="0"/>
              <a:t>-жителей (да)</a:t>
            </a:r>
          </a:p>
          <a:p>
            <a:pPr algn="ctr"/>
            <a:r>
              <a:rPr lang="ru-RU" sz="1200" i="1" dirty="0" smtClean="0"/>
              <a:t>-юр. </a:t>
            </a:r>
            <a:r>
              <a:rPr lang="ru-RU" sz="1200" i="1" dirty="0"/>
              <a:t>л</a:t>
            </a:r>
            <a:r>
              <a:rPr lang="ru-RU" sz="1200" i="1" dirty="0" smtClean="0"/>
              <a:t>иц (да)</a:t>
            </a:r>
            <a:endParaRPr lang="ru-RU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8270540" y="5833188"/>
            <a:ext cx="3393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/>
              <a:t>Гарантийные обязательства о принятии</a:t>
            </a:r>
          </a:p>
          <a:p>
            <a:pPr algn="ctr"/>
            <a:r>
              <a:rPr lang="ru-RU" sz="1200" i="1" dirty="0"/>
              <a:t>результата реализации инициативного </a:t>
            </a:r>
          </a:p>
          <a:p>
            <a:pPr algn="ctr"/>
            <a:r>
              <a:rPr lang="ru-RU" sz="1200" i="1" dirty="0"/>
              <a:t>проекта: да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7140" y="5833188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/>
              <a:t>Доля </a:t>
            </a:r>
            <a:r>
              <a:rPr lang="ru-RU" sz="1200" i="1" dirty="0"/>
              <a:t>жителей, </a:t>
            </a:r>
            <a:r>
              <a:rPr lang="ru-RU" sz="1200" i="1" dirty="0" smtClean="0"/>
              <a:t>принявших</a:t>
            </a:r>
          </a:p>
          <a:p>
            <a:pPr algn="ctr"/>
            <a:r>
              <a:rPr lang="ru-RU" sz="1200" i="1" dirty="0" smtClean="0"/>
              <a:t> </a:t>
            </a:r>
            <a:r>
              <a:rPr lang="ru-RU" sz="1200" i="1" dirty="0"/>
              <a:t>участие</a:t>
            </a:r>
          </a:p>
          <a:p>
            <a:pPr algn="ctr"/>
            <a:r>
              <a:rPr lang="ru-RU" sz="1200" i="1" dirty="0"/>
              <a:t>в </a:t>
            </a:r>
            <a:r>
              <a:rPr lang="ru-RU" sz="1200" i="1" dirty="0" smtClean="0"/>
              <a:t>обсуждении: 61,2 %</a:t>
            </a:r>
            <a:endParaRPr lang="ru-RU" sz="1200" i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60375" y="380959"/>
            <a:ext cx="9214398" cy="708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«как будет»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05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9" name="Рисунок 18" descr="C:\Users\Uprava 8\Desktop\решаем\6 новый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536700"/>
            <a:ext cx="2435225" cy="41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Uprava 8\Desktop\решаем\1 новый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2" y="1536701"/>
            <a:ext cx="2382838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Uprava 8\Desktop\решаем\5 новый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92" y="1536701"/>
            <a:ext cx="2401707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Uprava 8\Desktop\решаем\4 новый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1" y="1536701"/>
            <a:ext cx="2387600" cy="417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1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49783"/>
            <a:ext cx="12217400" cy="137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9880854" y="339259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ru-RU" sz="1300" b="1" dirty="0">
                <a:solidFill>
                  <a:schemeClr val="bg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+mn-cs"/>
              </a:rPr>
              <a:t>АДМИНИСТРАЦИЯ ГОРОДА БЕЛГОРОДА</a:t>
            </a:r>
          </a:p>
        </p:txBody>
      </p:sp>
      <p:pic>
        <p:nvPicPr>
          <p:cNvPr id="11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4773" y="467726"/>
            <a:ext cx="370368" cy="48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18814" y="6397171"/>
            <a:ext cx="2743200" cy="365125"/>
          </a:xfrm>
        </p:spPr>
        <p:txBody>
          <a:bodyPr/>
          <a:lstStyle/>
          <a:p>
            <a:fld id="{023CCDAA-DAAD-455F-8BAF-69727899199D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AutoShape 2" descr="Белгород вошёл в рейтинг городов России с самым высоким качеством жизни.  Белгородские нов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2607" y="6402287"/>
            <a:ext cx="10766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70826" y="5833188"/>
            <a:ext cx="240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/>
              <a:t>.</a:t>
            </a:r>
            <a:endParaRPr lang="ru-RU" sz="1200" i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60375" y="380959"/>
            <a:ext cx="9214398" cy="708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«как будет»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05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9" name="Рисунок 18" descr="C:\Users\Uprava 8\Desktop\решаем\3 новый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7" y="1574800"/>
            <a:ext cx="10766786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4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uevaES\Desktop\1650598723_37-sportishka-com-p-sobornaya-ploshchad-belgorod-krasivo-foto-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7107" r="10106" b="165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189344" y="5557151"/>
            <a:ext cx="4446156" cy="10486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spc="300" dirty="0">
              <a:solidFill>
                <a:srgbClr val="0070C0"/>
              </a:solidFill>
              <a:latin typeface="TT Firs Medium" panose="02000903020000020003" pitchFamily="50" charset="0"/>
              <a:cs typeface="Verdan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32849" y="2805608"/>
            <a:ext cx="7326302" cy="1246784"/>
          </a:xfrm>
        </p:spPr>
        <p:txBody>
          <a:bodyPr anchor="t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СПАСИБО </a:t>
            </a:r>
            <a:b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 ВНИМАНИЕ!</a:t>
            </a:r>
            <a:endParaRPr lang="ru-RU" spc="300" dirty="0">
              <a:solidFill>
                <a:schemeClr val="bg1"/>
              </a:solidFill>
              <a:latin typeface="Arial Black" panose="020B0A0402010202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923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Sevastopol_1">
      <a:dk1>
        <a:srgbClr val="021828"/>
      </a:dk1>
      <a:lt1>
        <a:sysClr val="window" lastClr="FFFFFF"/>
      </a:lt1>
      <a:dk2>
        <a:srgbClr val="212745"/>
      </a:dk2>
      <a:lt2>
        <a:srgbClr val="BFD7ED"/>
      </a:lt2>
      <a:accent1>
        <a:srgbClr val="005EB8"/>
      </a:accent1>
      <a:accent2>
        <a:srgbClr val="E4002B"/>
      </a:accent2>
      <a:accent3>
        <a:srgbClr val="00A9E0"/>
      </a:accent3>
      <a:accent4>
        <a:srgbClr val="EB4060"/>
      </a:accent4>
      <a:accent5>
        <a:srgbClr val="40BFE8"/>
      </a:accent5>
      <a:accent6>
        <a:srgbClr val="F28095"/>
      </a:accent6>
      <a:hlink>
        <a:srgbClr val="00A9E0"/>
      </a:hlink>
      <a:folHlink>
        <a:srgbClr val="005EB8"/>
      </a:folHlink>
    </a:clrScheme>
    <a:fontScheme name="Sevastopol_Firs">
      <a:majorFont>
        <a:latin typeface="TT Firs Medium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7735</TotalTime>
  <Words>155</Words>
  <Application>Microsoft Office PowerPoint</Application>
  <PresentationFormat>Широкоэкранный</PresentationFormat>
  <Paragraphs>51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 Black</vt:lpstr>
      <vt:lpstr>Arial</vt:lpstr>
      <vt:lpstr>verdana</vt:lpstr>
      <vt:lpstr>TT Firs Medium</vt:lpstr>
      <vt:lpstr>Calibri</vt:lpstr>
      <vt:lpstr>PT Sans Caption</vt:lpstr>
      <vt:lpstr>verdana</vt:lpstr>
      <vt:lpstr>Times New Roman</vt:lpstr>
      <vt:lpstr>Тема Office</vt:lpstr>
      <vt:lpstr>Инициативный проект «Спорт на районе: Белгородский старт»     и ливневой канализации  по пер. 4 Магистральный» </vt:lpstr>
      <vt:lpstr>Ситуационная схема   </vt:lpstr>
      <vt:lpstr>Ситуация «как есть»   </vt:lpstr>
      <vt:lpstr>Ситуация «как есть»   </vt:lpstr>
      <vt:lpstr>Предпосылки реализации проекта   </vt:lpstr>
      <vt:lpstr>Вклад в реализацию проекта   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Azainer's_Mac</dc:creator>
  <cp:lastModifiedBy>Управа 8 Админ</cp:lastModifiedBy>
  <cp:revision>294</cp:revision>
  <cp:lastPrinted>2026-04-27T11:37:00Z</cp:lastPrinted>
  <dcterms:created xsi:type="dcterms:W3CDTF">2018-10-23T14:55:44Z</dcterms:created>
  <dcterms:modified xsi:type="dcterms:W3CDTF">2026-04-28T16:24:53Z</dcterms:modified>
</cp:coreProperties>
</file>