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57" r:id="rId3"/>
    <p:sldId id="262" r:id="rId4"/>
    <p:sldId id="267" r:id="rId5"/>
    <p:sldId id="263" r:id="rId6"/>
    <p:sldId id="264" r:id="rId7"/>
    <p:sldId id="265" r:id="rId8"/>
  </p:sldIdLst>
  <p:sldSz cx="12192000" cy="6858000"/>
  <p:notesSz cx="6888163" cy="100203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706" autoAdjust="0"/>
  </p:normalViewPr>
  <p:slideViewPr>
    <p:cSldViewPr snapToGrid="0">
      <p:cViewPr varScale="1">
        <p:scale>
          <a:sx n="48" d="100"/>
          <a:sy n="48" d="100"/>
        </p:scale>
        <p:origin x="14" y="87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6611" tIns="48306" rIns="96611" bIns="48306" rtlCol="0"/>
          <a:lstStyle>
            <a:lvl1pPr algn="l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700" y="0"/>
            <a:ext cx="2984870" cy="502755"/>
          </a:xfrm>
          <a:prstGeom prst="rect">
            <a:avLst/>
          </a:prstGeom>
        </p:spPr>
        <p:txBody>
          <a:bodyPr vert="horz" lIns="96611" tIns="48306" rIns="96611" bIns="48306" rtlCol="0"/>
          <a:lstStyle>
            <a:lvl1pPr algn="r">
              <a:defRPr sz="1300"/>
            </a:lvl1pPr>
          </a:lstStyle>
          <a:p>
            <a:pPr rtl="0"/>
            <a:fld id="{2BADECFF-C1E6-41B7-861F-BE2B26CDAB05}" type="datetime1">
              <a:rPr lang="ru-RU" smtClean="0"/>
              <a:t>25.07.2021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6611" tIns="48306" rIns="96611" bIns="48306" rtlCol="0" anchor="b"/>
          <a:lstStyle>
            <a:lvl1pPr algn="l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700" y="9517547"/>
            <a:ext cx="2984870" cy="502754"/>
          </a:xfrm>
          <a:prstGeom prst="rect">
            <a:avLst/>
          </a:prstGeom>
        </p:spPr>
        <p:txBody>
          <a:bodyPr vert="horz" lIns="96611" tIns="48306" rIns="96611" bIns="48306" rtlCol="0" anchor="b"/>
          <a:lstStyle>
            <a:lvl1pPr algn="r">
              <a:defRPr sz="1300"/>
            </a:lvl1pPr>
          </a:lstStyle>
          <a:p>
            <a:pPr rtl="0"/>
            <a:fld id="{1604A0D4-B89B-4ADD-AF9E-38636B40EE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6611" tIns="48306" rIns="96611" bIns="48306" rtlCol="0"/>
          <a:lstStyle>
            <a:lvl1pPr algn="l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2755"/>
          </a:xfrm>
          <a:prstGeom prst="rect">
            <a:avLst/>
          </a:prstGeom>
        </p:spPr>
        <p:txBody>
          <a:bodyPr vert="horz" lIns="96611" tIns="48306" rIns="96611" bIns="48306" rtlCol="0"/>
          <a:lstStyle>
            <a:lvl1pPr algn="r">
              <a:defRPr sz="1300"/>
            </a:lvl1pPr>
          </a:lstStyle>
          <a:p>
            <a:pPr rtl="0"/>
            <a:fld id="{6F848B8F-24F3-4766-A59C-71045DA4FEF0}" type="datetime1">
              <a:rPr lang="ru-RU" smtClean="0"/>
              <a:t>25.07.2021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1" tIns="48306" rIns="96611" bIns="48306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381851"/>
          </a:xfrm>
          <a:prstGeom prst="rect">
            <a:avLst/>
          </a:prstGeom>
        </p:spPr>
        <p:txBody>
          <a:bodyPr vert="horz" lIns="96611" tIns="48306" rIns="96611" bIns="48306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6611" tIns="48306" rIns="96611" bIns="48306" rtlCol="0" anchor="b"/>
          <a:lstStyle>
            <a:lvl1pPr algn="l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0" cy="502754"/>
          </a:xfrm>
          <a:prstGeom prst="rect">
            <a:avLst/>
          </a:prstGeom>
        </p:spPr>
        <p:txBody>
          <a:bodyPr vert="horz" lIns="96611" tIns="48306" rIns="96611" bIns="48306" rtlCol="0" anchor="b"/>
          <a:lstStyle>
            <a:lvl1pPr algn="r">
              <a:defRPr sz="1300"/>
            </a:lvl1pPr>
          </a:lstStyle>
          <a:p>
            <a:pPr rtl="0"/>
            <a:fld id="{82869989-EB00-4EE7-BCB5-25BDC5BB29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58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4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09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546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54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Прямая соединительная линия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Группа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D30A75-6773-4051-8E3B-50DEBD5B27F5}" type="datetime1">
              <a:rPr lang="ru-RU" smtClean="0"/>
              <a:t>25.07.2021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928C6E-EC50-49F1-B95C-FD73C1D14895}" type="datetime1">
              <a:rPr lang="ru-RU" smtClean="0"/>
              <a:t>25.07.2021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9ED9D4-4098-4CD3-A9A7-C343301264F2}" type="datetime1">
              <a:rPr lang="ru-RU" smtClean="0"/>
              <a:t>25.07.2021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7FFE1D-B4BF-42B3-9799-021BB66D51E4}" type="datetime1">
              <a:rPr lang="ru-RU" smtClean="0"/>
              <a:t>25.07.2021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3AC169-0119-4659-9B73-547F9C11A152}" type="datetime1">
              <a:rPr lang="ru-RU" smtClean="0"/>
              <a:t>25.07.2021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FE940F-5E05-43A4-90CE-E7C7653F1C67}" type="datetime1">
              <a:rPr lang="ru-RU" smtClean="0"/>
              <a:t>25.07.2021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Группа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Прямая соединительная линия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Группа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Прямая соединительная линия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Группа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Прямая соединительная линия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я соединительная линия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Прямая соединительная линия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Прямая соединительная линия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я соединительная линия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Прямая соединительная линия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Группа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Прямая соединительная линия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Группа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Прямая соединительная линия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Прямая соединительная линия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Прямая соединительная линия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Нижний колонтитул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12" name="Дата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01554F-F072-4658-949A-7A94F490DB04}" type="datetime1">
              <a:rPr lang="ru-RU" smtClean="0"/>
              <a:t>25.07.2021</a:t>
            </a:fld>
            <a:endParaRPr lang="ru-RU" dirty="0"/>
          </a:p>
        </p:txBody>
      </p:sp>
      <p:sp>
        <p:nvSpPr>
          <p:cNvPr id="214" name="Номер слайда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Группа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Группа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Прямоугольник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cxnSp>
        <p:nvCxnSpPr>
          <p:cNvPr id="60" name="Прямая соединительная линия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B0BFD1E-E11D-434C-9F87-0B5F0A29CFEC}" type="datetime1">
              <a:rPr lang="ru-RU" smtClean="0"/>
              <a:t>25.07.2021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Группа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Группа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Прямоугольник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 hasCustomPrompt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 smtClean="0"/>
              <a:t>Щелкните значок, чтобы добавить фото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Прямая соединительная линия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Группа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Прямая соединительная линия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я соединительная линия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Группа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Прямая соединительная линия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48" name="Прямая соединительная линия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99137652-B7E4-4AE8-853E-9803CAFAAF7E}" type="datetime1">
              <a:rPr lang="ru-RU" smtClean="0"/>
              <a:t>25.07.2021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951760"/>
          </a:xfrm>
        </p:spPr>
        <p:txBody>
          <a:bodyPr rtlCol="0">
            <a:normAutofit/>
          </a:bodyPr>
          <a:lstStyle/>
          <a:p>
            <a:pPr rtl="0"/>
            <a:endParaRPr lang="ru-RU" dirty="0" smtClean="0"/>
          </a:p>
          <a:p>
            <a:pPr rtl="0"/>
            <a:r>
              <a:rPr lang="ru-RU" dirty="0" smtClean="0"/>
              <a:t>Руководитель проекта                                                                                         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Саидова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Людмила Владимировна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93" y="467843"/>
            <a:ext cx="6353907" cy="4765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1323" y="1676398"/>
            <a:ext cx="3563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«Школа добрых дел - Наставник»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214" y="52344"/>
            <a:ext cx="8845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Дагестанская региональная общественная организация </a:t>
            </a:r>
          </a:p>
          <a:p>
            <a:pPr algn="ctr"/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«Центр развития добровольческих инициатив»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just"/>
            <a:r>
              <a:rPr lang="ru-RU" sz="2800" dirty="0"/>
              <a:t>Увеличение числа социально компетентных </a:t>
            </a:r>
            <a:r>
              <a:rPr lang="ru-RU" sz="2800" dirty="0" smtClean="0"/>
              <a:t> детей </a:t>
            </a:r>
            <a:r>
              <a:rPr lang="ru-RU" sz="2800" dirty="0"/>
              <a:t>и подростков в области добровольчества и формирования системы </a:t>
            </a:r>
            <a:r>
              <a:rPr lang="ru-RU" sz="2800" dirty="0" smtClean="0"/>
              <a:t>наставничества путем обучения 100 добровольцев, проведения серии «добрых уроков» и социальных акций в Республике Дагестан. 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Целевая аудитория: </a:t>
            </a:r>
          </a:p>
          <a:p>
            <a:r>
              <a:rPr lang="ru-RU" sz="2800" dirty="0" smtClean="0"/>
              <a:t>Дети школьного возраста;</a:t>
            </a:r>
          </a:p>
          <a:p>
            <a:r>
              <a:rPr lang="ru-RU" sz="2800" dirty="0" smtClean="0"/>
              <a:t>Молодежь;</a:t>
            </a:r>
          </a:p>
          <a:p>
            <a:r>
              <a:rPr lang="ru-RU" sz="2800" smtClean="0"/>
              <a:t>Педагоги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6" y="3287468"/>
            <a:ext cx="3843449" cy="25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169" y="234222"/>
            <a:ext cx="9601200" cy="48088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740" y="949569"/>
            <a:ext cx="11734800" cy="5556739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6400" dirty="0" smtClean="0"/>
              <a:t>Нашу</a:t>
            </a:r>
            <a:r>
              <a:rPr lang="ru-RU" sz="6400" dirty="0"/>
              <a:t> </a:t>
            </a:r>
            <a:r>
              <a:rPr lang="ru-RU" sz="6400" b="1" dirty="0"/>
              <a:t>республику </a:t>
            </a:r>
            <a:r>
              <a:rPr lang="ru-RU" sz="6400" dirty="0"/>
              <a:t>по истине можно назвать </a:t>
            </a:r>
            <a:r>
              <a:rPr lang="ru-RU" sz="6400" b="1" dirty="0"/>
              <a:t>молодежной</a:t>
            </a:r>
            <a:r>
              <a:rPr lang="ru-RU" sz="6400" dirty="0"/>
              <a:t> (30% по данным ДАГСТАТ). Начиная с 90-х годов молодежь Дагестана, стала объектом усиленного влияния экстремистских, радикальных религиозных групп и организаций. </a:t>
            </a:r>
            <a:r>
              <a:rPr lang="ru-RU" sz="6400" b="1" dirty="0"/>
              <a:t>Подобные угрозы до сих пор очень актуальны.</a:t>
            </a:r>
            <a:r>
              <a:rPr lang="ru-RU" sz="6400" dirty="0"/>
              <a:t> Сегодня в образовательной системе России мы увлеклись качеством успеваемости и формализмом в определении образовательных навыков, но упускаем духовный воспитательный процесс.</a:t>
            </a:r>
            <a:br>
              <a:rPr lang="ru-RU" sz="6400" dirty="0"/>
            </a:br>
            <a:r>
              <a:rPr lang="ru-RU" sz="6400" dirty="0"/>
              <a:t>​</a:t>
            </a:r>
            <a:br>
              <a:rPr lang="ru-RU" sz="6400" dirty="0"/>
            </a:br>
            <a:r>
              <a:rPr lang="ru-RU" sz="6400" dirty="0"/>
              <a:t>​Благодаря </a:t>
            </a:r>
            <a:r>
              <a:rPr lang="ru-RU" sz="6400" b="1" dirty="0"/>
              <a:t> В.В. Путину</a:t>
            </a:r>
            <a:r>
              <a:rPr lang="ru-RU" sz="6400" dirty="0"/>
              <a:t>, который объявил 2018 год "Годом Добровольца", </a:t>
            </a:r>
            <a:r>
              <a:rPr lang="ru-RU" sz="6400" b="1" dirty="0"/>
              <a:t>сегодня все знают</a:t>
            </a:r>
            <a:r>
              <a:rPr lang="ru-RU" sz="6400" dirty="0"/>
              <a:t>, кто такой </a:t>
            </a:r>
            <a:r>
              <a:rPr lang="ru-RU" sz="6400" b="1" dirty="0"/>
              <a:t>Доброволец</a:t>
            </a:r>
            <a:r>
              <a:rPr lang="ru-RU" sz="6400" dirty="0"/>
              <a:t>, но мало кто знает какие виды добровольческой деятельности существуют. </a:t>
            </a:r>
            <a:r>
              <a:rPr lang="ru-RU" sz="6400" b="1" dirty="0"/>
              <a:t>Мало кто сегодн</a:t>
            </a:r>
            <a:r>
              <a:rPr lang="ru-RU" sz="6400" dirty="0"/>
              <a:t>я из дагестанских школьников может </a:t>
            </a:r>
            <a:r>
              <a:rPr lang="ru-RU" sz="6400" b="1" dirty="0"/>
              <a:t>написать проект, и получить финансирование</a:t>
            </a:r>
            <a:r>
              <a:rPr lang="ru-RU" sz="6400" dirty="0"/>
              <a:t> на реализацию доброй идеи. Мониторинг участия в конкурсе  грантов объявленных Федеральным агентством по делам молодежи (</a:t>
            </a:r>
            <a:r>
              <a:rPr lang="ru-RU" sz="6400" dirty="0" err="1"/>
              <a:t>Росмолодежь</a:t>
            </a:r>
            <a:r>
              <a:rPr lang="ru-RU" sz="6400" dirty="0"/>
              <a:t>) ​показал, что ребенком подан </a:t>
            </a:r>
            <a:r>
              <a:rPr lang="ru-RU" sz="6400" b="1" dirty="0"/>
              <a:t>лишь 1 проект из Дагестана</a:t>
            </a:r>
            <a:r>
              <a:rPr lang="ru-RU" sz="6400" dirty="0"/>
              <a:t>. Из </a:t>
            </a:r>
            <a:r>
              <a:rPr lang="ru-RU" sz="6400" b="1" dirty="0" smtClean="0"/>
              <a:t>1464</a:t>
            </a:r>
            <a:r>
              <a:rPr lang="ru-RU" sz="6400" dirty="0"/>
              <a:t> образовательных учреждениях лишь в </a:t>
            </a:r>
            <a:r>
              <a:rPr lang="ru-RU" sz="6400" b="1" dirty="0" smtClean="0"/>
              <a:t>16</a:t>
            </a:r>
            <a:r>
              <a:rPr lang="ru-RU" sz="6400" dirty="0"/>
              <a:t> созданы добровольческие отряды. </a:t>
            </a:r>
            <a:r>
              <a:rPr lang="ru-RU" sz="6400" dirty="0" smtClean="0"/>
              <a:t>Наш </a:t>
            </a:r>
            <a:r>
              <a:rPr lang="ru-RU" sz="6400" dirty="0"/>
              <a:t>направлен на увеличение числа социально компетентных детей школьного возраста в области добровольчества и создания условий развития системы преемственности и наставничества. Путем отбора и </a:t>
            </a:r>
            <a:r>
              <a:rPr lang="ru-RU" sz="6400" b="1" dirty="0"/>
              <a:t>обучения 120 наставников </a:t>
            </a:r>
            <a:r>
              <a:rPr lang="ru-RU" sz="6400" dirty="0"/>
              <a:t>из числа молодежных активистов-добровольцев, кураторов РДШ из сельских школ, которые пройдут интенсивное обучение на </a:t>
            </a:r>
            <a:r>
              <a:rPr lang="ru-RU" sz="6400" dirty="0" smtClean="0"/>
              <a:t>форуме</a:t>
            </a:r>
            <a:r>
              <a:rPr lang="ru-RU" sz="6400" b="1" dirty="0" smtClean="0"/>
              <a:t> </a:t>
            </a:r>
            <a:r>
              <a:rPr lang="ru-RU" sz="6400" b="1" dirty="0"/>
              <a:t>добровольцев-наставников</a:t>
            </a:r>
            <a:r>
              <a:rPr lang="ru-RU" sz="6400" dirty="0"/>
              <a:t>, по </a:t>
            </a:r>
            <a:r>
              <a:rPr lang="ru-RU" sz="6400" dirty="0" smtClean="0"/>
              <a:t>итогу которого обученные </a:t>
            </a:r>
            <a:r>
              <a:rPr lang="ru-RU" sz="6400" dirty="0"/>
              <a:t>Наставники проведут добрые уроки в школах и сформируют не менее </a:t>
            </a:r>
            <a:r>
              <a:rPr lang="ru-RU" sz="6400" b="1" dirty="0"/>
              <a:t>5</a:t>
            </a:r>
            <a:r>
              <a:rPr lang="ru-RU" sz="6400" b="1" dirty="0" smtClean="0"/>
              <a:t>0 </a:t>
            </a:r>
            <a:r>
              <a:rPr lang="ru-RU" sz="6400" b="1" dirty="0"/>
              <a:t>новых добровольческих отрядов</a:t>
            </a:r>
            <a:r>
              <a:rPr lang="ru-RU" sz="6400" dirty="0"/>
              <a:t>. Из юных добровольцев с свою очередь будет отобран юный доброволец-наставник, который проведет добрый урок в младших классах. </a:t>
            </a:r>
            <a:endParaRPr lang="ru-RU" sz="6400" dirty="0" smtClean="0"/>
          </a:p>
          <a:p>
            <a:pPr algn="just">
              <a:lnSpc>
                <a:spcPct val="120000"/>
              </a:lnSpc>
            </a:pPr>
            <a:r>
              <a:rPr lang="ru-RU" sz="6400" b="1" dirty="0" smtClean="0"/>
              <a:t>Общее </a:t>
            </a:r>
            <a:r>
              <a:rPr lang="ru-RU" sz="6400" b="1" dirty="0"/>
              <a:t>количество участников проекта не менее </a:t>
            </a:r>
            <a:r>
              <a:rPr lang="ru-RU" sz="6400" b="1" dirty="0" smtClean="0"/>
              <a:t>3500 </a:t>
            </a:r>
            <a:r>
              <a:rPr lang="ru-RU" sz="6400" b="1" dirty="0"/>
              <a:t>человек</a:t>
            </a:r>
            <a:r>
              <a:rPr lang="ru-RU" sz="6400" dirty="0"/>
              <a:t>.​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Ключевые мероприятия проекта:</a:t>
            </a:r>
          </a:p>
          <a:p>
            <a:r>
              <a:rPr lang="ru-RU" dirty="0"/>
              <a:t>Р</a:t>
            </a:r>
            <a:r>
              <a:rPr lang="ru-RU" dirty="0" smtClean="0"/>
              <a:t>еспубликанский форум добровольцев-наставников </a:t>
            </a:r>
          </a:p>
          <a:p>
            <a:r>
              <a:rPr lang="ru-RU" dirty="0" smtClean="0"/>
              <a:t>Тиражирование </a:t>
            </a:r>
            <a:r>
              <a:rPr lang="ru-RU" dirty="0"/>
              <a:t>методической рабочей тетради «Шпаргалка </a:t>
            </a:r>
            <a:r>
              <a:rPr lang="ru-RU" dirty="0" smtClean="0"/>
              <a:t> </a:t>
            </a:r>
            <a:r>
              <a:rPr lang="ru-RU" dirty="0"/>
              <a:t>добровольца</a:t>
            </a:r>
            <a:r>
              <a:rPr lang="ru-RU" dirty="0" smtClean="0"/>
              <a:t>» </a:t>
            </a:r>
            <a:endParaRPr lang="ru-RU" dirty="0"/>
          </a:p>
          <a:p>
            <a:r>
              <a:rPr lang="ru-RU" dirty="0" smtClean="0"/>
              <a:t>Серия </a:t>
            </a:r>
            <a:r>
              <a:rPr lang="ru-RU" dirty="0"/>
              <a:t>«Добрых уроков» в школах, проводимые обученными добровольцами-наставниками </a:t>
            </a:r>
            <a:endParaRPr lang="ru-RU" dirty="0" smtClean="0"/>
          </a:p>
          <a:p>
            <a:r>
              <a:rPr lang="ru-RU" dirty="0" smtClean="0"/>
              <a:t>«Добрые уроки» </a:t>
            </a:r>
            <a:r>
              <a:rPr lang="ru-RU" dirty="0"/>
              <a:t>проводимые юными добровольцами </a:t>
            </a:r>
            <a:endParaRPr lang="ru-RU" dirty="0" smtClean="0"/>
          </a:p>
          <a:p>
            <a:r>
              <a:rPr lang="ru-RU" dirty="0" smtClean="0"/>
              <a:t>Серия социальных акций в муниципалитетах региона новыми школьными отрядами и участниками «добрых уроков»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077200" y="3106615"/>
            <a:ext cx="34981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«Добрые уроки» представляют собой разработанную программу тренингов, рассчитанную на 8 часов темам</a:t>
            </a:r>
            <a:r>
              <a:rPr lang="ru-RU" sz="1400" dirty="0" smtClean="0">
                <a:solidFill>
                  <a:schemeClr val="bg1"/>
                </a:solidFill>
              </a:rPr>
              <a:t>: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«О добровольчестве, добровольцах и как им стать» - 2 часа</a:t>
            </a:r>
            <a:r>
              <a:rPr lang="ru-RU" sz="1400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Создай свой добровольческий отряд» - 2 часа</a:t>
            </a:r>
            <a:r>
              <a:rPr lang="ru-RU" sz="1400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Секреты успешного дела» - 2 часа;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Напиши добровольческий проект, и действуй!» - 2 часа.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62" y="3178246"/>
            <a:ext cx="617838" cy="617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770" y="476080"/>
            <a:ext cx="1925759" cy="207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61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539501"/>
          </a:xfrm>
        </p:spPr>
        <p:txBody>
          <a:bodyPr rtlCol="0"/>
          <a:lstStyle/>
          <a:p>
            <a:pPr rtl="0"/>
            <a:r>
              <a:rPr lang="ru-RU" dirty="0" smtClean="0"/>
              <a:t>Количественные показатели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3966074"/>
              </p:ext>
            </p:extLst>
          </p:nvPr>
        </p:nvGraphicFramePr>
        <p:xfrm>
          <a:off x="586154" y="1271717"/>
          <a:ext cx="8049052" cy="39234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432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Показатель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Ожидаемый результат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302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200">
                          <a:effectLst/>
                        </a:rPr>
                        <a:t>количество участников, прошедших обучение в рамках проекта и ставший добровольцем- наставником	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5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100">
                          <a:effectLst/>
                        </a:rPr>
                        <a:t>количество детей и молодежи ставшие обладателями методической шпаргалки для юного добровольца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589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100">
                          <a:effectLst/>
                        </a:rPr>
                        <a:t>количество детей ставшими участниками тренингов по добровольчеству, и узнавших о добровольчестве, его видах, о том, как написать добрый проект, как провести добрую акцию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5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100" dirty="0" smtClean="0">
                          <a:effectLst/>
                        </a:rPr>
                        <a:t>Количество </a:t>
                      </a:r>
                      <a:r>
                        <a:rPr lang="ru-RU" sz="1100" dirty="0">
                          <a:effectLst/>
                        </a:rPr>
                        <a:t>созданных добровольческих отрядов из числа юных добровольцев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577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</a:t>
                      </a:r>
                      <a:r>
                        <a:rPr lang="ru-RU" sz="1050" dirty="0" smtClean="0">
                          <a:effectLst/>
                        </a:rPr>
                        <a:t>социальных акций проведенных участниками проекта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626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050">
                          <a:effectLst/>
                        </a:rPr>
                        <a:t>Количество детей, учеников младших классов, прошедших обучение по добровольчеству на Добрых уроках юных наставников, проводимых юными добровольцами-наставниками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1" y="275492"/>
            <a:ext cx="3018694" cy="30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492609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Качественные 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785" y="1383323"/>
            <a:ext cx="10292861" cy="4407877"/>
          </a:xfrm>
        </p:spPr>
        <p:txBody>
          <a:bodyPr>
            <a:normAutofit/>
          </a:bodyPr>
          <a:lstStyle/>
          <a:p>
            <a:r>
              <a:rPr lang="ru-RU" dirty="0"/>
              <a:t>Увеличение числа социально компетентных детей школьного возраста и молодёжи в области добровольчества;</a:t>
            </a:r>
          </a:p>
          <a:p>
            <a:r>
              <a:rPr lang="ru-RU" dirty="0" smtClean="0"/>
              <a:t>увеличение </a:t>
            </a:r>
            <a:r>
              <a:rPr lang="ru-RU" dirty="0"/>
              <a:t>числа добровольческих отрядов юных добровольцев республике;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системы наставничества и преемственности в добровольчестве;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условий для роста детский добровольческих отрядов;</a:t>
            </a:r>
          </a:p>
          <a:p>
            <a:r>
              <a:rPr lang="ru-RU" dirty="0" smtClean="0"/>
              <a:t>получение </a:t>
            </a:r>
            <a:r>
              <a:rPr lang="ru-RU" dirty="0"/>
              <a:t>детьми новых технологий и разных видов добровольческой деятельности;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условий для развития и поддержки Дагестанского регионального отделения Общероссийской общественно-государственной организации "Российское движение школьников"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1" y="4208584"/>
            <a:ext cx="2625969" cy="19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862">
            <a:off x="4968499" y="321345"/>
            <a:ext cx="4885297" cy="325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157">
            <a:off x="101952" y="2946961"/>
            <a:ext cx="4736043" cy="315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628">
            <a:off x="9208221" y="521504"/>
            <a:ext cx="2782073" cy="4945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88" y="2849038"/>
            <a:ext cx="3873183" cy="258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" y="302723"/>
            <a:ext cx="4501103" cy="337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59425" y="1679981"/>
            <a:ext cx="111955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1036" y="5389976"/>
            <a:ext cx="139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Инстаграм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38818" y="5393253"/>
            <a:ext cx="349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@dobrocentr05 #</a:t>
            </a:r>
            <a:r>
              <a:rPr lang="ru-RU" dirty="0" smtClean="0"/>
              <a:t>доброцентр05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09169" y="5999501"/>
            <a:ext cx="4465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Благодарим за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мбовидная сетка, 16 х 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42_TF03031015.potx" id="{0A727C4B-544D-4288-9BF7-2D6FAFA96F04}" vid="{F53E4634-F5A1-4F7B-A57E-D4ECF71AE968}"/>
    </a:ext>
  </a:extLst>
</a:theme>
</file>

<file path=ppt/theme/theme2.xml><?xml version="1.0" encoding="utf-8"?>
<a:theme xmlns:a="http://schemas.openxmlformats.org/drawingml/2006/main" name="Тема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1730</TotalTime>
  <Words>356</Words>
  <Application>Microsoft Office PowerPoint</Application>
  <PresentationFormat>Широкоэкранный</PresentationFormat>
  <Paragraphs>58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Ромбовидная сетка, 16 х 9</vt:lpstr>
      <vt:lpstr>Презентация PowerPoint</vt:lpstr>
      <vt:lpstr>Цель проекта</vt:lpstr>
      <vt:lpstr>Описание проекта</vt:lpstr>
      <vt:lpstr>Презентация PowerPoint</vt:lpstr>
      <vt:lpstr>Количественные показатели</vt:lpstr>
      <vt:lpstr>Качественные показатели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Камиль Саидов</dc:creator>
  <cp:lastModifiedBy>User</cp:lastModifiedBy>
  <cp:revision>41</cp:revision>
  <cp:lastPrinted>2018-10-04T08:24:21Z</cp:lastPrinted>
  <dcterms:created xsi:type="dcterms:W3CDTF">2018-06-29T20:06:51Z</dcterms:created>
  <dcterms:modified xsi:type="dcterms:W3CDTF">2021-07-25T09:27:34Z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