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79" d="100"/>
          <a:sy n="79" d="100"/>
        </p:scale>
        <p:origin x="28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8DE6C8-AB1D-4204-BC9C-3366B0BF043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04088" y="889820"/>
            <a:ext cx="9989574" cy="3598606"/>
          </a:xfrm>
        </p:spPr>
        <p:txBody>
          <a:bodyPr anchor="t">
            <a:normAutofit/>
          </a:bodyPr>
          <a:lstStyle>
            <a:lvl1pPr algn="l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A7B9009-EE50-4EE5-B6EB-CD6EC83D3F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04088" y="4488426"/>
            <a:ext cx="6991776" cy="1302774"/>
          </a:xfrm>
        </p:spPr>
        <p:txBody>
          <a:bodyPr anchor="b"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C8667E-058A-436F-B8EA-5B3A99D43D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1EADE-8E88-4C7C-8AC5-FB148DE4940E}" type="datetime1">
              <a:rPr lang="en-US" smtClean="0"/>
              <a:t>1/31/2025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680305-1AD7-482D-BFFD-6CDB83AB39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5762A1-52E9-402D-B65E-DF193E44CE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65559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6359C1-C098-4BF4-A55D-782F4E606B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D343C7E-1E8B-4D38-9B81-1AA2A8978E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A70B00-53AE-4D3F-91BE-A8D789ED98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C8B9C-477D-492A-96AD-1FC2CC997A73}" type="datetime1">
              <a:rPr lang="en-US" smtClean="0"/>
              <a:t>1/31/2025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647FC7-8124-4F70-A849-B6BCC5189C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7CEBE4-50DC-47DB-B699-CCC024336C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28417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B418279-D3B8-4C6A-AB74-9DE37777127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242322" y="997974"/>
            <a:ext cx="2349043" cy="4984956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28F733C-9309-4197-BACA-207CDC8935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768927" y="997973"/>
            <a:ext cx="8473395" cy="498495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ACD4D0-5BE6-412D-B08B-5DFFD59351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3AED5-E26D-4E29-B1B3-7847B6779594}" type="datetime1">
              <a:rPr lang="en-US" smtClean="0"/>
              <a:t>1/31/2025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021651-B786-4A39-A10F-F5231D0A2C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504D2D-9379-40DE-9F45-3004BE54F1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12340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987CA6-BFD9-4CB1-8892-F6B062E824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CDA8C3-9C0C-4E52-9A62-E4DB159E6B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C3EC35-E02F-41FF-9232-F90692A902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B6794-849E-4626-908B-D15793550EFB}" type="datetime1">
              <a:rPr lang="en-US" smtClean="0"/>
              <a:t>1/31/2025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D13D38-5DF1-443B-8A12-71E834FDC6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5E644A-4A37-4757-9809-5B035E2874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85024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E6578B-CD85-4BF1-A729-E8E8079B59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5383" y="1709738"/>
            <a:ext cx="10632067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8448C1-C13F-4826-8347-EEB00A6643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5383" y="4589463"/>
            <a:ext cx="10632067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06546A-957F-4C4D-9744-1177AD258E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DB64E7-5594-42A3-ADBF-E95A7ACEAD64}" type="datetime1">
              <a:rPr lang="en-US" smtClean="0"/>
              <a:t>1/31/2025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DB149C-CC63-4E3A-A83D-EF637EB519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B94775-7982-41EC-B584-D51224D38F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97009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CE4BD8-507D-48E4-A624-F16A741C36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0635" y="914400"/>
            <a:ext cx="10691265" cy="130759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0A07E4-3A39-457C-A059-7DFB6039D94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04088" y="2221992"/>
            <a:ext cx="5212080" cy="373989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B141E17-47CE-4A78-B0FA-0E9786DA67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81344" y="2221992"/>
            <a:ext cx="5212080" cy="373989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F02C13-D3ED-4044-9716-F29D79A184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62B0B-D248-4FFB-8695-AD7FA4B1284A}" type="datetime1">
              <a:rPr lang="en-US" smtClean="0"/>
              <a:t>1/31/2025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AF334AD-FB29-4355-B5CF-85E61B4F34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5AA154-790C-4774-9C21-8C543E733F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31612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07DD35-7673-4F88-86B0-634883B5E3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087" y="929147"/>
            <a:ext cx="10689336" cy="79845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C820D7-3E0B-47C6-A583-C4C839C5AF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4088" y="1756538"/>
            <a:ext cx="5212080" cy="657225"/>
          </a:xfrm>
        </p:spPr>
        <p:txBody>
          <a:bodyPr anchor="b">
            <a:normAutofit/>
          </a:bodyPr>
          <a:lstStyle>
            <a:lvl1pPr marL="0" indent="0">
              <a:buNone/>
              <a:defRPr sz="16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A839A7B-97D5-400F-B802-A0FF28FE9F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04088" y="2442702"/>
            <a:ext cx="5212080" cy="351918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2E0ECA2-DBF1-4681-9DFA-93AFD1B371D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81344" y="1756538"/>
            <a:ext cx="5212080" cy="657225"/>
          </a:xfrm>
        </p:spPr>
        <p:txBody>
          <a:bodyPr anchor="b">
            <a:normAutofit/>
          </a:bodyPr>
          <a:lstStyle>
            <a:lvl1pPr marL="0" indent="0">
              <a:buNone/>
              <a:defRPr sz="16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90EBBBB-517F-4ED7-9E51-CF0F7590B4D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81344" y="2442702"/>
            <a:ext cx="5212080" cy="351918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511B5C7-1E37-478F-B4B0-C7202FFE41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378EFB-9159-4510-B73F-4F0409ADE937}" type="datetime1">
              <a:rPr lang="en-US" smtClean="0"/>
              <a:t>1/31/2025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153F7EF-507C-4CB3-86C5-8B34FFFC1D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8E3DEA6-E4EB-4C2A-8B4F-55EC965B62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60937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032964-A933-4B98-A141-A4B316DAFA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D684C9D-23DA-42B0-9DD3-7592F72E8D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C9412-2452-4BED-A324-9D8C115361AD}" type="datetime1">
              <a:rPr lang="en-US" smtClean="0"/>
              <a:t>1/31/2025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8BF8F05-876F-49D8-AE30-5BB2A91ECD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53D20DA-9260-4577-BB51-789570A243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91854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D2C1F24-E0A1-45A7-8EF5-92CD979934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18F62-D251-40E8-A23C-F4CFE9FEAB41}" type="datetime1">
              <a:rPr lang="en-US" smtClean="0"/>
              <a:t>1/31/2025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E021C19-210E-46B0-9036-5D8AECC926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880FEF-487E-44DF-8615-DF22104196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05541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A568EE-74C8-43A6-90BC-2DDD965CF6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088" y="1069848"/>
            <a:ext cx="4093599" cy="131673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1C35AC-CAE3-48CF-A3E4-A075C9FDD7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1069848"/>
            <a:ext cx="6172200" cy="479120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9D03EA-5FAD-4609-A2B8-624E426847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04088" y="2551176"/>
            <a:ext cx="4093599" cy="331927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58D2EA-2191-4216-B64D-067BDFE123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76144-149E-4874-93A5-554A0357CF82}" type="datetime1">
              <a:rPr lang="en-US" smtClean="0"/>
              <a:t>1/31/2025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042128-DAB4-481C-BEE6-3523E8E88B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E50E382-C500-4A4C-A7C6-43860383AB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74808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9FE98B-EACF-4251-A8AF-0D9EDD17C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088" y="1066800"/>
            <a:ext cx="4103431" cy="1317523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905F473-761A-4002-AF70-9FF878D0139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1066800"/>
            <a:ext cx="6172200" cy="47942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0C2E6A-F834-4540-BB00-E13CB45DC3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04088" y="2552700"/>
            <a:ext cx="4103431" cy="33162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0C38EAB-AD63-415C-B263-BA1D8FBE3C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BA65D8-0540-4835-AE5C-25D29DBA01BE}" type="datetime1">
              <a:rPr lang="en-US" smtClean="0"/>
              <a:t>1/31/2025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22E5541-B6DE-45E8-BCFE-0DFC4F5740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BB78D45-289B-46AF-8CB9-E6150BEA1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71514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7A362AC-B59F-4AC7-B279-57DDD5336B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0635" y="914400"/>
            <a:ext cx="10691265" cy="130759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6042DB-75BD-4EC1-B6D9-8A72EF940C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0635" y="2221992"/>
            <a:ext cx="10691265" cy="37398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DD1378-7C96-4079-B44C-3D86B465759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69448" y="6356350"/>
            <a:ext cx="25495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/>
                </a:solidFill>
                <a:latin typeface="+mj-lt"/>
              </a:defRPr>
            </a:lvl1pPr>
          </a:lstStyle>
          <a:p>
            <a:fld id="{E31BA835-12AC-4E8F-955A-EA3F4DE2791F}" type="datetime1">
              <a:rPr lang="en-US" smtClean="0"/>
              <a:t>1/31/2025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9B6B78-577F-43F5-BAEE-BF72484C985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04088" y="6356350"/>
            <a:ext cx="45397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/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CC75B8-AF8F-4D8A-9B3D-D1951A64BA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19012" y="6356350"/>
            <a:ext cx="67235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/>
                </a:solidFill>
              </a:defRPr>
            </a:lvl1pPr>
          </a:lstStyle>
          <a:p>
            <a:fld id="{87E7843D-FF13-4365-9478-9625B70A2705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64F9B95-9045-48D2-B9F3-2927E98F54AA}"/>
              </a:ext>
            </a:extLst>
          </p:cNvPr>
          <p:cNvCxnSpPr>
            <a:cxnSpLocks/>
          </p:cNvCxnSpPr>
          <p:nvPr/>
        </p:nvCxnSpPr>
        <p:spPr>
          <a:xfrm>
            <a:off x="800100" y="723900"/>
            <a:ext cx="105918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85AA86F-6A4D-4BCB-A045-D992CDC2959B}"/>
              </a:ext>
            </a:extLst>
          </p:cNvPr>
          <p:cNvCxnSpPr>
            <a:cxnSpLocks/>
          </p:cNvCxnSpPr>
          <p:nvPr/>
        </p:nvCxnSpPr>
        <p:spPr>
          <a:xfrm>
            <a:off x="800100" y="6142781"/>
            <a:ext cx="10591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108764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000" kern="1200" cap="all" spc="3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2" name="Rectangle 26">
            <a:extLst>
              <a:ext uri="{FF2B5EF4-FFF2-40B4-BE49-F238E27FC236}">
                <a16:creationId xmlns:a16="http://schemas.microsoft.com/office/drawing/2014/main" id="{33E93247-6229-44AB-A550-739E971E6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Розовые и синие облака">
            <a:extLst>
              <a:ext uri="{FF2B5EF4-FFF2-40B4-BE49-F238E27FC236}">
                <a16:creationId xmlns:a16="http://schemas.microsoft.com/office/drawing/2014/main" id="{BAD3E0B0-9E6F-4AA0-181B-CD1A1589E8B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4449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33" name="Rectangle 28">
            <a:extLst>
              <a:ext uri="{FF2B5EF4-FFF2-40B4-BE49-F238E27FC236}">
                <a16:creationId xmlns:a16="http://schemas.microsoft.com/office/drawing/2014/main" id="{6BB6B482-ACCA-4938-8AEA-49D525C172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46905" y="46904"/>
            <a:ext cx="6865150" cy="6771342"/>
          </a:xfrm>
          <a:prstGeom prst="rect">
            <a:avLst/>
          </a:prstGeom>
          <a:gradFill>
            <a:gsLst>
              <a:gs pos="42000">
                <a:srgbClr val="000000">
                  <a:alpha val="18000"/>
                </a:srgbClr>
              </a:gs>
              <a:gs pos="0">
                <a:srgbClr val="000000">
                  <a:alpha val="0"/>
                </a:srgbClr>
              </a:gs>
              <a:gs pos="100000">
                <a:srgbClr val="000000">
                  <a:alpha val="39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4B61C59-710C-1A52-69B3-9EB6FD1E51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04088" y="871759"/>
            <a:ext cx="5067300" cy="3497042"/>
          </a:xfrm>
        </p:spPr>
        <p:txBody>
          <a:bodyPr anchor="t">
            <a:normAutofit/>
          </a:bodyPr>
          <a:lstStyle/>
          <a:p>
            <a:r>
              <a:rPr lang="ru-RU" dirty="0">
                <a:solidFill>
                  <a:srgbClr val="FFFFFF"/>
                </a:solidFill>
              </a:rPr>
              <a:t>Добрые дела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0B4B636-B049-EF31-E90F-8CF16A3FEA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04088" y="5157694"/>
            <a:ext cx="5019676" cy="976406"/>
          </a:xfrm>
        </p:spPr>
        <p:txBody>
          <a:bodyPr anchor="t">
            <a:normAutofit/>
          </a:bodyPr>
          <a:lstStyle/>
          <a:p>
            <a:endParaRPr lang="ru-RU">
              <a:solidFill>
                <a:srgbClr val="FFFFFF"/>
              </a:solidFill>
            </a:endParaRP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EE2E603F-4A95-4FE8-BB06-211DFD75DB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638300" cy="0"/>
          </a:xfrm>
          <a:prstGeom prst="line">
            <a:avLst/>
          </a:prstGeom>
          <a:ln w="44450">
            <a:solidFill>
              <a:srgbClr val="FFFFFF"/>
            </a:solidFill>
          </a:ln>
          <a:effectLst>
            <a:outerShdw blurRad="50800" dist="38100" dir="2700000" algn="tl" rotWithShape="0">
              <a:prstClr val="black">
                <a:alpha val="13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202983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69" name="Straight Connector 2056">
            <a:extLst>
              <a:ext uri="{FF2B5EF4-FFF2-40B4-BE49-F238E27FC236}">
                <a16:creationId xmlns:a16="http://schemas.microsoft.com/office/drawing/2014/main" id="{F64F9B95-9045-48D2-B9F3-2927E98F54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05918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59" name="Straight Connector 2058">
            <a:extLst>
              <a:ext uri="{FF2B5EF4-FFF2-40B4-BE49-F238E27FC236}">
                <a16:creationId xmlns:a16="http://schemas.microsoft.com/office/drawing/2014/main" id="{085AA86F-6A4D-4BCB-A045-D992CDC295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6142781"/>
            <a:ext cx="10591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061" name="Rectangle 2060">
            <a:extLst>
              <a:ext uri="{FF2B5EF4-FFF2-40B4-BE49-F238E27FC236}">
                <a16:creationId xmlns:a16="http://schemas.microsoft.com/office/drawing/2014/main" id="{341BFA31-6544-45C2-9DA0-9E1C5E0B19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63" name="Straight Connector 2062">
            <a:extLst>
              <a:ext uri="{FF2B5EF4-FFF2-40B4-BE49-F238E27FC236}">
                <a16:creationId xmlns:a16="http://schemas.microsoft.com/office/drawing/2014/main" id="{DC36F877-5419-44C1-A2CD-376BDDDC3E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05918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70" name="Straight Connector 2064">
            <a:extLst>
              <a:ext uri="{FF2B5EF4-FFF2-40B4-BE49-F238E27FC236}">
                <a16:creationId xmlns:a16="http://schemas.microsoft.com/office/drawing/2014/main" id="{44B21692-652C-4371-95C5-05248EF342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6147890"/>
            <a:ext cx="10591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 descr="О платформе">
            <a:extLst>
              <a:ext uri="{FF2B5EF4-FFF2-40B4-BE49-F238E27FC236}">
                <a16:creationId xmlns:a16="http://schemas.microsoft.com/office/drawing/2014/main" id="{211A2641-ADC2-6EE5-6B74-CE5E48EFF08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53514" y="3554113"/>
            <a:ext cx="5128862" cy="1697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МОУ СШ №5, г. Волгоград | Муниципальное общеобразовательное учреждение &quot;Средняя  школа №5 Краснооктябрьского р.. 2025 | ВКонтакте">
            <a:extLst>
              <a:ext uri="{FF2B5EF4-FFF2-40B4-BE49-F238E27FC236}">
                <a16:creationId xmlns:a16="http://schemas.microsoft.com/office/drawing/2014/main" id="{BB1F9B9E-7599-C183-F554-EDA8D17003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0099" y="3385778"/>
            <a:ext cx="5085200" cy="2034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17E95AA-491F-DDA0-FAC3-E12C563FF2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700" y="871759"/>
            <a:ext cx="10925176" cy="112887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5400"/>
              <a:t>МОУ СШ №5 и добро.рф</a:t>
            </a:r>
          </a:p>
        </p:txBody>
      </p:sp>
    </p:spTree>
    <p:extLst>
      <p:ext uri="{BB962C8B-B14F-4D97-AF65-F5344CB8AC3E}">
        <p14:creationId xmlns:p14="http://schemas.microsoft.com/office/powerpoint/2010/main" val="19240153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079" name="Straight Connector 3078">
            <a:extLst>
              <a:ext uri="{FF2B5EF4-FFF2-40B4-BE49-F238E27FC236}">
                <a16:creationId xmlns:a16="http://schemas.microsoft.com/office/drawing/2014/main" id="{F64F9B95-9045-48D2-B9F3-2927E98F54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05918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81" name="Straight Connector 3080">
            <a:extLst>
              <a:ext uri="{FF2B5EF4-FFF2-40B4-BE49-F238E27FC236}">
                <a16:creationId xmlns:a16="http://schemas.microsoft.com/office/drawing/2014/main" id="{085AA86F-6A4D-4BCB-A045-D992CDC295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6142781"/>
            <a:ext cx="10591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3083" name="Rectangle 3082">
            <a:extLst>
              <a:ext uri="{FF2B5EF4-FFF2-40B4-BE49-F238E27FC236}">
                <a16:creationId xmlns:a16="http://schemas.microsoft.com/office/drawing/2014/main" id="{33E93247-6229-44AB-A550-739E971E6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 descr="Изображение выглядит как на открытом воздухе, одежда, строительство, небо&#10;&#10;Автоматически созданное описание">
            <a:extLst>
              <a:ext uri="{FF2B5EF4-FFF2-40B4-BE49-F238E27FC236}">
                <a16:creationId xmlns:a16="http://schemas.microsoft.com/office/drawing/2014/main" id="{3F0BD69B-C502-9114-A828-896508D6159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83" b="6717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85" name="Rectangle 3084">
            <a:extLst>
              <a:ext uri="{FF2B5EF4-FFF2-40B4-BE49-F238E27FC236}">
                <a16:creationId xmlns:a16="http://schemas.microsoft.com/office/drawing/2014/main" id="{6BB6B482-ACCA-4938-8AEA-49D525C172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46905" y="46904"/>
            <a:ext cx="6865150" cy="6771342"/>
          </a:xfrm>
          <a:prstGeom prst="rect">
            <a:avLst/>
          </a:prstGeom>
          <a:gradFill>
            <a:gsLst>
              <a:gs pos="42000">
                <a:srgbClr val="000000">
                  <a:alpha val="18000"/>
                </a:srgbClr>
              </a:gs>
              <a:gs pos="0">
                <a:srgbClr val="000000">
                  <a:alpha val="0"/>
                </a:srgbClr>
              </a:gs>
              <a:gs pos="100000">
                <a:srgbClr val="000000">
                  <a:alpha val="39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DF7B96F-EE11-1D79-9F53-B5DDECC34F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088" y="871759"/>
            <a:ext cx="5067300" cy="3497042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800" b="1" i="0" dirty="0" err="1">
                <a:solidFill>
                  <a:srgbClr val="FFFFFF"/>
                </a:solidFill>
                <a:effectLst/>
              </a:rPr>
              <a:t>Благотворительная</a:t>
            </a:r>
            <a:r>
              <a:rPr lang="en-US" sz="3800" b="1" i="0" dirty="0">
                <a:solidFill>
                  <a:srgbClr val="FFFFFF"/>
                </a:solidFill>
                <a:effectLst/>
              </a:rPr>
              <a:t> </a:t>
            </a:r>
            <a:r>
              <a:rPr lang="en-US" sz="3800" b="1" i="0" dirty="0" err="1">
                <a:solidFill>
                  <a:srgbClr val="FFFFFF"/>
                </a:solidFill>
                <a:effectLst/>
              </a:rPr>
              <a:t>акция</a:t>
            </a:r>
            <a:r>
              <a:rPr lang="en-US" sz="3800" b="1" i="0" dirty="0">
                <a:solidFill>
                  <a:srgbClr val="FFFFFF"/>
                </a:solidFill>
                <a:effectLst/>
              </a:rPr>
              <a:t> </a:t>
            </a:r>
            <a:r>
              <a:rPr lang="en-US" sz="3800" b="1" i="0" dirty="0" err="1">
                <a:solidFill>
                  <a:srgbClr val="FFFFFF"/>
                </a:solidFill>
                <a:effectLst/>
              </a:rPr>
              <a:t>ко</a:t>
            </a:r>
            <a:r>
              <a:rPr lang="en-US" sz="3800" b="1" i="0" dirty="0">
                <a:solidFill>
                  <a:srgbClr val="FFFFFF"/>
                </a:solidFill>
                <a:effectLst/>
              </a:rPr>
              <a:t> </a:t>
            </a:r>
            <a:r>
              <a:rPr lang="en-US" sz="3800" b="1" i="0" dirty="0" err="1">
                <a:solidFill>
                  <a:srgbClr val="FFFFFF"/>
                </a:solidFill>
                <a:effectLst/>
              </a:rPr>
              <a:t>Дню</a:t>
            </a:r>
            <a:r>
              <a:rPr lang="en-US" sz="3800" b="1" i="0" dirty="0">
                <a:solidFill>
                  <a:srgbClr val="FFFFFF"/>
                </a:solidFill>
                <a:effectLst/>
              </a:rPr>
              <a:t> </a:t>
            </a:r>
            <a:r>
              <a:rPr lang="en-US" sz="3800" b="1" i="0" dirty="0" err="1">
                <a:solidFill>
                  <a:srgbClr val="FFFFFF"/>
                </a:solidFill>
                <a:effectLst/>
              </a:rPr>
              <a:t>пожилого</a:t>
            </a:r>
            <a:r>
              <a:rPr lang="en-US" sz="3800" b="1" i="0" dirty="0">
                <a:solidFill>
                  <a:srgbClr val="FFFFFF"/>
                </a:solidFill>
                <a:effectLst/>
              </a:rPr>
              <a:t> </a:t>
            </a:r>
            <a:r>
              <a:rPr lang="en-US" sz="3800" b="1" i="0" dirty="0" err="1">
                <a:solidFill>
                  <a:srgbClr val="FFFFFF"/>
                </a:solidFill>
                <a:effectLst/>
              </a:rPr>
              <a:t>человека</a:t>
            </a:r>
            <a:br>
              <a:rPr lang="en-US" sz="3800" b="1" i="0" dirty="0">
                <a:solidFill>
                  <a:srgbClr val="FFFFFF"/>
                </a:solidFill>
                <a:effectLst/>
              </a:rPr>
            </a:br>
            <a:r>
              <a:rPr lang="en-US" sz="3800" b="0" i="0" dirty="0">
                <a:solidFill>
                  <a:srgbClr val="FFFFFF"/>
                </a:solidFill>
                <a:effectLst/>
              </a:rPr>
              <a:t>27 – 29 </a:t>
            </a:r>
            <a:r>
              <a:rPr lang="en-US" sz="3800" b="0" i="0" dirty="0" err="1">
                <a:solidFill>
                  <a:srgbClr val="FFFFFF"/>
                </a:solidFill>
                <a:effectLst/>
              </a:rPr>
              <a:t>сентября</a:t>
            </a:r>
            <a:r>
              <a:rPr lang="en-US" sz="3800" b="0" i="0" dirty="0">
                <a:solidFill>
                  <a:srgbClr val="FFFFFF"/>
                </a:solidFill>
                <a:effectLst/>
              </a:rPr>
              <a:t> 2023</a:t>
            </a:r>
            <a:endParaRPr lang="en-US" sz="3800" dirty="0">
              <a:solidFill>
                <a:srgbClr val="FFFFFF"/>
              </a:solidFill>
            </a:endParaRPr>
          </a:p>
        </p:txBody>
      </p:sp>
      <p:cxnSp>
        <p:nvCxnSpPr>
          <p:cNvPr id="3087" name="Straight Connector 3086">
            <a:extLst>
              <a:ext uri="{FF2B5EF4-FFF2-40B4-BE49-F238E27FC236}">
                <a16:creationId xmlns:a16="http://schemas.microsoft.com/office/drawing/2014/main" id="{EE2E603F-4A95-4FE8-BB06-211DFD75DB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638300" cy="0"/>
          </a:xfrm>
          <a:prstGeom prst="line">
            <a:avLst/>
          </a:prstGeom>
          <a:ln w="44450">
            <a:solidFill>
              <a:srgbClr val="FFFFFF"/>
            </a:solidFill>
          </a:ln>
          <a:effectLst>
            <a:outerShdw blurRad="50800" dist="38100" dir="2700000" algn="tl" rotWithShape="0">
              <a:prstClr val="black">
                <a:alpha val="13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0654698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09" name="Rectangle 4108">
            <a:extLst>
              <a:ext uri="{FF2B5EF4-FFF2-40B4-BE49-F238E27FC236}">
                <a16:creationId xmlns:a16="http://schemas.microsoft.com/office/drawing/2014/main" id="{E53615EE-C559-4E03-999B-5477F1626F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111" name="Straight Connector 4110">
            <a:extLst>
              <a:ext uri="{FF2B5EF4-FFF2-40B4-BE49-F238E27FC236}">
                <a16:creationId xmlns:a16="http://schemas.microsoft.com/office/drawing/2014/main" id="{799A8EBD-049C-48E6-97ED-C9102D78FC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317521" y="723900"/>
            <a:ext cx="16383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04" name="Picture 8" descr="Изображение выглядит как текст, собака, млекопитающее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AAF164E9-12DB-4D92-3BDC-88161C05A5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27" r="5" b="5"/>
          <a:stretch/>
        </p:blipFill>
        <p:spPr bwMode="auto">
          <a:xfrm>
            <a:off x="20" y="10"/>
            <a:ext cx="2718013" cy="3428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Изображение выглядит как одежда, человек, Обучение, Человеческое лицо&#10;&#10;Автоматически созданное описание">
            <a:extLst>
              <a:ext uri="{FF2B5EF4-FFF2-40B4-BE49-F238E27FC236}">
                <a16:creationId xmlns:a16="http://schemas.microsoft.com/office/drawing/2014/main" id="{471F617E-F5FC-3F27-7C29-7406B702D1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29" r="9722"/>
          <a:stretch/>
        </p:blipFill>
        <p:spPr bwMode="auto">
          <a:xfrm>
            <a:off x="20" y="3428999"/>
            <a:ext cx="2718013" cy="3428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Изображение выглядит как обувь, на открытом воздухе, одежда, человек&#10;&#10;Автоматически созданное описание">
            <a:extLst>
              <a:ext uri="{FF2B5EF4-FFF2-40B4-BE49-F238E27FC236}">
                <a16:creationId xmlns:a16="http://schemas.microsoft.com/office/drawing/2014/main" id="{9CEC0978-B048-7044-0826-39720032A0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34" r="12351"/>
          <a:stretch/>
        </p:blipFill>
        <p:spPr bwMode="auto">
          <a:xfrm>
            <a:off x="2718033" y="10"/>
            <a:ext cx="3848100" cy="6857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44BF6CE-F2E2-9AAD-31EE-8B37ECA0C6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8735" y="908422"/>
            <a:ext cx="4292630" cy="1316736"/>
          </a:xfrm>
        </p:spPr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69FEEC9-C6EA-6A9B-9C71-9079B2B8F3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98734" y="2225158"/>
            <a:ext cx="4292630" cy="4016083"/>
          </a:xfrm>
        </p:spPr>
        <p:txBody>
          <a:bodyPr>
            <a:normAutofit/>
          </a:bodyPr>
          <a:lstStyle/>
          <a:p>
            <a:r>
              <a:rPr lang="ru-RU" b="1" i="0" dirty="0">
                <a:effectLst/>
                <a:latin typeface="EuclidCircularB"/>
              </a:rPr>
              <a:t>Акция "Минута телефона доверия« (</a:t>
            </a:r>
            <a:r>
              <a:rPr lang="ru-RU" b="0" i="0" dirty="0">
                <a:effectLst/>
                <a:latin typeface="EuclidCircularB"/>
              </a:rPr>
              <a:t>18 – 20 октября 2023</a:t>
            </a:r>
            <a:r>
              <a:rPr lang="ru-RU" b="1" i="0" dirty="0">
                <a:effectLst/>
                <a:latin typeface="EuclidCircularB"/>
              </a:rPr>
              <a:t>)</a:t>
            </a:r>
          </a:p>
          <a:p>
            <a:r>
              <a:rPr lang="ru-RU" b="1" i="0" dirty="0">
                <a:effectLst/>
                <a:latin typeface="EuclidCircularB"/>
              </a:rPr>
              <a:t>Городской профильный лагерь улыбка (</a:t>
            </a:r>
            <a:r>
              <a:rPr lang="ru-RU" b="0" i="0" dirty="0">
                <a:effectLst/>
                <a:latin typeface="EuclidCircularB"/>
              </a:rPr>
              <a:t>30 октября – 3 ноября 2023</a:t>
            </a:r>
            <a:r>
              <a:rPr lang="ru-RU" b="1" i="0" dirty="0">
                <a:effectLst/>
                <a:latin typeface="EuclidCircularB"/>
              </a:rPr>
              <a:t>)</a:t>
            </a:r>
          </a:p>
          <a:p>
            <a:r>
              <a:rPr lang="ru-RU" b="1" i="0" dirty="0">
                <a:effectLst/>
                <a:latin typeface="EuclidCircularB"/>
              </a:rPr>
              <a:t>Акция "Сдай макулатуру - спаси дерево« (</a:t>
            </a:r>
            <a:r>
              <a:rPr lang="ru-RU" b="0" i="0" dirty="0">
                <a:effectLst/>
                <a:latin typeface="EuclidCircularB"/>
              </a:rPr>
              <a:t>26 – 27 октября 2023</a:t>
            </a:r>
            <a:r>
              <a:rPr lang="ru-RU" b="1" i="0" dirty="0">
                <a:effectLst/>
                <a:latin typeface="EuclidCircularB"/>
              </a:rPr>
              <a:t>)</a:t>
            </a:r>
          </a:p>
          <a:p>
            <a:r>
              <a:rPr lang="ru-RU" b="1" i="0" dirty="0">
                <a:effectLst/>
                <a:latin typeface="EuclidCircularB"/>
              </a:rPr>
              <a:t>Акция "Доброе дело« (</a:t>
            </a:r>
            <a:r>
              <a:rPr lang="ru-RU" b="0" i="0" dirty="0">
                <a:effectLst/>
                <a:latin typeface="EuclidCircularB"/>
              </a:rPr>
              <a:t>8 – 15 декабря 2023</a:t>
            </a:r>
            <a:r>
              <a:rPr lang="ru-RU" b="1" i="0" dirty="0">
                <a:effectLst/>
                <a:latin typeface="EuclidCircularB"/>
              </a:rPr>
              <a:t>)</a:t>
            </a:r>
          </a:p>
          <a:p>
            <a:pPr marL="0" indent="0">
              <a:buNone/>
            </a:pPr>
            <a:endParaRPr lang="ru-RU" b="1" i="0" dirty="0">
              <a:effectLst/>
              <a:latin typeface="EuclidCircularB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670820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133" name="Rectangle 5132">
            <a:extLst>
              <a:ext uri="{FF2B5EF4-FFF2-40B4-BE49-F238E27FC236}">
                <a16:creationId xmlns:a16="http://schemas.microsoft.com/office/drawing/2014/main" id="{4109E738-3B9E-4529-9D47-C9708D6124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135" name="Straight Connector 5134">
            <a:extLst>
              <a:ext uri="{FF2B5EF4-FFF2-40B4-BE49-F238E27FC236}">
                <a16:creationId xmlns:a16="http://schemas.microsoft.com/office/drawing/2014/main" id="{C896A13E-5C9D-4C6C-B52D-A2C74DEFC8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2376"/>
            <a:ext cx="105918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37" name="Straight Connector 5136">
            <a:extLst>
              <a:ext uri="{FF2B5EF4-FFF2-40B4-BE49-F238E27FC236}">
                <a16:creationId xmlns:a16="http://schemas.microsoft.com/office/drawing/2014/main" id="{703843D5-9DFA-4582-A213-02239F06F9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6139871"/>
            <a:ext cx="10591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28" name="Picture 8" descr="Изображение выглядит как одежда, Человеческое лицо, человек, люди&#10;&#10;Автоматически созданное описание">
            <a:extLst>
              <a:ext uri="{FF2B5EF4-FFF2-40B4-BE49-F238E27FC236}">
                <a16:creationId xmlns:a16="http://schemas.microsoft.com/office/drawing/2014/main" id="{A704B36E-52D5-EBD9-0945-61C6B62217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8" r="29154" b="3"/>
          <a:stretch/>
        </p:blipFill>
        <p:spPr bwMode="auto">
          <a:xfrm>
            <a:off x="6512442" y="1075887"/>
            <a:ext cx="2358250" cy="2734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Изображение выглядит как в помещении, одежда, человек, обувь&#10;&#10;Автоматически созданное описание">
            <a:extLst>
              <a:ext uri="{FF2B5EF4-FFF2-40B4-BE49-F238E27FC236}">
                <a16:creationId xmlns:a16="http://schemas.microsoft.com/office/drawing/2014/main" id="{C27FF653-11F8-EDDC-BF7A-CC350AA45A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4" r="1059" b="-6"/>
          <a:stretch/>
        </p:blipFill>
        <p:spPr bwMode="auto">
          <a:xfrm>
            <a:off x="9031559" y="1075887"/>
            <a:ext cx="2360341" cy="1808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Изображение выглядит как в помещении, стена, одежда, человек&#10;&#10;Автоматически созданное описание">
            <a:extLst>
              <a:ext uri="{FF2B5EF4-FFF2-40B4-BE49-F238E27FC236}">
                <a16:creationId xmlns:a16="http://schemas.microsoft.com/office/drawing/2014/main" id="{2F49CC4A-6022-A32C-EFF6-E3D2685066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66" b="3"/>
          <a:stretch/>
        </p:blipFill>
        <p:spPr bwMode="auto">
          <a:xfrm>
            <a:off x="6512442" y="3974831"/>
            <a:ext cx="2358250" cy="1835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Изображение выглядит как текст, искусство, графический дизайн&#10;&#10;Автоматически созданное описание">
            <a:extLst>
              <a:ext uri="{FF2B5EF4-FFF2-40B4-BE49-F238E27FC236}">
                <a16:creationId xmlns:a16="http://schemas.microsoft.com/office/drawing/2014/main" id="{D28DBA10-8A85-4A41-A5E8-122600972D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67" r="20292" b="1"/>
          <a:stretch/>
        </p:blipFill>
        <p:spPr bwMode="auto">
          <a:xfrm>
            <a:off x="9031559" y="3048001"/>
            <a:ext cx="2360341" cy="2781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656629A-10CA-AF86-6766-95628EF080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0087" y="909637"/>
            <a:ext cx="5257951" cy="1316736"/>
          </a:xfrm>
        </p:spPr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0B4CB6B-C720-9742-422C-F23A41C416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0087" y="2226373"/>
            <a:ext cx="5257951" cy="3603211"/>
          </a:xfrm>
        </p:spPr>
        <p:txBody>
          <a:bodyPr>
            <a:normAutofit/>
          </a:bodyPr>
          <a:lstStyle/>
          <a:p>
            <a:r>
              <a:rPr lang="ru-RU" b="1" i="0" dirty="0">
                <a:effectLst/>
                <a:latin typeface="EuclidCircularB"/>
              </a:rPr>
              <a:t>Мы помним о вас (</a:t>
            </a:r>
            <a:r>
              <a:rPr lang="ru-RU" b="0" i="0" dirty="0">
                <a:effectLst/>
                <a:latin typeface="EuclidCircularB"/>
              </a:rPr>
              <a:t>16 – 17 января 2024</a:t>
            </a:r>
            <a:r>
              <a:rPr lang="ru-RU" b="1" i="0" dirty="0">
                <a:effectLst/>
                <a:latin typeface="EuclidCircularB"/>
              </a:rPr>
              <a:t>)</a:t>
            </a:r>
          </a:p>
          <a:p>
            <a:r>
              <a:rPr lang="ru-RU" b="1" i="0" dirty="0">
                <a:effectLst/>
                <a:latin typeface="EuclidCircularB"/>
              </a:rPr>
              <a:t>Блокадная ласточка (</a:t>
            </a:r>
            <a:r>
              <a:rPr lang="ru-RU" b="0" i="0" dirty="0">
                <a:effectLst/>
                <a:latin typeface="EuclidCircularB"/>
              </a:rPr>
              <a:t>24 – 27 января 2024</a:t>
            </a:r>
            <a:r>
              <a:rPr lang="ru-RU" b="1" i="0" dirty="0">
                <a:effectLst/>
                <a:latin typeface="EuclidCircularB"/>
              </a:rPr>
              <a:t>)</a:t>
            </a:r>
          </a:p>
          <a:p>
            <a:r>
              <a:rPr lang="ru-RU" b="1" i="0" dirty="0">
                <a:effectLst/>
                <a:latin typeface="EuclidCircularB"/>
              </a:rPr>
              <a:t>Покорми птиц зимой (</a:t>
            </a:r>
            <a:r>
              <a:rPr lang="ru-RU" b="0" i="0" dirty="0">
                <a:effectLst/>
                <a:latin typeface="EuclidCircularB"/>
              </a:rPr>
              <a:t>24 января – 9 февраля 2024</a:t>
            </a:r>
            <a:r>
              <a:rPr lang="ru-RU" b="1" i="0" dirty="0">
                <a:effectLst/>
                <a:latin typeface="EuclidCircularB"/>
              </a:rPr>
              <a:t>)</a:t>
            </a:r>
          </a:p>
          <a:p>
            <a:r>
              <a:rPr lang="ru-RU" b="1" i="0" dirty="0">
                <a:effectLst/>
                <a:latin typeface="EuclidCircularB"/>
              </a:rPr>
              <a:t>Вы отстояли, Вы победили (</a:t>
            </a:r>
            <a:r>
              <a:rPr lang="ru-RU" b="0" i="0" dirty="0">
                <a:effectLst/>
                <a:latin typeface="EuclidCircularB"/>
              </a:rPr>
              <a:t>2 февраля 2024</a:t>
            </a:r>
            <a:r>
              <a:rPr lang="ru-RU" b="1" i="0" dirty="0">
                <a:effectLst/>
                <a:latin typeface="EuclidCircularB"/>
              </a:rPr>
              <a:t>)</a:t>
            </a:r>
          </a:p>
          <a:p>
            <a:r>
              <a:rPr lang="ru-RU" b="1" i="0" dirty="0">
                <a:effectLst/>
                <a:latin typeface="EuclidCircularB"/>
              </a:rPr>
              <a:t>Празднование дня российской науки (</a:t>
            </a:r>
            <a:r>
              <a:rPr lang="ru-RU" b="0" i="0" dirty="0">
                <a:effectLst/>
                <a:latin typeface="EuclidCircularB"/>
              </a:rPr>
              <a:t>5 – 9 февраля 2024</a:t>
            </a:r>
            <a:r>
              <a:rPr lang="ru-RU" b="1" i="0" dirty="0">
                <a:effectLst/>
                <a:latin typeface="EuclidCircularB"/>
              </a:rPr>
              <a:t>)</a:t>
            </a:r>
          </a:p>
          <a:p>
            <a:endParaRPr lang="ru-RU" b="1" i="0" dirty="0">
              <a:effectLst/>
              <a:latin typeface="EuclidCircularB"/>
            </a:endParaRPr>
          </a:p>
          <a:p>
            <a:endParaRPr lang="ru-RU" b="1" i="0" dirty="0">
              <a:effectLst/>
              <a:latin typeface="EuclidCircularB"/>
            </a:endParaRPr>
          </a:p>
          <a:p>
            <a:endParaRPr lang="ru-RU" b="1" i="0" dirty="0">
              <a:effectLst/>
              <a:latin typeface="EuclidCircularB"/>
            </a:endParaRPr>
          </a:p>
          <a:p>
            <a:endParaRPr lang="ru-RU" b="1" i="0" dirty="0">
              <a:effectLst/>
              <a:latin typeface="EuclidCircularB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807638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5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155" name="Rectangle 6154">
            <a:extLst>
              <a:ext uri="{FF2B5EF4-FFF2-40B4-BE49-F238E27FC236}">
                <a16:creationId xmlns:a16="http://schemas.microsoft.com/office/drawing/2014/main" id="{578EB459-3385-4BF6-A9E1-154CBA2510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157" name="Straight Connector 6156">
            <a:extLst>
              <a:ext uri="{FF2B5EF4-FFF2-40B4-BE49-F238E27FC236}">
                <a16:creationId xmlns:a16="http://schemas.microsoft.com/office/drawing/2014/main" id="{1DC20223-0542-4FF7-8F2F-136889161E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6383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50" name="Picture 6">
            <a:extLst>
              <a:ext uri="{FF2B5EF4-FFF2-40B4-BE49-F238E27FC236}">
                <a16:creationId xmlns:a16="http://schemas.microsoft.com/office/drawing/2014/main" id="{5A752167-128D-75E8-0C6F-7722CFBB5B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21"/>
          <a:stretch/>
        </p:blipFill>
        <p:spPr bwMode="auto">
          <a:xfrm>
            <a:off x="5361050" y="10"/>
            <a:ext cx="3359905" cy="2819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Изображение выглядит как одежда, человек, на открытом воздухе, Человеческое лицо&#10;&#10;Автоматически созданное описание">
            <a:extLst>
              <a:ext uri="{FF2B5EF4-FFF2-40B4-BE49-F238E27FC236}">
                <a16:creationId xmlns:a16="http://schemas.microsoft.com/office/drawing/2014/main" id="{BBB7A69C-056D-EA29-8F7F-29B99234D6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18787"/>
          <a:stretch/>
        </p:blipFill>
        <p:spPr bwMode="auto">
          <a:xfrm>
            <a:off x="8720470" y="10"/>
            <a:ext cx="3471533" cy="2819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>
            <a:extLst>
              <a:ext uri="{FF2B5EF4-FFF2-40B4-BE49-F238E27FC236}">
                <a16:creationId xmlns:a16="http://schemas.microsoft.com/office/drawing/2014/main" id="{E2689C7A-19F2-C2F4-0E13-34B9FDF259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88" r="2" b="9090"/>
          <a:stretch/>
        </p:blipFill>
        <p:spPr bwMode="auto">
          <a:xfrm>
            <a:off x="5360564" y="2819400"/>
            <a:ext cx="6831431" cy="403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96E6D16-63AE-1D4F-9EFD-5C1812DC36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088" y="910667"/>
            <a:ext cx="3985731" cy="1316736"/>
          </a:xfrm>
        </p:spPr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FE1E092-2671-8307-AECB-5794F6ACF2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4088" y="2227403"/>
            <a:ext cx="3985732" cy="3934097"/>
          </a:xfrm>
        </p:spPr>
        <p:txBody>
          <a:bodyPr>
            <a:normAutofit/>
          </a:bodyPr>
          <a:lstStyle/>
          <a:p>
            <a:r>
              <a:rPr lang="ru-RU" b="1" i="0">
                <a:effectLst/>
                <a:latin typeface="EuclidCircularB"/>
              </a:rPr>
              <a:t>День первооткрывателя (</a:t>
            </a:r>
            <a:r>
              <a:rPr lang="ru-RU" b="0" i="0">
                <a:effectLst/>
                <a:latin typeface="EuclidCircularB"/>
              </a:rPr>
              <a:t>12 – 16 февраля 2024</a:t>
            </a:r>
            <a:r>
              <a:rPr lang="ru-RU" b="1" i="0">
                <a:effectLst/>
                <a:latin typeface="EuclidCircularB"/>
              </a:rPr>
              <a:t>)</a:t>
            </a:r>
          </a:p>
          <a:p>
            <a:r>
              <a:rPr lang="ru-RU" b="1" i="0">
                <a:effectLst/>
                <a:latin typeface="EuclidCircularB"/>
              </a:rPr>
              <a:t>Международный день родного языка (</a:t>
            </a:r>
            <a:r>
              <a:rPr lang="ru-RU" b="0" i="0">
                <a:effectLst/>
                <a:latin typeface="EuclidCircularB"/>
              </a:rPr>
              <a:t>20 – 21 февраля 2024</a:t>
            </a:r>
            <a:r>
              <a:rPr lang="ru-RU" b="1" i="0">
                <a:effectLst/>
                <a:latin typeface="EuclidCircularB"/>
              </a:rPr>
              <a:t>)</a:t>
            </a:r>
          </a:p>
          <a:p>
            <a:r>
              <a:rPr lang="ru-RU" b="1" i="0">
                <a:effectLst/>
                <a:latin typeface="EuclidCircularB"/>
              </a:rPr>
              <a:t>Вывод советских войск из Афганистана (</a:t>
            </a:r>
            <a:r>
              <a:rPr lang="ru-RU" b="0" i="0">
                <a:effectLst/>
                <a:latin typeface="EuclidCircularB"/>
              </a:rPr>
              <a:t>15 февраля 2024</a:t>
            </a:r>
            <a:r>
              <a:rPr lang="ru-RU" b="1" i="0">
                <a:effectLst/>
                <a:latin typeface="EuclidCircularB"/>
              </a:rPr>
              <a:t>)</a:t>
            </a:r>
          </a:p>
          <a:p>
            <a:r>
              <a:rPr lang="ru-RU" b="1" i="0">
                <a:effectLst/>
                <a:latin typeface="EuclidCircularB"/>
              </a:rPr>
              <a:t>Широкая масленица (</a:t>
            </a:r>
            <a:r>
              <a:rPr lang="ru-RU" b="0" i="0">
                <a:effectLst/>
                <a:latin typeface="EuclidCircularB"/>
              </a:rPr>
              <a:t>12 марта 2024</a:t>
            </a:r>
            <a:r>
              <a:rPr lang="ru-RU" b="1" i="0">
                <a:effectLst/>
                <a:latin typeface="EuclidCircularB"/>
              </a:rPr>
              <a:t>)</a:t>
            </a:r>
          </a:p>
          <a:p>
            <a:r>
              <a:rPr lang="ru-RU" b="1" i="0">
                <a:effectLst/>
                <a:latin typeface="EuclidCircularB"/>
              </a:rPr>
              <a:t>Шанс (</a:t>
            </a:r>
            <a:r>
              <a:rPr lang="ru-RU" b="0" i="0">
                <a:effectLst/>
                <a:latin typeface="EuclidCircularB"/>
              </a:rPr>
              <a:t>11 – 22 марта 2024</a:t>
            </a:r>
            <a:r>
              <a:rPr lang="ru-RU" b="1" i="0">
                <a:effectLst/>
                <a:latin typeface="EuclidCircularB"/>
              </a:rPr>
              <a:t>)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02509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85" name="Rectangle 7180">
            <a:extLst>
              <a:ext uri="{FF2B5EF4-FFF2-40B4-BE49-F238E27FC236}">
                <a16:creationId xmlns:a16="http://schemas.microsoft.com/office/drawing/2014/main" id="{4109E738-3B9E-4529-9D47-C9708D6124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186" name="Straight Connector 7182">
            <a:extLst>
              <a:ext uri="{FF2B5EF4-FFF2-40B4-BE49-F238E27FC236}">
                <a16:creationId xmlns:a16="http://schemas.microsoft.com/office/drawing/2014/main" id="{C896A13E-5C9D-4C6C-B52D-A2C74DEFC8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332220" y="722376"/>
            <a:ext cx="13716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174" name="Picture 6">
            <a:extLst>
              <a:ext uri="{FF2B5EF4-FFF2-40B4-BE49-F238E27FC236}">
                <a16:creationId xmlns:a16="http://schemas.microsoft.com/office/drawing/2014/main" id="{F5F64BDA-301F-DC4E-6F24-68C0196823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6" r="30596" b="1"/>
          <a:stretch/>
        </p:blipFill>
        <p:spPr bwMode="auto">
          <a:xfrm>
            <a:off x="724367" y="723901"/>
            <a:ext cx="2325136" cy="2562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>
            <a:extLst>
              <a:ext uri="{FF2B5EF4-FFF2-40B4-BE49-F238E27FC236}">
                <a16:creationId xmlns:a16="http://schemas.microsoft.com/office/drawing/2014/main" id="{757D5E1D-BFD8-A4F8-282F-6188ED6983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14" r="16039" b="1"/>
          <a:stretch/>
        </p:blipFill>
        <p:spPr bwMode="auto">
          <a:xfrm>
            <a:off x="3214783" y="723901"/>
            <a:ext cx="2413591" cy="2562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>
            <a:extLst>
              <a:ext uri="{FF2B5EF4-FFF2-40B4-BE49-F238E27FC236}">
                <a16:creationId xmlns:a16="http://schemas.microsoft.com/office/drawing/2014/main" id="{A81A1BF3-FC54-F1B0-9BF8-4536C24A8E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14" r="-6" b="-6"/>
          <a:stretch/>
        </p:blipFill>
        <p:spPr bwMode="auto">
          <a:xfrm>
            <a:off x="724367" y="3461133"/>
            <a:ext cx="2325136" cy="2672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>
            <a:extLst>
              <a:ext uri="{FF2B5EF4-FFF2-40B4-BE49-F238E27FC236}">
                <a16:creationId xmlns:a16="http://schemas.microsoft.com/office/drawing/2014/main" id="{D64C410E-3B41-F371-8740-A2E23EF984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94" r="25685" b="1"/>
          <a:stretch/>
        </p:blipFill>
        <p:spPr bwMode="auto">
          <a:xfrm>
            <a:off x="3214783" y="3461133"/>
            <a:ext cx="2413591" cy="2672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481EC03-BFC4-6920-F978-293084CBC2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3235" y="952498"/>
            <a:ext cx="5268127" cy="1316736"/>
          </a:xfrm>
        </p:spPr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7D9345B-DB35-94E9-D12C-B9683DDC6E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23236" y="2276474"/>
            <a:ext cx="5268127" cy="3845482"/>
          </a:xfrm>
        </p:spPr>
        <p:txBody>
          <a:bodyPr>
            <a:normAutofit/>
          </a:bodyPr>
          <a:lstStyle/>
          <a:p>
            <a:r>
              <a:rPr lang="ru-RU" b="1" i="0" dirty="0">
                <a:effectLst/>
                <a:latin typeface="EuclidCircularB"/>
              </a:rPr>
              <a:t>День здоровья (</a:t>
            </a:r>
            <a:r>
              <a:rPr lang="ru-RU" b="0" i="0" dirty="0">
                <a:effectLst/>
                <a:latin typeface="EuclidCircularB"/>
              </a:rPr>
              <a:t>5 апреля 2024</a:t>
            </a:r>
            <a:r>
              <a:rPr lang="ru-RU" b="1" i="0" dirty="0">
                <a:effectLst/>
                <a:latin typeface="EuclidCircularB"/>
              </a:rPr>
              <a:t>)</a:t>
            </a:r>
          </a:p>
          <a:p>
            <a:r>
              <a:rPr lang="ru-RU" b="1" i="0" dirty="0">
                <a:effectLst/>
                <a:latin typeface="EuclidCircularB"/>
              </a:rPr>
              <a:t>Неделя физики (</a:t>
            </a:r>
            <a:r>
              <a:rPr lang="ru-RU" b="0" i="0" dirty="0">
                <a:effectLst/>
                <a:latin typeface="EuclidCircularB"/>
              </a:rPr>
              <a:t>8 – 12 апреля 2024</a:t>
            </a:r>
            <a:r>
              <a:rPr lang="ru-RU" b="1" i="0" dirty="0">
                <a:effectLst/>
                <a:latin typeface="EuclidCircularB"/>
              </a:rPr>
              <a:t>)</a:t>
            </a:r>
          </a:p>
          <a:p>
            <a:r>
              <a:rPr lang="ru-RU" b="1" i="0" dirty="0">
                <a:effectLst/>
                <a:latin typeface="EuclidCircularB"/>
              </a:rPr>
              <a:t>Международный день солидарности молодёжи (</a:t>
            </a:r>
            <a:r>
              <a:rPr lang="ru-RU" b="0" i="0" dirty="0">
                <a:effectLst/>
                <a:latin typeface="EuclidCircularB"/>
              </a:rPr>
              <a:t>24 апреля 2024</a:t>
            </a:r>
            <a:r>
              <a:rPr lang="ru-RU" b="1" i="0" dirty="0">
                <a:effectLst/>
                <a:latin typeface="EuclidCircularB"/>
              </a:rPr>
              <a:t>)</a:t>
            </a:r>
          </a:p>
          <a:p>
            <a:r>
              <a:rPr lang="ru-RU" b="1" i="0" dirty="0">
                <a:effectLst/>
                <a:latin typeface="EuclidCircularB"/>
              </a:rPr>
              <a:t>Профилактика здорового образа жизни (</a:t>
            </a:r>
            <a:r>
              <a:rPr lang="ru-RU" b="0" i="0" dirty="0">
                <a:effectLst/>
                <a:latin typeface="EuclidCircularB"/>
              </a:rPr>
              <a:t>25 апреля 202</a:t>
            </a:r>
            <a:r>
              <a:rPr lang="ru-RU" b="1" i="0" dirty="0">
                <a:effectLst/>
                <a:latin typeface="EuclidCircularB"/>
              </a:rPr>
              <a:t>)</a:t>
            </a:r>
          </a:p>
          <a:p>
            <a:r>
              <a:rPr lang="ru-RU" b="1" i="0" dirty="0">
                <a:effectLst/>
                <a:latin typeface="EuclidCircularB"/>
              </a:rPr>
              <a:t>День помощи животным (</a:t>
            </a:r>
            <a:r>
              <a:rPr lang="ru-RU" b="0" i="0" dirty="0">
                <a:effectLst/>
                <a:latin typeface="EuclidCircularB"/>
              </a:rPr>
              <a:t>26 апреля 202</a:t>
            </a:r>
            <a:r>
              <a:rPr lang="ru-RU" b="1" i="0" dirty="0">
                <a:effectLst/>
                <a:latin typeface="EuclidCircularB"/>
              </a:rPr>
              <a:t>)</a:t>
            </a:r>
          </a:p>
          <a:p>
            <a:endParaRPr lang="ru-RU" b="1" i="0" dirty="0">
              <a:effectLst/>
              <a:latin typeface="EuclidCircularB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52477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7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209" name="Rectangle 8204">
            <a:extLst>
              <a:ext uri="{FF2B5EF4-FFF2-40B4-BE49-F238E27FC236}">
                <a16:creationId xmlns:a16="http://schemas.microsoft.com/office/drawing/2014/main" id="{4109E738-3B9E-4529-9D47-C9708D6124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210" name="Straight Connector 8206">
            <a:extLst>
              <a:ext uri="{FF2B5EF4-FFF2-40B4-BE49-F238E27FC236}">
                <a16:creationId xmlns:a16="http://schemas.microsoft.com/office/drawing/2014/main" id="{C896A13E-5C9D-4C6C-B52D-A2C74DEFC8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332220" y="722376"/>
            <a:ext cx="13716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196" name="Picture 4">
            <a:extLst>
              <a:ext uri="{FF2B5EF4-FFF2-40B4-BE49-F238E27FC236}">
                <a16:creationId xmlns:a16="http://schemas.microsoft.com/office/drawing/2014/main" id="{086963DB-66E5-CE12-8F69-1DAB6C9F29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33" r="15409" b="1"/>
          <a:stretch/>
        </p:blipFill>
        <p:spPr bwMode="auto">
          <a:xfrm>
            <a:off x="724367" y="723901"/>
            <a:ext cx="2325136" cy="2562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>
            <a:extLst>
              <a:ext uri="{FF2B5EF4-FFF2-40B4-BE49-F238E27FC236}">
                <a16:creationId xmlns:a16="http://schemas.microsoft.com/office/drawing/2014/main" id="{17D8AE8D-8839-946A-011E-2C9B9E2729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" r="29121" b="1"/>
          <a:stretch/>
        </p:blipFill>
        <p:spPr bwMode="auto">
          <a:xfrm>
            <a:off x="3214783" y="723901"/>
            <a:ext cx="2413591" cy="2562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>
            <a:extLst>
              <a:ext uri="{FF2B5EF4-FFF2-40B4-BE49-F238E27FC236}">
                <a16:creationId xmlns:a16="http://schemas.microsoft.com/office/drawing/2014/main" id="{00EB64C7-5D97-02DF-BB91-AF8AC90950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60" r="8501" b="1"/>
          <a:stretch/>
        </p:blipFill>
        <p:spPr bwMode="auto">
          <a:xfrm>
            <a:off x="724367" y="3461133"/>
            <a:ext cx="2325136" cy="2672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>
            <a:extLst>
              <a:ext uri="{FF2B5EF4-FFF2-40B4-BE49-F238E27FC236}">
                <a16:creationId xmlns:a16="http://schemas.microsoft.com/office/drawing/2014/main" id="{83FE3627-A080-9D4B-DCDE-A540E8210A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27" r="16251" b="1"/>
          <a:stretch/>
        </p:blipFill>
        <p:spPr bwMode="auto">
          <a:xfrm>
            <a:off x="3214783" y="3461133"/>
            <a:ext cx="2413591" cy="2672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31BE39A-557D-4931-276C-F89B29B853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3235" y="952498"/>
            <a:ext cx="5268127" cy="1316736"/>
          </a:xfrm>
        </p:spPr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23D9E29-DB73-2F9C-5783-F694D392ED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23236" y="2364828"/>
            <a:ext cx="5268128" cy="3757128"/>
          </a:xfrm>
        </p:spPr>
        <p:txBody>
          <a:bodyPr>
            <a:normAutofit/>
          </a:bodyPr>
          <a:lstStyle/>
          <a:p>
            <a:r>
              <a:rPr lang="ru-RU" b="1" i="0" dirty="0" err="1">
                <a:effectLst/>
                <a:latin typeface="EuclidCircularB"/>
              </a:rPr>
              <a:t>ДоброОбучение</a:t>
            </a:r>
            <a:r>
              <a:rPr lang="ru-RU" b="1" i="0" dirty="0">
                <a:effectLst/>
                <a:latin typeface="EuclidCircularB"/>
              </a:rPr>
              <a:t> (</a:t>
            </a:r>
            <a:r>
              <a:rPr lang="ru-RU" b="0" i="0" dirty="0">
                <a:effectLst/>
                <a:latin typeface="EuclidCircularB"/>
              </a:rPr>
              <a:t>28 апреля 2024</a:t>
            </a:r>
            <a:r>
              <a:rPr lang="ru-RU" b="1" i="0" dirty="0">
                <a:effectLst/>
                <a:latin typeface="EuclidCircularB"/>
              </a:rPr>
              <a:t>)</a:t>
            </a:r>
          </a:p>
          <a:p>
            <a:r>
              <a:rPr lang="ru-RU" b="1" i="0" dirty="0">
                <a:effectLst/>
                <a:latin typeface="EuclidCircularB"/>
              </a:rPr>
              <a:t>Последний звонок 2024 (</a:t>
            </a:r>
            <a:r>
              <a:rPr lang="ru-RU" b="0" i="0" dirty="0">
                <a:effectLst/>
                <a:latin typeface="EuclidCircularB"/>
              </a:rPr>
              <a:t>13 – 25 мая 202</a:t>
            </a:r>
            <a:r>
              <a:rPr lang="ru-RU" b="1" i="0" dirty="0">
                <a:effectLst/>
                <a:latin typeface="EuclidCircularB"/>
              </a:rPr>
              <a:t>)</a:t>
            </a:r>
          </a:p>
          <a:p>
            <a:r>
              <a:rPr lang="ru-RU" b="1" i="0" dirty="0">
                <a:effectLst/>
                <a:latin typeface="EuclidCircularB"/>
              </a:rPr>
              <a:t>Гуманитарная помощь детям Донбасса (</a:t>
            </a:r>
            <a:r>
              <a:rPr lang="ru-RU" b="0" i="0" dirty="0">
                <a:effectLst/>
                <a:latin typeface="EuclidCircularB"/>
              </a:rPr>
              <a:t>13 – 17 мая 2024</a:t>
            </a:r>
            <a:r>
              <a:rPr lang="ru-RU" b="1" i="0" dirty="0">
                <a:effectLst/>
                <a:latin typeface="EuclidCircularB"/>
              </a:rPr>
              <a:t>)</a:t>
            </a:r>
          </a:p>
          <a:p>
            <a:r>
              <a:rPr lang="ru-RU" b="1" i="0" dirty="0">
                <a:effectLst/>
                <a:latin typeface="EuclidCircularB"/>
              </a:rPr>
              <a:t>Всемирный день волонтера (</a:t>
            </a:r>
            <a:r>
              <a:rPr lang="ru-RU" b="0" i="0" dirty="0">
                <a:effectLst/>
                <a:latin typeface="EuclidCircularB"/>
              </a:rPr>
              <a:t>5 декабря 2024</a:t>
            </a:r>
            <a:r>
              <a:rPr lang="ru-RU" b="1" i="0" dirty="0">
                <a:effectLst/>
                <a:latin typeface="EuclidCircularB"/>
              </a:rPr>
              <a:t>)</a:t>
            </a:r>
          </a:p>
          <a:p>
            <a:r>
              <a:rPr lang="ru-RU" b="1" i="0" dirty="0">
                <a:effectLst/>
                <a:latin typeface="EuclidCircularB"/>
              </a:rPr>
              <a:t>Практический урок по изучению мнемотехники (</a:t>
            </a:r>
            <a:r>
              <a:rPr lang="ru-RU" b="0" i="0" dirty="0">
                <a:effectLst/>
                <a:latin typeface="EuclidCircularB"/>
              </a:rPr>
              <a:t>10 января 2025</a:t>
            </a:r>
            <a:r>
              <a:rPr lang="ru-RU" b="1" i="0" dirty="0">
                <a:effectLst/>
                <a:latin typeface="EuclidCircularB"/>
              </a:rPr>
              <a:t>)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368311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8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249" name="Straight Connector 9248">
            <a:extLst>
              <a:ext uri="{FF2B5EF4-FFF2-40B4-BE49-F238E27FC236}">
                <a16:creationId xmlns:a16="http://schemas.microsoft.com/office/drawing/2014/main" id="{F64F9B95-9045-48D2-B9F3-2927E98F54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05918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51" name="Straight Connector 9250">
            <a:extLst>
              <a:ext uri="{FF2B5EF4-FFF2-40B4-BE49-F238E27FC236}">
                <a16:creationId xmlns:a16="http://schemas.microsoft.com/office/drawing/2014/main" id="{085AA86F-6A4D-4BCB-A045-D992CDC295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6142781"/>
            <a:ext cx="10591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9253" name="Rectangle 9252">
            <a:extLst>
              <a:ext uri="{FF2B5EF4-FFF2-40B4-BE49-F238E27FC236}">
                <a16:creationId xmlns:a16="http://schemas.microsoft.com/office/drawing/2014/main" id="{33E93247-6229-44AB-A550-739E971E6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255" name="Straight Connector 9254">
            <a:extLst>
              <a:ext uri="{FF2B5EF4-FFF2-40B4-BE49-F238E27FC236}">
                <a16:creationId xmlns:a16="http://schemas.microsoft.com/office/drawing/2014/main" id="{EE2E603F-4A95-4FE8-BB06-211DFD75DB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4555080"/>
            <a:ext cx="105918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220" name="Picture 4" descr="DOBRO.RU">
            <a:extLst>
              <a:ext uri="{FF2B5EF4-FFF2-40B4-BE49-F238E27FC236}">
                <a16:creationId xmlns:a16="http://schemas.microsoft.com/office/drawing/2014/main" id="{93F3106C-E0A8-E1AA-DC53-E0390A05EEC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828" r="2" b="8078"/>
          <a:stretch/>
        </p:blipFill>
        <p:spPr bwMode="auto">
          <a:xfrm>
            <a:off x="800100" y="712915"/>
            <a:ext cx="10591800" cy="3842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6DFC659-0DD6-EB6D-8B98-7ECBAE1DB7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3400" y="4702835"/>
            <a:ext cx="10801350" cy="978772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800"/>
              <a:t>Творим добрые дела вместе с добро.рф!</a:t>
            </a:r>
          </a:p>
        </p:txBody>
      </p:sp>
    </p:spTree>
    <p:extLst>
      <p:ext uri="{BB962C8B-B14F-4D97-AF65-F5344CB8AC3E}">
        <p14:creationId xmlns:p14="http://schemas.microsoft.com/office/powerpoint/2010/main" val="25720449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ChronicleVTI">
  <a:themeElements>
    <a:clrScheme name="AnalogousFromLightSeedLeftStep">
      <a:dk1>
        <a:srgbClr val="000000"/>
      </a:dk1>
      <a:lt1>
        <a:srgbClr val="FFFFFF"/>
      </a:lt1>
      <a:dk2>
        <a:srgbClr val="242B41"/>
      </a:dk2>
      <a:lt2>
        <a:srgbClr val="E2E8E2"/>
      </a:lt2>
      <a:accent1>
        <a:srgbClr val="D18BD1"/>
      </a:accent1>
      <a:accent2>
        <a:srgbClr val="A471C7"/>
      </a:accent2>
      <a:accent3>
        <a:srgbClr val="978BD1"/>
      </a:accent3>
      <a:accent4>
        <a:srgbClr val="7186C7"/>
      </a:accent4>
      <a:accent5>
        <a:srgbClr val="71AAC7"/>
      </a:accent5>
      <a:accent6>
        <a:srgbClr val="65B1AB"/>
      </a:accent6>
      <a:hlink>
        <a:srgbClr val="568F57"/>
      </a:hlink>
      <a:folHlink>
        <a:srgbClr val="7F7F7F"/>
      </a:folHlink>
    </a:clrScheme>
    <a:fontScheme name="Univers Calisto">
      <a:majorFont>
        <a:latin typeface="Univers Condensed"/>
        <a:ea typeface=""/>
        <a:cs typeface=""/>
      </a:majorFont>
      <a:minorFont>
        <a:latin typeface="Calisto M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 w="12700" cap="flat" cmpd="sng" algn="ctr">
          <a:noFill/>
          <a:prstDash val="solid"/>
          <a:miter lim="800000"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chemeClr val="accent1">
                  <a:shade val="50000"/>
                </a:schemeClr>
              </a:solidFill>
              <a:prstDash val="solid"/>
              <a:miter lim="800000"/>
            </a14:hiddenLine>
          </a:ext>
        </a:extLst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ChronicleVTI" id="{508E4D90-5116-4BF0-876B-3F422DD1F65F}" vid="{AA21DC3D-92A8-43A4-8358-ED428371CD55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65</TotalTime>
  <Words>267</Words>
  <Application>Microsoft Office PowerPoint</Application>
  <PresentationFormat>Широкоэкранный</PresentationFormat>
  <Paragraphs>31</Paragraphs>
  <Slides>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4" baseType="lpstr">
      <vt:lpstr>Arial</vt:lpstr>
      <vt:lpstr>Calisto MT</vt:lpstr>
      <vt:lpstr>EuclidCircularB</vt:lpstr>
      <vt:lpstr>Univers Condensed</vt:lpstr>
      <vt:lpstr>ChronicleVTI</vt:lpstr>
      <vt:lpstr>Добрые дела</vt:lpstr>
      <vt:lpstr>МОУ СШ №5 и добро.рф</vt:lpstr>
      <vt:lpstr>Благотворительная акция ко Дню пожилого человека 27 – 29 сентября 2023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Творим добрые дела вместе с добро.рф!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HF5808</dc:creator>
  <cp:lastModifiedBy>HF5808</cp:lastModifiedBy>
  <cp:revision>1</cp:revision>
  <dcterms:created xsi:type="dcterms:W3CDTF">2025-01-31T17:04:30Z</dcterms:created>
  <dcterms:modified xsi:type="dcterms:W3CDTF">2025-01-31T18:09:43Z</dcterms:modified>
</cp:coreProperties>
</file>