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3" r:id="rId3"/>
    <p:sldId id="394" r:id="rId4"/>
    <p:sldId id="396" r:id="rId5"/>
    <p:sldId id="395" r:id="rId6"/>
    <p:sldId id="401" r:id="rId7"/>
    <p:sldId id="400" r:id="rId8"/>
    <p:sldId id="398" r:id="rId9"/>
    <p:sldId id="403" r:id="rId10"/>
    <p:sldId id="40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 –досуговые мероприятия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Мроприятия (платные)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 formatCode="General">
                  <c:v>119</c:v>
                </c:pt>
                <c:pt idx="1">
                  <c:v>127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94C6-4544-A334-F3E3A1B6D1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Мероприятия (общее кол-во)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456</c:v>
                </c:pt>
                <c:pt idx="1">
                  <c:v>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C6-4544-A334-F3E3A1B6D1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019071"/>
        <c:axId val="4016575"/>
        <c:axId val="2380607"/>
      </c:bar3DChart>
      <c:catAx>
        <c:axId val="4019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16575"/>
        <c:crosses val="autoZero"/>
        <c:auto val="1"/>
        <c:lblAlgn val="ctr"/>
        <c:lblOffset val="100"/>
        <c:noMultiLvlLbl val="0"/>
      </c:catAx>
      <c:valAx>
        <c:axId val="4016575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019071"/>
        <c:crosses val="autoZero"/>
        <c:crossBetween val="between"/>
      </c:valAx>
      <c:serAx>
        <c:axId val="2380607"/>
        <c:scaling>
          <c:orientation val="minMax"/>
        </c:scaling>
        <c:delete val="1"/>
        <c:axPos val="b"/>
        <c:majorTickMark val="none"/>
        <c:minorTickMark val="none"/>
        <c:tickLblPos val="nextTo"/>
        <c:crossAx val="4016575"/>
        <c:crosses val="autoZero"/>
      </c:ser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>
      <a:glow rad="177800">
        <a:schemeClr val="accent1">
          <a:alpha val="40000"/>
        </a:schemeClr>
      </a:glo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Посетители</a:t>
            </a:r>
            <a:r>
              <a:rPr lang="ru-RU" sz="16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ru-RU" sz="16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культурно-досуговых мероприятий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1773986703809315E-2"/>
          <c:y val="0.31071130261576418"/>
          <c:w val="0.95209722925161955"/>
          <c:h val="0.5118072093926234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Посетители (на платной основе)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9991</c:v>
                </c:pt>
                <c:pt idx="1">
                  <c:v>12900</c:v>
                </c:pt>
              </c:numCache>
            </c:numRef>
          </c:val>
          <c:shape val="cylinder"/>
          <c:extLst>
            <c:ext xmlns:c16="http://schemas.microsoft.com/office/drawing/2014/chart" uri="{C3380CC4-5D6E-409C-BE32-E72D297353CC}">
              <c16:uniqueId val="{00000000-660D-452B-9E92-1E724C1033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Посетители (общее кол-во)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</c:v>
                </c:pt>
                <c:pt idx="1">
                  <c:v>2022 год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191921</c:v>
                </c:pt>
                <c:pt idx="1">
                  <c:v>211080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0D-452B-9E92-1E724C1033E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019071"/>
        <c:axId val="4016575"/>
        <c:axId val="2380607"/>
      </c:bar3DChart>
      <c:catAx>
        <c:axId val="4019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16575"/>
        <c:crosses val="autoZero"/>
        <c:auto val="1"/>
        <c:lblAlgn val="ctr"/>
        <c:lblOffset val="100"/>
        <c:noMultiLvlLbl val="0"/>
      </c:catAx>
      <c:valAx>
        <c:axId val="4016575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019071"/>
        <c:crosses val="autoZero"/>
        <c:crossBetween val="between"/>
      </c:valAx>
      <c:serAx>
        <c:axId val="2380607"/>
        <c:scaling>
          <c:orientation val="minMax"/>
        </c:scaling>
        <c:delete val="1"/>
        <c:axPos val="b"/>
        <c:majorTickMark val="none"/>
        <c:minorTickMark val="none"/>
        <c:tickLblPos val="nextTo"/>
        <c:crossAx val="4016575"/>
        <c:crosses val="autoZero"/>
      </c:ser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1760373675901587E-2"/>
          <c:y val="0.30432852622475876"/>
          <c:w val="0.86083387854024451"/>
          <c:h val="8.9222919632701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>
      <a:glow rad="355600">
        <a:schemeClr val="accent1">
          <a:alpha val="40000"/>
        </a:schemeClr>
      </a:glo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E693C-5286-4668-9265-5DA96DD007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117BE7-C9C0-41D3-9055-4481FDDD3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443A18-81D3-4609-9F3B-464516B8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4E1AE5-C79E-442E-B396-975E0ECE5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5C0BDE-65B1-4D64-A0BF-95E0F0E02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242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564EFB-5430-40E8-BFBA-598A670F9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284706-31B2-49B5-B7F8-6F9EF036D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0D1608-B808-43A6-8A5A-E2E7B12F5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3881E8-DE39-40F9-8589-6C7BBA0C7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845555-1D5A-498B-A768-D6E6C6928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39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03B1497-603D-4EF2-9E14-EDFBF1C73E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BDE6C4-158C-4564-B212-3FCC98CAD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5B6943-838F-472F-AEF6-607010E47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147037-52D5-4589-A3E2-9A1EF7AF6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6E21D4-E658-462C-8FBA-809BC8AE8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28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AB265-D0C2-41B9-9CEC-E99AB7FE0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9FCA9-45C3-4361-AF30-F0930396C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91F5A8-2616-46A3-8ED1-FAC516A5A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9ED658-EFCC-4550-87EF-47DA8A701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C6C9D2-01D2-4BC4-BA4F-E01A475F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75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85CCD-6333-4D60-9F4B-D3879E4AB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0CA321-FA8D-4871-909E-AB6183F66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F5321C-712A-4679-93C3-F51C725C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2EF47D-2F55-4160-AEE4-EE2A3E3A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C4678D-02B6-425E-A67B-6E2F4A3D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925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D8B81-5B6E-4DFE-B940-0DBD318B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6CCF09-EF15-408E-ACA4-1ADEE6192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A108DF-A133-4BFE-82C9-0B3BBCB9D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9EFD1A-6226-4D74-B416-14F06BC46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EA2386-9545-40C2-B42C-C5DEB24D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9C6514-9D28-42D5-AA06-1192AE952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76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604E0-1EE8-4838-AF07-8BF1D0B5D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591A35-1D46-4EB4-878A-50FE094F3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6FCF32-1076-40EF-A5AF-DE7E756ED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5A024B-B406-4956-8D7C-8CFF9B26B9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5943E60-B51E-47C5-AB04-DFBF2AD2D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BD5DFF-235C-4565-886D-6010FCDC5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F0A4B21-8A0F-49B7-BF9C-3B3C5141E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DB8A7D-A899-45F7-82F4-3A34E8D48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59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83E9D-F607-45B7-8480-074431134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43C394-90D3-49FF-8422-69C51509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3BFDF5-19ED-4E78-836F-B48670AD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864665-E969-425F-8162-94FB603B2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8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84E748-01FE-46BD-BFE7-A2AD98257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533060-AD51-46E7-AE70-DB255B164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A408BD-76D0-487C-8011-6F20D966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93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1CD82-3ED9-407D-B248-0ABBADA6F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DE3ABB-850F-443A-A31B-32C1DCCC7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1326E9-A1E2-466A-AC66-F9C59208E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D5FF0-B8CE-4901-A860-9A593071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0ACCAF-B17E-4D4D-8889-1AFE1A404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35928A-35B2-40E7-AD9E-FF60370FF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87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70EAA-A99B-45EB-9892-C602CFF13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5D94D2E-A0DD-422C-BBE6-4CD42100FE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E631F0-F104-4F7F-A28B-598E7A487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4D886F-F270-4910-8252-9D0BE33BD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7AE1BE-69F5-4BE7-9295-D4090C7F6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8CF331-6F31-42AC-AE96-9648F9EF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48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983B64-7C07-472A-B277-F9C5BC98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C4B9DD-1914-4E7F-8199-5309465F3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D5567E-6957-4D41-851C-C63511A00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75DAE-5E0B-4806-B53F-E6033B6DD491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22A035-5C8A-4228-96FC-4F7CD4C6C6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EEF60-0DA5-45C5-95F3-07DCEC193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2F8F6-E392-4ADB-AA4F-29AD2E5177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0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7AD759E-FEA6-435A-B8D6-EF5401CD1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7C839-F2BC-484F-8778-F0EF5786413B}"/>
              </a:ext>
            </a:extLst>
          </p:cNvPr>
          <p:cNvSpPr txBox="1"/>
          <p:nvPr/>
        </p:nvSpPr>
        <p:spPr>
          <a:xfrm>
            <a:off x="1191237" y="922788"/>
            <a:ext cx="9513115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Bahnschrift Light Condensed" panose="020B0502040204020203" pitchFamily="34" charset="0"/>
              </a:rPr>
              <a:t>Муниципальное бюджетное учреждение </a:t>
            </a:r>
          </a:p>
          <a:p>
            <a:pPr algn="ctr"/>
            <a:r>
              <a:rPr lang="ru-RU" sz="3200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Bahnschrift Light Condensed" panose="020B0502040204020203" pitchFamily="34" charset="0"/>
              </a:rPr>
              <a:t>Центральный Дворец культуры </a:t>
            </a:r>
            <a:endParaRPr lang="ru-RU" sz="3200" u="sng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3200" u="sng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r>
              <a:rPr lang="ru-RU" sz="54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«Созвездие» </a:t>
            </a:r>
            <a:r>
              <a:rPr lang="ru-RU" sz="3200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Bahnschrift Light Condensed" panose="020B0502040204020203" pitchFamily="34" charset="0"/>
              </a:rPr>
              <a:t>-</a:t>
            </a:r>
          </a:p>
          <a:p>
            <a:pPr algn="ctr"/>
            <a:r>
              <a:rPr lang="ru-RU" sz="3200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Bahnschrift Light Condensed" panose="020B0502040204020203" pitchFamily="34" charset="0"/>
              </a:rPr>
              <a:t>Территория возможностей</a:t>
            </a:r>
          </a:p>
          <a:p>
            <a:pPr algn="ctr"/>
            <a:endParaRPr lang="ru-RU" sz="3200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3200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3200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3200" dirty="0">
              <a:ln w="0">
                <a:solidFill>
                  <a:schemeClr val="accent5">
                    <a:lumMod val="75000"/>
                  </a:schemeClr>
                </a:solidFill>
              </a:ln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r>
              <a:rPr lang="ru-RU" sz="3200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  <a:latin typeface="Bahnschrift Light Condensed" panose="020B0502040204020203" pitchFamily="34" charset="0"/>
              </a:rPr>
              <a:t>Директор</a:t>
            </a:r>
            <a:r>
              <a:rPr lang="ru-RU" sz="2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20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Мутовкина</a:t>
            </a:r>
            <a:r>
              <a:rPr lang="ru-RU" sz="2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 Наталья Владимировна</a:t>
            </a:r>
          </a:p>
          <a:p>
            <a:pPr algn="ctr"/>
            <a:endParaRPr lang="ru-RU" sz="24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619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8F6E79-5E8C-43B8-A035-97B9D493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CF0FA6-5C0E-4ED5-B8AA-155733D5E570}"/>
              </a:ext>
            </a:extLst>
          </p:cNvPr>
          <p:cNvSpPr/>
          <p:nvPr/>
        </p:nvSpPr>
        <p:spPr>
          <a:xfrm>
            <a:off x="1391477" y="356659"/>
            <a:ext cx="9217024" cy="1354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2C9A71-7FEF-47BA-9C5F-6296B62B81CC}"/>
              </a:ext>
            </a:extLst>
          </p:cNvPr>
          <p:cNvSpPr txBox="1"/>
          <p:nvPr/>
        </p:nvSpPr>
        <p:spPr>
          <a:xfrm>
            <a:off x="394283" y="215047"/>
            <a:ext cx="1155118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– общее число организованных и проведенных мероприятий составило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456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т.ч.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 мероприятий на платной основе (от общего количества мероприятий).</a:t>
            </a:r>
          </a:p>
          <a:p>
            <a:pPr algn="just"/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– общее число организованных и проведенных мероприятий составило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626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т.ч.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127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– на платной основе (от общего количества мероприятий).</a:t>
            </a:r>
          </a:p>
          <a:p>
            <a:pPr algn="just"/>
            <a:endParaRPr lang="ru-RU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общее количество культурно-досуговых мероприятий по отношению к предыдущему году увеличилось на 37 %, в т.ч. на 7% произошло увеличение мероприятий, проводимых на платной основе.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F91EE0B-B0A8-4784-A508-A0A7C68F71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5005075"/>
              </p:ext>
            </p:extLst>
          </p:nvPr>
        </p:nvGraphicFramePr>
        <p:xfrm>
          <a:off x="834706" y="1968978"/>
          <a:ext cx="4815281" cy="2508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F7D215E7-89C6-4D6B-BDA1-01789B01D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901386"/>
              </p:ext>
            </p:extLst>
          </p:nvPr>
        </p:nvGraphicFramePr>
        <p:xfrm>
          <a:off x="6333688" y="1968978"/>
          <a:ext cx="4960047" cy="2508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68BCD8C-3AE3-4AAE-9A2E-AD8F0B03A6E2}"/>
              </a:ext>
            </a:extLst>
          </p:cNvPr>
          <p:cNvSpPr txBox="1"/>
          <p:nvPr/>
        </p:nvSpPr>
        <p:spPr>
          <a:xfrm>
            <a:off x="362955" y="4692703"/>
            <a:ext cx="11466090" cy="210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– общее количество посетителей культурно-досуговых мероприятий составило –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191 921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, из них посетили мероприятия на платной основе -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9 991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 – общее количество посетителей культурно-досуговых мероприятий составило -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211 080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человек, из них посетили мероприятия на платной основе –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12 900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общее количество посетителей культурно-досуговых мероприятий по отношению к предыдущему году увеличилось на 10 %, в т.ч. на 29 % произошло увеличение количества посетителей мероприятий, проводимых на платной основе.</a:t>
            </a:r>
          </a:p>
          <a:p>
            <a:pPr algn="just"/>
            <a:endParaRPr lang="ru-RU" sz="18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38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8F6E79-5E8C-43B8-A035-97B9D493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CF0FA6-5C0E-4ED5-B8AA-155733D5E570}"/>
              </a:ext>
            </a:extLst>
          </p:cNvPr>
          <p:cNvSpPr/>
          <p:nvPr/>
        </p:nvSpPr>
        <p:spPr>
          <a:xfrm>
            <a:off x="1391477" y="356659"/>
            <a:ext cx="9217024" cy="1354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E37B23B-9F9F-4E30-AE96-169DF3ECF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24" y="44158"/>
            <a:ext cx="10447685" cy="68138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2B2448-E73A-4ABE-B682-BC67CCC3D245}"/>
              </a:ext>
            </a:extLst>
          </p:cNvPr>
          <p:cNvSpPr txBox="1"/>
          <p:nvPr/>
        </p:nvSpPr>
        <p:spPr>
          <a:xfrm>
            <a:off x="802724" y="3839369"/>
            <a:ext cx="4800533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Сольный концерт Образцового коллектива «Хореографический ансамбль «Светлячок»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ACB123-20B8-45E7-B527-CF4E8B4938EE}"/>
              </a:ext>
            </a:extLst>
          </p:cNvPr>
          <p:cNvSpPr txBox="1"/>
          <p:nvPr/>
        </p:nvSpPr>
        <p:spPr>
          <a:xfrm>
            <a:off x="5807968" y="6501342"/>
            <a:ext cx="5184576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33" i="1" dirty="0">
                <a:latin typeface="Times New Roman" panose="02020603050405020304" pitchFamily="18" charset="0"/>
                <a:ea typeface="Calibri" panose="020F0502020204030204" pitchFamily="34" charset="0"/>
              </a:rPr>
              <a:t>Выступление коллективов ЦДК «Созвездие» на Областном образовательном форуме «Город А»</a:t>
            </a:r>
            <a:endParaRPr lang="ru-RU" sz="933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57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8F6E79-5E8C-43B8-A035-97B9D493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CF0FA6-5C0E-4ED5-B8AA-155733D5E570}"/>
              </a:ext>
            </a:extLst>
          </p:cNvPr>
          <p:cNvSpPr/>
          <p:nvPr/>
        </p:nvSpPr>
        <p:spPr>
          <a:xfrm>
            <a:off x="1391477" y="356659"/>
            <a:ext cx="9217024" cy="1354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D1B047-897B-4659-BA26-3E0CDF412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792" y="212781"/>
            <a:ext cx="10218524" cy="6772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EB05B-77D5-43BB-BEDD-CC032BD3625F}"/>
              </a:ext>
            </a:extLst>
          </p:cNvPr>
          <p:cNvSpPr txBox="1"/>
          <p:nvPr/>
        </p:nvSpPr>
        <p:spPr>
          <a:xfrm>
            <a:off x="2351584" y="3887299"/>
            <a:ext cx="3072341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новогодняя ярмарка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5097A2-8DA3-496E-B9D7-F645B31FE865}"/>
              </a:ext>
            </a:extLst>
          </p:cNvPr>
          <p:cNvSpPr txBox="1"/>
          <p:nvPr/>
        </p:nvSpPr>
        <p:spPr>
          <a:xfrm>
            <a:off x="7344139" y="6597205"/>
            <a:ext cx="3072341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 в рамках проекта «Книга сказок»</a:t>
            </a:r>
          </a:p>
        </p:txBody>
      </p:sp>
    </p:spTree>
    <p:extLst>
      <p:ext uri="{BB962C8B-B14F-4D97-AF65-F5344CB8AC3E}">
        <p14:creationId xmlns:p14="http://schemas.microsoft.com/office/powerpoint/2010/main" val="361783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8F6E79-5E8C-43B8-A035-97B9D493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CF0FA6-5C0E-4ED5-B8AA-155733D5E570}"/>
              </a:ext>
            </a:extLst>
          </p:cNvPr>
          <p:cNvSpPr/>
          <p:nvPr/>
        </p:nvSpPr>
        <p:spPr>
          <a:xfrm>
            <a:off x="1391477" y="356659"/>
            <a:ext cx="9217024" cy="1354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9EAF5D-2E01-4DE7-A5EB-B989D1C60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4" y="424635"/>
            <a:ext cx="5587987" cy="3717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155039-19C7-41CF-B502-8211FF61734A}"/>
              </a:ext>
            </a:extLst>
          </p:cNvPr>
          <p:cNvSpPr txBox="1"/>
          <p:nvPr/>
        </p:nvSpPr>
        <p:spPr>
          <a:xfrm>
            <a:off x="-179293" y="4315305"/>
            <a:ext cx="6275293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Пластический спектакль «Чувства» </a:t>
            </a:r>
          </a:p>
          <a:p>
            <a:pPr algn="ctr"/>
            <a:r>
              <a:rPr lang="ru-RU" sz="13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Образцового коллектива «Театр-студия «Арлекин»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A26463-02BD-4774-8776-A13A12EFAA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t="10771" r="7522"/>
          <a:stretch/>
        </p:blipFill>
        <p:spPr>
          <a:xfrm>
            <a:off x="6239922" y="2688506"/>
            <a:ext cx="5478282" cy="3946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E0C257-EBFF-4E17-8FD8-5863FC86FD06}"/>
              </a:ext>
            </a:extLst>
          </p:cNvPr>
          <p:cNvSpPr txBox="1"/>
          <p:nvPr/>
        </p:nvSpPr>
        <p:spPr>
          <a:xfrm>
            <a:off x="5976977" y="2032008"/>
            <a:ext cx="6190128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областной открытый фестиваль-конкурс </a:t>
            </a:r>
          </a:p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танца «</a:t>
            </a:r>
            <a:r>
              <a:rPr lang="ru-RU" sz="13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Князевские</a:t>
            </a:r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встречи»</a:t>
            </a:r>
          </a:p>
        </p:txBody>
      </p:sp>
    </p:spTree>
    <p:extLst>
      <p:ext uri="{BB962C8B-B14F-4D97-AF65-F5344CB8AC3E}">
        <p14:creationId xmlns:p14="http://schemas.microsoft.com/office/powerpoint/2010/main" val="1269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8F6E79-5E8C-43B8-A035-97B9D493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CF0FA6-5C0E-4ED5-B8AA-155733D5E570}"/>
              </a:ext>
            </a:extLst>
          </p:cNvPr>
          <p:cNvSpPr/>
          <p:nvPr/>
        </p:nvSpPr>
        <p:spPr>
          <a:xfrm>
            <a:off x="1391477" y="356659"/>
            <a:ext cx="9217024" cy="1354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D92E7C-AABD-4A26-BD48-3F16DB0F0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60" y="1215892"/>
            <a:ext cx="7610047" cy="523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34C11B-B3D7-4FCB-B9A6-253021867A97}"/>
              </a:ext>
            </a:extLst>
          </p:cNvPr>
          <p:cNvSpPr txBox="1"/>
          <p:nvPr/>
        </p:nvSpPr>
        <p:spPr>
          <a:xfrm>
            <a:off x="2984625" y="356659"/>
            <a:ext cx="5484517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традиционной верхней одежды конца </a:t>
            </a:r>
            <a:r>
              <a:rPr lang="en-US" sz="13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IXX</a:t>
            </a:r>
            <a:r>
              <a:rPr lang="ru-RU" sz="13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начала </a:t>
            </a:r>
            <a:r>
              <a:rPr lang="en-US" sz="13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sz="13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33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</a:t>
            </a:r>
            <a:r>
              <a:rPr lang="ru-RU" sz="13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13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для детей с ограниченными возможностями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3249809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8F6E79-5E8C-43B8-A035-97B9D493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CF0FA6-5C0E-4ED5-B8AA-155733D5E570}"/>
              </a:ext>
            </a:extLst>
          </p:cNvPr>
          <p:cNvSpPr/>
          <p:nvPr/>
        </p:nvSpPr>
        <p:spPr>
          <a:xfrm>
            <a:off x="1391477" y="356659"/>
            <a:ext cx="9217024" cy="1354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205EC9-F1DF-4CF3-9135-720D00286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69" y="2852936"/>
            <a:ext cx="5590865" cy="3749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F2E1BE-E4C5-411C-84F2-50D73C94097F}"/>
              </a:ext>
            </a:extLst>
          </p:cNvPr>
          <p:cNvSpPr txBox="1"/>
          <p:nvPr/>
        </p:nvSpPr>
        <p:spPr>
          <a:xfrm>
            <a:off x="6096000" y="1789189"/>
            <a:ext cx="6160168" cy="707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 «Сорочинская ярмарка» </a:t>
            </a:r>
          </a:p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Подготовительного класса </a:t>
            </a:r>
          </a:p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Образцового коллектива «Театр – студия «Арлекин»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9B0B81-92E3-4CE1-8790-0ED1A99F3E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23" y="356659"/>
            <a:ext cx="5549210" cy="3624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8739FD-6DA8-48F9-A179-B40BBE8A367B}"/>
              </a:ext>
            </a:extLst>
          </p:cNvPr>
          <p:cNvSpPr txBox="1"/>
          <p:nvPr/>
        </p:nvSpPr>
        <p:spPr>
          <a:xfrm>
            <a:off x="390485" y="4268175"/>
            <a:ext cx="5484517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акция «Новые имена. Новые герои»</a:t>
            </a:r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333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6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8F6E79-5E8C-43B8-A035-97B9D493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CF0FA6-5C0E-4ED5-B8AA-155733D5E570}"/>
              </a:ext>
            </a:extLst>
          </p:cNvPr>
          <p:cNvSpPr/>
          <p:nvPr/>
        </p:nvSpPr>
        <p:spPr>
          <a:xfrm>
            <a:off x="1391477" y="356659"/>
            <a:ext cx="9217024" cy="1354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F23434-9628-4549-99CD-851AF520FBC8}"/>
              </a:ext>
            </a:extLst>
          </p:cNvPr>
          <p:cNvSpPr txBox="1"/>
          <p:nvPr/>
        </p:nvSpPr>
        <p:spPr>
          <a:xfrm>
            <a:off x="2672305" y="885137"/>
            <a:ext cx="6190128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лагер творческой направленности «Созвездие»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233FFA-6D96-4087-B4BC-87F6B5FC6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0" y="1812023"/>
            <a:ext cx="10462958" cy="422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14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8F6E79-5E8C-43B8-A035-97B9D493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CF0FA6-5C0E-4ED5-B8AA-155733D5E570}"/>
              </a:ext>
            </a:extLst>
          </p:cNvPr>
          <p:cNvSpPr/>
          <p:nvPr/>
        </p:nvSpPr>
        <p:spPr>
          <a:xfrm>
            <a:off x="1391477" y="356659"/>
            <a:ext cx="9217024" cy="1354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44B975-A229-454A-BD40-98C16D7487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1"/>
          <a:stretch/>
        </p:blipFill>
        <p:spPr>
          <a:xfrm>
            <a:off x="461394" y="543633"/>
            <a:ext cx="5946886" cy="360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AAF63A-A7D7-469C-B140-4DFF95032F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63" y="3077428"/>
            <a:ext cx="521273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C32597-1EF7-43FC-85D6-F2A4AD17F659}"/>
              </a:ext>
            </a:extLst>
          </p:cNvPr>
          <p:cNvSpPr txBox="1"/>
          <p:nvPr/>
        </p:nvSpPr>
        <p:spPr>
          <a:xfrm>
            <a:off x="98128" y="4389108"/>
            <a:ext cx="6190128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акция «Дмитров с вами!»</a:t>
            </a:r>
          </a:p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в поддержку Донбасса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344B6B-7F62-4EA0-ADD0-95D3601E6F62}"/>
              </a:ext>
            </a:extLst>
          </p:cNvPr>
          <p:cNvSpPr txBox="1"/>
          <p:nvPr/>
        </p:nvSpPr>
        <p:spPr>
          <a:xfrm>
            <a:off x="6274368" y="2394548"/>
            <a:ext cx="6190128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акция </a:t>
            </a:r>
          </a:p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российского триколора»</a:t>
            </a:r>
          </a:p>
        </p:txBody>
      </p:sp>
    </p:spTree>
    <p:extLst>
      <p:ext uri="{BB962C8B-B14F-4D97-AF65-F5344CB8AC3E}">
        <p14:creationId xmlns:p14="http://schemas.microsoft.com/office/powerpoint/2010/main" val="517333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8F6E79-5E8C-43B8-A035-97B9D493F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CF0FA6-5C0E-4ED5-B8AA-155733D5E570}"/>
              </a:ext>
            </a:extLst>
          </p:cNvPr>
          <p:cNvSpPr/>
          <p:nvPr/>
        </p:nvSpPr>
        <p:spPr>
          <a:xfrm>
            <a:off x="1391477" y="356659"/>
            <a:ext cx="9217024" cy="13544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lIns="121920" tIns="60960" rIns="121920" bIns="60960">
            <a:spAutoFit/>
          </a:bodyPr>
          <a:lstStyle/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  <a:p>
            <a:pPr algn="ctr"/>
            <a:endParaRPr lang="ru-RU" sz="2667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131C2A-CAA8-4B40-8157-ADF0409BC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09" y="473627"/>
            <a:ext cx="5374124" cy="330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7C4307-669D-4EBD-8319-6CBE0693099B}"/>
              </a:ext>
            </a:extLst>
          </p:cNvPr>
          <p:cNvSpPr txBox="1"/>
          <p:nvPr/>
        </p:nvSpPr>
        <p:spPr>
          <a:xfrm>
            <a:off x="-190139" y="3949597"/>
            <a:ext cx="6190128" cy="912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программа</a:t>
            </a:r>
          </a:p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Торжественных мероприятий,  </a:t>
            </a:r>
          </a:p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празднованию годовщины </a:t>
            </a:r>
          </a:p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 Великой Отечественной войне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62714B-6544-4CFB-95BA-11B5F393BF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02" y="2944536"/>
            <a:ext cx="6065407" cy="369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83BDE5-B4B4-4E76-9931-1670FFFEE7C7}"/>
              </a:ext>
            </a:extLst>
          </p:cNvPr>
          <p:cNvSpPr txBox="1"/>
          <p:nvPr/>
        </p:nvSpPr>
        <p:spPr>
          <a:xfrm>
            <a:off x="5858103" y="2411410"/>
            <a:ext cx="6190128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проект в сфере хорового искусства «Поющий Дмитров»</a:t>
            </a:r>
          </a:p>
        </p:txBody>
      </p:sp>
    </p:spTree>
    <p:extLst>
      <p:ext uri="{BB962C8B-B14F-4D97-AF65-F5344CB8AC3E}">
        <p14:creationId xmlns:p14="http://schemas.microsoft.com/office/powerpoint/2010/main" val="40174384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357</Words>
  <Application>Microsoft Office PowerPoint</Application>
  <PresentationFormat>Широкоэкранный</PresentationFormat>
  <Paragraphs>57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Bahnschrift Light Condensed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Конина</dc:creator>
  <cp:lastModifiedBy>Наталья Конина</cp:lastModifiedBy>
  <cp:revision>17</cp:revision>
  <dcterms:created xsi:type="dcterms:W3CDTF">2023-02-06T13:57:33Z</dcterms:created>
  <dcterms:modified xsi:type="dcterms:W3CDTF">2023-02-07T06:47:11Z</dcterms:modified>
</cp:coreProperties>
</file>