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84" r:id="rId1"/>
  </p:sldMasterIdLst>
  <p:notesMasterIdLst>
    <p:notesMasterId r:id="rId12"/>
  </p:notesMasterIdLst>
  <p:sldIdLst>
    <p:sldId id="258" r:id="rId2"/>
    <p:sldId id="259" r:id="rId3"/>
    <p:sldId id="260" r:id="rId4"/>
    <p:sldId id="262" r:id="rId5"/>
    <p:sldId id="261" r:id="rId6"/>
    <p:sldId id="263" r:id="rId7"/>
    <p:sldId id="264" r:id="rId8"/>
    <p:sldId id="267" r:id="rId9"/>
    <p:sldId id="268" r:id="rId10"/>
    <p:sldId id="269" r:id="rId11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иктория Соболева" initials="ВС" lastIdx="1" clrIdx="0">
    <p:extLst>
      <p:ext uri="{19B8F6BF-5375-455C-9EA6-DF929625EA0E}">
        <p15:presenceInfo xmlns:p15="http://schemas.microsoft.com/office/powerpoint/2012/main" xmlns="" userId="f544eb9e993e57f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4" d="100"/>
          <a:sy n="114" d="100"/>
        </p:scale>
        <p:origin x="-354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2D066-522E-48E5-9A65-5028EA7DE067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BF3F5-5ED5-47F4-B7A2-5A4A9BEF3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863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0DDB0171-C967-4AEF-9C5C-AD1BC55B9A85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18CC0A50-A1C4-4EBA-A7FD-62E14CF43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442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0171-C967-4AEF-9C5C-AD1BC55B9A85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C0A50-A1C4-4EBA-A7FD-62E14CF43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523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DDB0171-C967-4AEF-9C5C-AD1BC55B9A85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8CC0A50-A1C4-4EBA-A7FD-62E14CF43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932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DDB0171-C967-4AEF-9C5C-AD1BC55B9A85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8CC0A50-A1C4-4EBA-A7FD-62E14CF4328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1465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DDB0171-C967-4AEF-9C5C-AD1BC55B9A85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8CC0A50-A1C4-4EBA-A7FD-62E14CF43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723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0171-C967-4AEF-9C5C-AD1BC55B9A85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C0A50-A1C4-4EBA-A7FD-62E14CF43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414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0171-C967-4AEF-9C5C-AD1BC55B9A85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C0A50-A1C4-4EBA-A7FD-62E14CF43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500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0171-C967-4AEF-9C5C-AD1BC55B9A85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C0A50-A1C4-4EBA-A7FD-62E14CF43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914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DDB0171-C967-4AEF-9C5C-AD1BC55B9A85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8CC0A50-A1C4-4EBA-A7FD-62E14CF43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879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0171-C967-4AEF-9C5C-AD1BC55B9A85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C0A50-A1C4-4EBA-A7FD-62E14CF43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328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DDB0171-C967-4AEF-9C5C-AD1BC55B9A85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8CC0A50-A1C4-4EBA-A7FD-62E14CF43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140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0171-C967-4AEF-9C5C-AD1BC55B9A85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C0A50-A1C4-4EBA-A7FD-62E14CF43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94616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0171-C967-4AEF-9C5C-AD1BC55B9A85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C0A50-A1C4-4EBA-A7FD-62E14CF43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72729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0171-C967-4AEF-9C5C-AD1BC55B9A85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C0A50-A1C4-4EBA-A7FD-62E14CF43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098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0171-C967-4AEF-9C5C-AD1BC55B9A85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C0A50-A1C4-4EBA-A7FD-62E14CF43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733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0171-C967-4AEF-9C5C-AD1BC55B9A85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C0A50-A1C4-4EBA-A7FD-62E14CF43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65935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0171-C967-4AEF-9C5C-AD1BC55B9A85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C0A50-A1C4-4EBA-A7FD-62E14CF43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076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B0171-C967-4AEF-9C5C-AD1BC55B9A85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C0A50-A1C4-4EBA-A7FD-62E14CF43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339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6" r:id="rId2"/>
    <p:sldLayoutId id="2147484387" r:id="rId3"/>
    <p:sldLayoutId id="2147484388" r:id="rId4"/>
    <p:sldLayoutId id="2147484389" r:id="rId5"/>
    <p:sldLayoutId id="2147484390" r:id="rId6"/>
    <p:sldLayoutId id="2147484391" r:id="rId7"/>
    <p:sldLayoutId id="2147484392" r:id="rId8"/>
    <p:sldLayoutId id="2147484393" r:id="rId9"/>
    <p:sldLayoutId id="2147484394" r:id="rId10"/>
    <p:sldLayoutId id="2147484395" r:id="rId11"/>
    <p:sldLayoutId id="2147484396" r:id="rId12"/>
    <p:sldLayoutId id="2147484397" r:id="rId13"/>
    <p:sldLayoutId id="2147484398" r:id="rId14"/>
    <p:sldLayoutId id="2147484399" r:id="rId15"/>
    <p:sldLayoutId id="2147484400" r:id="rId16"/>
    <p:sldLayoutId id="214748440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D1F0F50-3703-47F0-A5BC-5C2396F72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732" y="441552"/>
            <a:ext cx="7329268" cy="59346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A847A63-4AE1-40AB-B736-C57A68215CB7}"/>
              </a:ext>
            </a:extLst>
          </p:cNvPr>
          <p:cNvSpPr txBox="1"/>
          <p:nvPr/>
        </p:nvSpPr>
        <p:spPr>
          <a:xfrm>
            <a:off x="905020" y="432938"/>
            <a:ext cx="59928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Я </a:t>
            </a:r>
          </a:p>
          <a:p>
            <a:pPr algn="ctr"/>
            <a:r>
              <a:rPr lang="ru-RU" sz="96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ВОЛОНТЕР </a:t>
            </a:r>
          </a:p>
          <a:p>
            <a:pPr algn="ctr"/>
            <a:r>
              <a:rPr lang="ru-RU" sz="96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БИБЛИОТЕКИ!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A4F67AB-0B6F-4DCC-A5C1-38E642187C83}"/>
              </a:ext>
            </a:extLst>
          </p:cNvPr>
          <p:cNvSpPr txBox="1"/>
          <p:nvPr/>
        </p:nvSpPr>
        <p:spPr>
          <a:xfrm>
            <a:off x="2074984" y="5980349"/>
            <a:ext cx="804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МБУ «Шурышкарская централизованная библиотечная система»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22265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5C23487-9426-42D6-9DD1-E7BF57C21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141" y="1772529"/>
            <a:ext cx="4068859" cy="41640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298CB35-2546-401E-AAC5-886077CE52A1}"/>
              </a:ext>
            </a:extLst>
          </p:cNvPr>
          <p:cNvSpPr txBox="1"/>
          <p:nvPr/>
        </p:nvSpPr>
        <p:spPr>
          <a:xfrm>
            <a:off x="1392702" y="882780"/>
            <a:ext cx="578182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ЗАКЛЮЧЕНИЕ</a:t>
            </a:r>
          </a:p>
          <a:p>
            <a:pPr algn="ctr"/>
            <a:endParaRPr lang="ru-RU" sz="2800" b="1" dirty="0">
              <a:solidFill>
                <a:srgbClr val="C00000"/>
              </a:solidFill>
            </a:endParaRP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Участвуя в деятельности библиотеки, добровольцы расширяют границы своих возможностей, общения и кругозора, становясь образованнее, интеллектуально и духовно богаче. При этом они помогают людям открыть для себя новую, современную и удобную библиотеку.</a:t>
            </a:r>
          </a:p>
        </p:txBody>
      </p:sp>
    </p:spTree>
    <p:extLst>
      <p:ext uri="{BB962C8B-B14F-4D97-AF65-F5344CB8AC3E}">
        <p14:creationId xmlns:p14="http://schemas.microsoft.com/office/powerpoint/2010/main" val="357605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402C125-D484-4D77-95C5-00CFC6C5A0C8}"/>
              </a:ext>
            </a:extLst>
          </p:cNvPr>
          <p:cNvSpPr txBox="1"/>
          <p:nvPr/>
        </p:nvSpPr>
        <p:spPr>
          <a:xfrm>
            <a:off x="1312986" y="1800666"/>
            <a:ext cx="106914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Убежден, именно из тысяч, миллионов искренних, душевных поступков складывается доверие, </a:t>
            </a:r>
          </a:p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уважение, взаимная поддержка в обществе в целом.</a:t>
            </a:r>
          </a:p>
          <a:p>
            <a:endParaRPr lang="ru-RU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                                                                                   В. Путин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4BF9B23-67EB-4B74-9FF0-DBA82247E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139" y="3115427"/>
            <a:ext cx="3742573" cy="374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5818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3557880-0687-4955-9CB6-F5D522DF2C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527" y="181327"/>
            <a:ext cx="4642339" cy="21523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6C331FB-2109-425F-A592-7573335A8EAF}"/>
              </a:ext>
            </a:extLst>
          </p:cNvPr>
          <p:cNvSpPr txBox="1"/>
          <p:nvPr/>
        </p:nvSpPr>
        <p:spPr>
          <a:xfrm>
            <a:off x="555673" y="2333685"/>
            <a:ext cx="110806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АКТУАЛЬНОСТЬ</a:t>
            </a:r>
          </a:p>
          <a:p>
            <a:pPr algn="ctr"/>
            <a:endParaRPr lang="ru-RU" sz="2400" b="1" dirty="0">
              <a:solidFill>
                <a:srgbClr val="C00000"/>
              </a:solidFill>
            </a:endParaRP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Привлечение волонтеров (добровольцев) в библиотеки – это часть работы библиотек с местным сообществом и, во многом, гарантия успеха социальных проектов библиотеки.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Волонтёры - хорошая возможность расширения спектра библиотечных услуг.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Они могут привнести в библиотечную работу свежий взгляд и дополнительные таланты и являются отличным связующим звеном с населением. Однако успешное использование волонтеров требует внимательного планирования работы, как библиотеки, так и самих волонтеров.</a:t>
            </a:r>
          </a:p>
        </p:txBody>
      </p:sp>
    </p:spTree>
    <p:extLst>
      <p:ext uri="{BB962C8B-B14F-4D97-AF65-F5344CB8AC3E}">
        <p14:creationId xmlns:p14="http://schemas.microsoft.com/office/powerpoint/2010/main" val="1772909728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FFED57F-D945-4349-B105-50A2E38AD58C}"/>
              </a:ext>
            </a:extLst>
          </p:cNvPr>
          <p:cNvSpPr txBox="1"/>
          <p:nvPr/>
        </p:nvSpPr>
        <p:spPr>
          <a:xfrm>
            <a:off x="182881" y="1153550"/>
            <a:ext cx="1176059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Цели:</a:t>
            </a:r>
          </a:p>
          <a:p>
            <a:endParaRPr lang="ru-RU" sz="2400" b="1" dirty="0">
              <a:solidFill>
                <a:srgbClr val="C00000"/>
              </a:solidFill>
            </a:endParaRPr>
          </a:p>
          <a:p>
            <a:r>
              <a:rPr lang="ru-RU" sz="2400" b="1" dirty="0">
                <a:solidFill>
                  <a:srgbClr val="C00000"/>
                </a:solidFill>
              </a:rPr>
              <a:t>     - формирование информационной культуры населения</a:t>
            </a:r>
          </a:p>
          <a:p>
            <a:endParaRPr lang="ru-RU" sz="2400" b="1" dirty="0">
              <a:solidFill>
                <a:srgbClr val="C00000"/>
              </a:solidFill>
            </a:endParaRPr>
          </a:p>
          <a:p>
            <a:r>
              <a:rPr lang="ru-RU" sz="2400" b="1" dirty="0">
                <a:solidFill>
                  <a:srgbClr val="C00000"/>
                </a:solidFill>
              </a:rPr>
              <a:t>     - популяризация волонтерского движения в районе</a:t>
            </a:r>
          </a:p>
          <a:p>
            <a:endParaRPr lang="ru-RU" sz="2400" b="1" dirty="0">
              <a:solidFill>
                <a:srgbClr val="C00000"/>
              </a:solidFill>
            </a:endParaRPr>
          </a:p>
          <a:p>
            <a:r>
              <a:rPr lang="ru-RU" sz="2400" b="1" dirty="0">
                <a:solidFill>
                  <a:srgbClr val="C00000"/>
                </a:solidFill>
              </a:rPr>
              <a:t>     - расширение спектра библиотечных услуг</a:t>
            </a:r>
          </a:p>
          <a:p>
            <a:pPr marL="285750" indent="-285750">
              <a:buFontTx/>
              <a:buChar char="-"/>
            </a:pPr>
            <a:endParaRPr lang="ru-RU" sz="2400" b="1" dirty="0">
              <a:solidFill>
                <a:srgbClr val="C00000"/>
              </a:solidFill>
            </a:endParaRPr>
          </a:p>
          <a:p>
            <a:r>
              <a:rPr lang="ru-RU" sz="2400" b="1" dirty="0">
                <a:solidFill>
                  <a:srgbClr val="C00000"/>
                </a:solidFill>
              </a:rPr>
              <a:t>     - формирование позитивных установок молодежи на волонтерскую деятельность</a:t>
            </a:r>
          </a:p>
          <a:p>
            <a:pPr marL="285750" indent="-285750">
              <a:buFontTx/>
              <a:buChar char="-"/>
            </a:pPr>
            <a:endParaRPr lang="ru-RU" sz="2400" b="1" dirty="0">
              <a:solidFill>
                <a:srgbClr val="C00000"/>
              </a:solidFill>
            </a:endParaRPr>
          </a:p>
          <a:p>
            <a:r>
              <a:rPr lang="ru-RU" sz="2400" b="1" dirty="0">
                <a:solidFill>
                  <a:srgbClr val="C00000"/>
                </a:solidFill>
              </a:rPr>
              <a:t>     - формирование положительного образа библиотеки в молодежной среде</a:t>
            </a:r>
          </a:p>
        </p:txBody>
      </p:sp>
    </p:spTree>
    <p:extLst>
      <p:ext uri="{BB962C8B-B14F-4D97-AF65-F5344CB8AC3E}">
        <p14:creationId xmlns:p14="http://schemas.microsoft.com/office/powerpoint/2010/main" val="211373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1000">
        <p14:warp dir="in"/>
      </p:transition>
    </mc:Choice>
    <mc:Fallback xmlns="">
      <p:transition spd="slow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AF6CD2E-8022-4B54-AA6B-0CCA281DB98C}"/>
              </a:ext>
            </a:extLst>
          </p:cNvPr>
          <p:cNvSpPr txBox="1"/>
          <p:nvPr/>
        </p:nvSpPr>
        <p:spPr>
          <a:xfrm>
            <a:off x="267286" y="1744394"/>
            <a:ext cx="77090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ЗАДАЧИ:</a:t>
            </a:r>
          </a:p>
          <a:p>
            <a:endParaRPr lang="ru-RU" sz="2400" b="1" dirty="0">
              <a:solidFill>
                <a:srgbClr val="C00000"/>
              </a:solidFill>
            </a:endParaRPr>
          </a:p>
          <a:p>
            <a:r>
              <a:rPr lang="ru-RU" sz="2400" b="1" dirty="0">
                <a:solidFill>
                  <a:srgbClr val="C00000"/>
                </a:solidFill>
              </a:rPr>
              <a:t>- привлекать в библиотеку новых людей;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- привносить в работу библиотекарей новые идеи;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- распространять информацию о библиотеке;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- создавать о библиотеке общественное мнение;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- </a:t>
            </a:r>
            <a:r>
              <a:rPr lang="ru-RU" sz="2400" b="1" dirty="0">
                <a:solidFill>
                  <a:srgbClr val="C00000"/>
                </a:solidFill>
              </a:rPr>
              <a:t>поощрять гражданскую активность;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- выполнять задания, которые не относятся к постоянным оплачиваемым работам.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526" y="2315360"/>
            <a:ext cx="3958098" cy="318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31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C0F39AA-27F1-4EB0-A3A3-3CDF00BDF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689" y="2940148"/>
            <a:ext cx="3592311" cy="37912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F35CED8-C6E8-4B60-BAA8-9282A42632E6}"/>
              </a:ext>
            </a:extLst>
          </p:cNvPr>
          <p:cNvSpPr txBox="1"/>
          <p:nvPr/>
        </p:nvSpPr>
        <p:spPr>
          <a:xfrm>
            <a:off x="324832" y="797510"/>
            <a:ext cx="850145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1.</a:t>
            </a:r>
          </a:p>
          <a:p>
            <a:pPr algn="ctr"/>
            <a:endParaRPr lang="ru-RU" sz="2800" b="1" dirty="0">
              <a:solidFill>
                <a:srgbClr val="C00000"/>
              </a:solidFill>
            </a:endParaRP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Совместно с волонтерами библиотекари могут проводить интересные мероприятия на разные темы.  Это, например, празднование Международного дня добровольца, тренинги по формированию и развитию добровольческих </a:t>
            </a:r>
            <a:r>
              <a:rPr lang="ru-RU" sz="2800" b="1" dirty="0" smtClean="0">
                <a:solidFill>
                  <a:srgbClr val="C00000"/>
                </a:solidFill>
              </a:rPr>
              <a:t>навыков.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113601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1151B3F-5D96-4351-A20A-DEE839A035EF}"/>
              </a:ext>
            </a:extLst>
          </p:cNvPr>
          <p:cNvSpPr txBox="1"/>
          <p:nvPr/>
        </p:nvSpPr>
        <p:spPr>
          <a:xfrm>
            <a:off x="909727" y="534163"/>
            <a:ext cx="108133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7800" algn="ctr"/>
            <a:r>
              <a:rPr lang="ru-RU" sz="2400" b="1" dirty="0">
                <a:solidFill>
                  <a:srgbClr val="C00000"/>
                </a:solidFill>
              </a:rPr>
              <a:t>2.</a:t>
            </a:r>
          </a:p>
          <a:p>
            <a:pPr indent="177800" algn="just"/>
            <a:endParaRPr lang="ru-RU" sz="2400" b="1" dirty="0">
              <a:solidFill>
                <a:srgbClr val="C00000"/>
              </a:solidFill>
            </a:endParaRPr>
          </a:p>
          <a:p>
            <a:pPr indent="177800" algn="ctr"/>
            <a:r>
              <a:rPr lang="ru-RU" sz="2400" b="1" dirty="0">
                <a:solidFill>
                  <a:srgbClr val="C00000"/>
                </a:solidFill>
              </a:rPr>
              <a:t>Добровольцы могут проводить социологические опросы об актуальности чтения в жизни современного человека.</a:t>
            </a:r>
          </a:p>
          <a:p>
            <a:pPr indent="177800" algn="ctr"/>
            <a:r>
              <a:rPr lang="ru-RU" sz="2400" b="1" dirty="0">
                <a:solidFill>
                  <a:srgbClr val="C00000"/>
                </a:solidFill>
              </a:rPr>
              <a:t>С удовольствием помочь библиотекарям проводить крупные мероприятия и всероссийские акции, такие, как «</a:t>
            </a:r>
            <a:r>
              <a:rPr lang="ru-RU" sz="2400" b="1" dirty="0" err="1">
                <a:solidFill>
                  <a:srgbClr val="C00000"/>
                </a:solidFill>
              </a:rPr>
              <a:t>Библионочь</a:t>
            </a:r>
            <a:r>
              <a:rPr lang="ru-RU" sz="2400" b="1" dirty="0">
                <a:solidFill>
                  <a:srgbClr val="C00000"/>
                </a:solidFill>
              </a:rPr>
              <a:t>». Волонтеры могут работать на творческих площадках, проводить квесты и игры, раздавать буклеты и участвовать в </a:t>
            </a:r>
            <a:r>
              <a:rPr lang="ru-RU" sz="2400" b="1" dirty="0" err="1">
                <a:solidFill>
                  <a:srgbClr val="C00000"/>
                </a:solidFill>
              </a:rPr>
              <a:t>буккроссингах</a:t>
            </a:r>
            <a:r>
              <a:rPr lang="ru-RU" sz="2400" b="1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720" y="3965250"/>
            <a:ext cx="3780901" cy="25196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308" y="3985659"/>
            <a:ext cx="3498209" cy="249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093034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4C68678-F93C-4CB6-ACEB-A8D6685094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276" y="415901"/>
            <a:ext cx="5726724" cy="60261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088FB5F-BCB9-4CEA-8460-92C1A465A58B}"/>
              </a:ext>
            </a:extLst>
          </p:cNvPr>
          <p:cNvSpPr txBox="1"/>
          <p:nvPr/>
        </p:nvSpPr>
        <p:spPr>
          <a:xfrm>
            <a:off x="0" y="1249462"/>
            <a:ext cx="703033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3</a:t>
            </a:r>
            <a:r>
              <a:rPr lang="ru-RU" sz="2400" b="1" dirty="0" smtClean="0">
                <a:solidFill>
                  <a:srgbClr val="C00000"/>
                </a:solidFill>
              </a:rPr>
              <a:t>.</a:t>
            </a:r>
            <a:endParaRPr lang="ru-RU" sz="2400" b="1" dirty="0">
              <a:solidFill>
                <a:srgbClr val="C00000"/>
              </a:solidFill>
            </a:endParaRPr>
          </a:p>
          <a:p>
            <a:pPr algn="ctr"/>
            <a:endParaRPr lang="ru-RU" sz="2400" b="1" dirty="0">
              <a:solidFill>
                <a:srgbClr val="C00000"/>
              </a:solidFill>
            </a:endParaRP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Особое внимание нужно уделить социально незащищенным слоям населения. Именно волонтеры могут  заниматься обучением пенсионеров основам компьютерной грамотности. Пожилые люди научатся находить информацию в сети Интернет, общаться в соцсетях, пользоваться электронной почтой и т.д. </a:t>
            </a:r>
          </a:p>
        </p:txBody>
      </p:sp>
    </p:spTree>
    <p:extLst>
      <p:ext uri="{BB962C8B-B14F-4D97-AF65-F5344CB8AC3E}">
        <p14:creationId xmlns:p14="http://schemas.microsoft.com/office/powerpoint/2010/main" val="180612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9CE4790-609C-4875-8FD3-25848B5BA846}"/>
              </a:ext>
            </a:extLst>
          </p:cNvPr>
          <p:cNvSpPr txBox="1"/>
          <p:nvPr/>
        </p:nvSpPr>
        <p:spPr>
          <a:xfrm>
            <a:off x="1097280" y="647114"/>
            <a:ext cx="109024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4</a:t>
            </a:r>
            <a:r>
              <a:rPr lang="ru-RU" sz="2400" b="1" dirty="0" smtClean="0">
                <a:solidFill>
                  <a:srgbClr val="C00000"/>
                </a:solidFill>
              </a:rPr>
              <a:t>.</a:t>
            </a:r>
            <a:endParaRPr lang="ru-RU" sz="2400" b="1" dirty="0">
              <a:solidFill>
                <a:srgbClr val="C00000"/>
              </a:solidFill>
            </a:endParaRPr>
          </a:p>
          <a:p>
            <a:pPr algn="ctr"/>
            <a:endParaRPr lang="ru-RU" sz="2400" b="1" dirty="0">
              <a:solidFill>
                <a:srgbClr val="C00000"/>
              </a:solidFill>
            </a:endParaRP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Неоценима для библиотеки помощь добровольцев в поддержании чистоты и порядка в зданиях и на прилегающей территории, разведении цветов и уход за ними, оформлении территории библиотек и украшении залов. Волонтеры часто поддерживают библиотекарей на субботниках.</a:t>
            </a:r>
          </a:p>
        </p:txBody>
      </p:sp>
    </p:spTree>
    <p:extLst>
      <p:ext uri="{BB962C8B-B14F-4D97-AF65-F5344CB8AC3E}">
        <p14:creationId xmlns:p14="http://schemas.microsoft.com/office/powerpoint/2010/main" val="749735190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351</TotalTime>
  <Words>380</Words>
  <Application>Microsoft Office PowerPoint</Application>
  <PresentationFormat>Произвольный</PresentationFormat>
  <Paragraphs>48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След самолета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 Соболева</dc:creator>
  <cp:lastModifiedBy>Библиотекарь</cp:lastModifiedBy>
  <cp:revision>4</cp:revision>
  <dcterms:created xsi:type="dcterms:W3CDTF">2020-04-26T13:15:47Z</dcterms:created>
  <dcterms:modified xsi:type="dcterms:W3CDTF">2023-02-08T13:40:59Z</dcterms:modified>
</cp:coreProperties>
</file>