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4" r:id="rId11"/>
    <p:sldId id="265" r:id="rId12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9543" autoAdjust="0"/>
  </p:normalViewPr>
  <p:slideViewPr>
    <p:cSldViewPr snapToGrid="0" snapToObjects="1">
      <p:cViewPr>
        <p:scale>
          <a:sx n="130" d="100"/>
          <a:sy n="130" d="100"/>
        </p:scale>
        <p:origin x="-82" y="-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0F94C-8192-4532-A8C6-C52CF772C29C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7BAB4-F7BB-4440-BCC4-033A6F4920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257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jpe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mailto:omonnov@rambler.ru" TargetMode="Externa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jpe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0" Type="http://schemas.openxmlformats.org/officeDocument/2006/relationships/image" Target="../media/image23.jpg"/><Relationship Id="rId4" Type="http://schemas.openxmlformats.org/officeDocument/2006/relationships/image" Target="../media/image2.jpeg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fif"/><Relationship Id="rId11" Type="http://schemas.openxmlformats.org/officeDocument/2006/relationships/image" Target="../media/image3.png"/><Relationship Id="rId5" Type="http://schemas.openxmlformats.org/officeDocument/2006/relationships/image" Target="../media/image26.jpg"/><Relationship Id="rId10" Type="http://schemas.openxmlformats.org/officeDocument/2006/relationships/image" Target="../media/image31.jpg"/><Relationship Id="rId4" Type="http://schemas.openxmlformats.org/officeDocument/2006/relationships/image" Target="../media/image2.jpeg"/><Relationship Id="rId9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2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2.jpeg"/><Relationship Id="rId4" Type="http://schemas.openxmlformats.org/officeDocument/2006/relationships/image" Target="../media/image33.png"/><Relationship Id="rId9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462" y="0"/>
            <a:ext cx="9144000" cy="51435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3" name="Text 0"/>
          <p:cNvSpPr txBox="1"/>
          <p:nvPr/>
        </p:nvSpPr>
        <p:spPr>
          <a:xfrm>
            <a:off x="664175" y="2192850"/>
            <a:ext cx="8192400" cy="757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П</a:t>
            </a:r>
            <a:r>
              <a:rPr lang="en-US" sz="3600" b="1" dirty="0" err="1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роект</a:t>
            </a:r>
            <a:r>
              <a:rPr lang="en-US" sz="3600" b="1" dirty="0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«Школа волонтёров» </a:t>
            </a:r>
            <a:endParaRPr lang="ru-RU" sz="3600" b="1" dirty="0" smtClean="0">
              <a:solidFill>
                <a:srgbClr val="242424"/>
              </a:solidFill>
              <a:latin typeface="Times New Roman" panose="02020603050405020304" pitchFamily="18" charset="0"/>
              <a:ea typeface="Arial" pitchFamily="34" charset="-122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ГБУЗНО«Нижегородский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 областной центр борьбы со СПИД»</a:t>
            </a:r>
            <a:r>
              <a:rPr lang="en-US" sz="3600" dirty="0">
                <a:solidFill>
                  <a:srgbClr val="24242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24242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29" y="0"/>
            <a:ext cx="515546" cy="6125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107" y="1097606"/>
            <a:ext cx="376800" cy="30144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8471" y="1020643"/>
            <a:ext cx="339413" cy="3879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107" y="2712130"/>
            <a:ext cx="376800" cy="3768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9777" y="2692630"/>
            <a:ext cx="376800" cy="30144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684412" y="190011"/>
            <a:ext cx="7787400" cy="572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Перспективы и </a:t>
            </a:r>
            <a:r>
              <a:rPr lang="en-US" sz="2000" b="1" dirty="0" err="1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планы</a:t>
            </a:r>
            <a:r>
              <a:rPr lang="en-US" sz="2000" b="1" dirty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сотрудничества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608254" y="4715454"/>
            <a:ext cx="449700" cy="57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1100" dirty="0"/>
          </a:p>
        </p:txBody>
      </p:sp>
      <p:sp>
        <p:nvSpPr>
          <p:cNvPr id="9" name="Text 2"/>
          <p:cNvSpPr txBox="1"/>
          <p:nvPr/>
        </p:nvSpPr>
        <p:spPr>
          <a:xfrm>
            <a:off x="1243850" y="1110643"/>
            <a:ext cx="3384900" cy="207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Единодушие в продолжении</a:t>
            </a:r>
            <a:endParaRPr lang="en-US" sz="1400" dirty="0"/>
          </a:p>
        </p:txBody>
      </p:sp>
      <p:sp>
        <p:nvSpPr>
          <p:cNvPr id="10" name="Text 3"/>
          <p:cNvSpPr txBox="1"/>
          <p:nvPr/>
        </p:nvSpPr>
        <p:spPr>
          <a:xfrm>
            <a:off x="752107" y="1558726"/>
            <a:ext cx="3674700" cy="18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24242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ходе вебинара все участники единогласно поддержали идею продолжения сотрудничества и выразили готовность к новым совместным инициативам в области профилактики ВИЧ-инфекции.</a:t>
            </a:r>
            <a:endParaRPr lang="en-US" sz="1200" dirty="0"/>
          </a:p>
        </p:txBody>
      </p:sp>
      <p:sp>
        <p:nvSpPr>
          <p:cNvPr id="11" name="Text 4"/>
          <p:cNvSpPr txBox="1"/>
          <p:nvPr/>
        </p:nvSpPr>
        <p:spPr>
          <a:xfrm>
            <a:off x="5390638" y="1144376"/>
            <a:ext cx="3384900" cy="207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Старт совместного планирования</a:t>
            </a:r>
            <a:endParaRPr lang="en-US" sz="1400" dirty="0"/>
          </a:p>
        </p:txBody>
      </p:sp>
      <p:sp>
        <p:nvSpPr>
          <p:cNvPr id="12" name="Text 5"/>
          <p:cNvSpPr txBox="1"/>
          <p:nvPr/>
        </p:nvSpPr>
        <p:spPr>
          <a:xfrm>
            <a:off x="4933554" y="1552422"/>
            <a:ext cx="3674700" cy="18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24242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Уже в начале 2025 года планируется совместно составить подробный календарь мероприятий и определить ответственных за ключевые направления волонтёрской деятельности на следующий год.</a:t>
            </a:r>
            <a:endParaRPr lang="en-US" sz="1200" dirty="0"/>
          </a:p>
        </p:txBody>
      </p:sp>
      <p:sp>
        <p:nvSpPr>
          <p:cNvPr id="13" name="Text 6"/>
          <p:cNvSpPr txBox="1"/>
          <p:nvPr/>
        </p:nvSpPr>
        <p:spPr>
          <a:xfrm>
            <a:off x="1193212" y="2796580"/>
            <a:ext cx="3384900" cy="207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Расширение аудитории</a:t>
            </a:r>
            <a:endParaRPr lang="en-US" sz="1400" dirty="0"/>
          </a:p>
        </p:txBody>
      </p:sp>
      <p:sp>
        <p:nvSpPr>
          <p:cNvPr id="14" name="Text 7"/>
          <p:cNvSpPr txBox="1"/>
          <p:nvPr/>
        </p:nvSpPr>
        <p:spPr>
          <a:xfrm>
            <a:off x="752107" y="3255334"/>
            <a:ext cx="3674700" cy="18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24242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Волонтёры поставили задачу привлечь к участию новые образовательные учреждения и увеличить количество вовлечённых подростков для наиболее широкого охвата.</a:t>
            </a:r>
            <a:endParaRPr lang="en-US" sz="1200" dirty="0"/>
          </a:p>
        </p:txBody>
      </p:sp>
      <p:sp>
        <p:nvSpPr>
          <p:cNvPr id="15" name="Text 8"/>
          <p:cNvSpPr txBox="1"/>
          <p:nvPr/>
        </p:nvSpPr>
        <p:spPr>
          <a:xfrm>
            <a:off x="5390638" y="2692630"/>
            <a:ext cx="3384900" cy="207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Совершенствование методик</a:t>
            </a:r>
            <a:endParaRPr lang="en-US" sz="1400" dirty="0"/>
          </a:p>
        </p:txBody>
      </p:sp>
      <p:sp>
        <p:nvSpPr>
          <p:cNvPr id="16" name="Text 9"/>
          <p:cNvSpPr txBox="1"/>
          <p:nvPr/>
        </p:nvSpPr>
        <p:spPr>
          <a:xfrm>
            <a:off x="4958471" y="3245792"/>
            <a:ext cx="3674700" cy="18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24242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Запланировано внедрение инновационных образовательных инструментов, модернизация программ просветительской работы и дальнейшая поддержка инициатив молодых волонтёров.</a:t>
            </a:r>
            <a:endParaRPr lang="en-US" sz="12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29" y="0"/>
            <a:ext cx="515546" cy="6125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3" name="Text 0"/>
          <p:cNvSpPr txBox="1"/>
          <p:nvPr/>
        </p:nvSpPr>
        <p:spPr>
          <a:xfrm>
            <a:off x="631419" y="1158015"/>
            <a:ext cx="8202900" cy="205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dirty="0">
                <a:solidFill>
                  <a:srgbClr val="24242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57721" y="830260"/>
            <a:ext cx="4950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информация: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Россия, Нижегородская область, г. Нижний Новгород, улица Минина, дом 20/3, литера 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www.antispidnn.ru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почта </a:t>
            </a:r>
            <a:r>
              <a:rPr lang="de-DE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omonnov@rambler.ru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</a:t>
            </a:r>
            <a:r>
              <a:rPr lang="de-DE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VipNet</a:t>
            </a:r>
            <a:r>
              <a:rPr lang="de-DE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ГБУЗНО_НОЦ СПИД</a:t>
            </a:r>
            <a:endParaRPr lang="en-JM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71630" y="2719562"/>
            <a:ext cx="70045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Телефоны: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214-0-214 доб.828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(организационно-методический отдел)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214-0-214 доб.812-814, 861-862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(эпидемиологический отдел)</a:t>
            </a:r>
          </a:p>
          <a:p>
            <a:pPr marL="109537" indent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214-0-214 доб.843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(клинико-диагностический отдел)</a:t>
            </a:r>
          </a:p>
          <a:p>
            <a:pPr marL="109537" indent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214-0-214 доб.852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(клинико-диагностическая лаборатория)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29" y="0"/>
            <a:ext cx="515546" cy="612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5" name="Text 0"/>
          <p:cNvSpPr txBox="1"/>
          <p:nvPr/>
        </p:nvSpPr>
        <p:spPr>
          <a:xfrm>
            <a:off x="310310" y="471667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100" dirty="0"/>
          </a:p>
        </p:txBody>
      </p:sp>
      <p:sp>
        <p:nvSpPr>
          <p:cNvPr id="6" name="Text 1"/>
          <p:cNvSpPr txBox="1"/>
          <p:nvPr/>
        </p:nvSpPr>
        <p:spPr>
          <a:xfrm>
            <a:off x="615462" y="1799492"/>
            <a:ext cx="4073769" cy="112689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500" b="1" dirty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Добро пожаловать в «Школу волонтёров»: новые горизонты</a:t>
            </a:r>
            <a:r>
              <a:rPr lang="en-US" sz="2500" b="1" dirty="0">
                <a:solidFill>
                  <a:srgbClr val="24242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24242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b="1" dirty="0" err="1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Проект</a:t>
            </a:r>
            <a:r>
              <a:rPr lang="en-US" sz="1400" b="1" dirty="0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«Школа </a:t>
            </a:r>
            <a:r>
              <a:rPr lang="en-US" sz="1400" b="1" dirty="0" err="1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волонтёров</a:t>
            </a:r>
            <a:r>
              <a:rPr lang="en-US" sz="1400" b="1" dirty="0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»</a:t>
            </a:r>
            <a:r>
              <a:rPr lang="ru-RU" sz="1400" b="1" dirty="0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 стартовал в начале 2024 года и </a:t>
            </a:r>
            <a:r>
              <a:rPr lang="en-US" sz="1400" b="1" dirty="0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объедин</a:t>
            </a:r>
            <a:r>
              <a:rPr lang="ru-RU" sz="1400" b="1" dirty="0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ил</a:t>
            </a:r>
            <a:r>
              <a:rPr lang="en-US" sz="1400" b="1" dirty="0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студентов медицинских колледжей Нижегородской области. </a:t>
            </a:r>
            <a:endParaRPr lang="ru-RU" sz="1400" b="1" dirty="0" smtClean="0">
              <a:solidFill>
                <a:srgbClr val="242424"/>
              </a:solidFill>
              <a:latin typeface="Times New Roman" panose="02020603050405020304" pitchFamily="18" charset="0"/>
              <a:ea typeface="Arial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2500" dirty="0"/>
          </a:p>
          <a:p>
            <a:pPr marL="0" indent="0" algn="ctr">
              <a:buNone/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Ц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ель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— </a:t>
            </a:r>
            <a:r>
              <a:rPr lang="en-US" sz="1400" b="1" dirty="0" err="1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формирова</a:t>
            </a:r>
            <a:r>
              <a:rPr lang="ru-RU" sz="1400" b="1" dirty="0" err="1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ние</a:t>
            </a:r>
            <a:r>
              <a:rPr lang="en-US" sz="1400" b="1" dirty="0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активно</a:t>
            </a:r>
            <a:r>
              <a:rPr lang="ru-RU" sz="1400" b="1" dirty="0" err="1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го</a:t>
            </a:r>
            <a:r>
              <a:rPr lang="en-US" sz="1400" b="1" dirty="0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волонтёрско</a:t>
            </a:r>
            <a:r>
              <a:rPr lang="ru-RU" sz="1400" b="1" dirty="0" err="1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го</a:t>
            </a:r>
            <a:r>
              <a:rPr lang="en-US" sz="1400" b="1" dirty="0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движени</a:t>
            </a:r>
            <a:r>
              <a:rPr lang="ru-RU" sz="1400" b="1" dirty="0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я</a:t>
            </a:r>
            <a:r>
              <a:rPr lang="en-US" sz="1400" b="1" dirty="0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для профилактики ВИЧ-инфекции, </a:t>
            </a:r>
            <a:r>
              <a:rPr lang="en-US" sz="1400" b="1" dirty="0" err="1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совершенствова</a:t>
            </a:r>
            <a:r>
              <a:rPr lang="ru-RU" sz="1400" b="1" dirty="0" err="1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ние</a:t>
            </a:r>
            <a:r>
              <a:rPr lang="en-US" sz="1400" b="1" dirty="0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навык</a:t>
            </a:r>
            <a:r>
              <a:rPr lang="ru-RU" sz="1400" b="1" dirty="0" err="1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ов</a:t>
            </a:r>
            <a:r>
              <a:rPr lang="en-US" sz="1400" b="1" dirty="0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просвещения сверстников и </a:t>
            </a:r>
            <a:r>
              <a:rPr lang="en-US" sz="1400" b="1" dirty="0" err="1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поддерж</a:t>
            </a:r>
            <a:r>
              <a:rPr lang="ru-RU" sz="1400" b="1" dirty="0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ка</a:t>
            </a:r>
            <a:r>
              <a:rPr lang="en-US" sz="1400" b="1" dirty="0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инициатив</a:t>
            </a:r>
            <a:r>
              <a:rPr lang="ru-RU" sz="1400" b="1" dirty="0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ы</a:t>
            </a:r>
            <a:r>
              <a:rPr lang="en-US" sz="1400" b="1" dirty="0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будущих специалистов.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984" y="443284"/>
            <a:ext cx="3839307" cy="38393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29" y="0"/>
            <a:ext cx="515546" cy="6125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988" y="0"/>
            <a:ext cx="9144000" cy="51435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5" name="Text 0"/>
          <p:cNvSpPr txBox="1"/>
          <p:nvPr/>
        </p:nvSpPr>
        <p:spPr>
          <a:xfrm>
            <a:off x="81710" y="4716675"/>
            <a:ext cx="449700" cy="57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100" dirty="0"/>
          </a:p>
        </p:txBody>
      </p:sp>
      <p:sp>
        <p:nvSpPr>
          <p:cNvPr id="6" name="Text 1"/>
          <p:cNvSpPr txBox="1"/>
          <p:nvPr/>
        </p:nvSpPr>
        <p:spPr>
          <a:xfrm>
            <a:off x="822959" y="1231993"/>
            <a:ext cx="4294164" cy="107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К проекту присоединились студенты и преподаватели ГБПОУ НО «Нижегородский медицинский колледж», а также Богородского и Ветлужского филиалов. Активно участвовали представители колледжа из Нижнего Новгорода, Арзамаса и других муниципалитетов.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2"/>
          <p:cNvSpPr txBox="1"/>
          <p:nvPr/>
        </p:nvSpPr>
        <p:spPr>
          <a:xfrm>
            <a:off x="822959" y="2943081"/>
            <a:ext cx="4294164" cy="107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В реализации также участвовали ГБПОУ НО «Арзамасский медицинский колледж» с филиалами: Лукояновским и Кстовским. География охватила крупные города области и ряд муниципальных округов, что позволило привлечь широкую аудиторию к проекту.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3"/>
          <p:cNvSpPr txBox="1"/>
          <p:nvPr/>
        </p:nvSpPr>
        <p:spPr>
          <a:xfrm>
            <a:off x="412652" y="377137"/>
            <a:ext cx="4023360" cy="572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500" dirty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География и состав участников проекта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201" y="168520"/>
            <a:ext cx="2571750" cy="25717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031" y="2507272"/>
            <a:ext cx="2041733" cy="24335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29" y="0"/>
            <a:ext cx="515546" cy="6125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621" y="1366871"/>
            <a:ext cx="376800" cy="30144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250" y="1367052"/>
            <a:ext cx="376800" cy="30144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802" y="3101454"/>
            <a:ext cx="242438" cy="3879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250" y="3011454"/>
            <a:ext cx="290925" cy="3879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678300" y="336550"/>
            <a:ext cx="7787400" cy="572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500" dirty="0">
                <a:solidFill>
                  <a:srgbClr val="24242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Ключевые элементы структуры проекта</a:t>
            </a:r>
            <a:endParaRPr lang="en-US" sz="2500" dirty="0"/>
          </a:p>
        </p:txBody>
      </p:sp>
      <p:sp>
        <p:nvSpPr>
          <p:cNvPr id="8" name="Text 1"/>
          <p:cNvSpPr txBox="1"/>
          <p:nvPr/>
        </p:nvSpPr>
        <p:spPr>
          <a:xfrm>
            <a:off x="8608254" y="4715454"/>
            <a:ext cx="449700" cy="57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100" dirty="0"/>
          </a:p>
        </p:txBody>
      </p:sp>
      <p:sp>
        <p:nvSpPr>
          <p:cNvPr id="9" name="Text 2"/>
          <p:cNvSpPr txBox="1"/>
          <p:nvPr/>
        </p:nvSpPr>
        <p:spPr>
          <a:xfrm>
            <a:off x="1243850" y="1367052"/>
            <a:ext cx="3384900" cy="207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Онлайн-обучение</a:t>
            </a:r>
            <a:endParaRPr lang="en-US" sz="1400" dirty="0"/>
          </a:p>
        </p:txBody>
      </p:sp>
      <p:sp>
        <p:nvSpPr>
          <p:cNvPr id="10" name="Text 3"/>
          <p:cNvSpPr txBox="1"/>
          <p:nvPr/>
        </p:nvSpPr>
        <p:spPr>
          <a:xfrm>
            <a:off x="729621" y="1732794"/>
            <a:ext cx="3674700" cy="18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24242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Волонтёры прошли цикл дистанционных образовательных мероприятий, где получили знания об особенностях ВИЧ-профилактики и эффективных методиках работы со сверстниками в современных условиях.</a:t>
            </a:r>
            <a:endParaRPr lang="en-US" sz="1200" dirty="0"/>
          </a:p>
        </p:txBody>
      </p:sp>
      <p:sp>
        <p:nvSpPr>
          <p:cNvPr id="11" name="Text 4"/>
          <p:cNvSpPr txBox="1"/>
          <p:nvPr/>
        </p:nvSpPr>
        <p:spPr>
          <a:xfrm>
            <a:off x="5448204" y="1385769"/>
            <a:ext cx="3384900" cy="207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Очная встреча</a:t>
            </a:r>
            <a:endParaRPr lang="en-US" sz="1400" dirty="0"/>
          </a:p>
        </p:txBody>
      </p:sp>
      <p:sp>
        <p:nvSpPr>
          <p:cNvPr id="12" name="Text 5"/>
          <p:cNvSpPr txBox="1"/>
          <p:nvPr/>
        </p:nvSpPr>
        <p:spPr>
          <a:xfrm>
            <a:off x="4953250" y="1730130"/>
            <a:ext cx="3674700" cy="18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24242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Очная встреча позволила участникам наладить личное взаимодействие, совместно разработать уникальный информационный инструмент для просветительской работы и обменяться практическим опытом.</a:t>
            </a:r>
            <a:endParaRPr lang="en-US" sz="1200" dirty="0"/>
          </a:p>
        </p:txBody>
      </p:sp>
      <p:sp>
        <p:nvSpPr>
          <p:cNvPr id="13" name="Text 6"/>
          <p:cNvSpPr txBox="1"/>
          <p:nvPr/>
        </p:nvSpPr>
        <p:spPr>
          <a:xfrm>
            <a:off x="1187100" y="3191454"/>
            <a:ext cx="3384900" cy="207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Самостоятельные выходы</a:t>
            </a:r>
            <a:endParaRPr lang="en-US" sz="1400" dirty="0"/>
          </a:p>
        </p:txBody>
      </p:sp>
      <p:sp>
        <p:nvSpPr>
          <p:cNvPr id="14" name="Text 7"/>
          <p:cNvSpPr txBox="1"/>
          <p:nvPr/>
        </p:nvSpPr>
        <p:spPr>
          <a:xfrm>
            <a:off x="729620" y="3515254"/>
            <a:ext cx="3674700" cy="18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24242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После обучения и совместной работы активисты выходили в образовательные учреждения для проведения профилактических занятий, реализуя полученные знания на практике и привлекая новые целевые аудитории.</a:t>
            </a:r>
            <a:endParaRPr lang="en-US" sz="1200" dirty="0"/>
          </a:p>
        </p:txBody>
      </p:sp>
      <p:sp>
        <p:nvSpPr>
          <p:cNvPr id="15" name="Text 8"/>
          <p:cNvSpPr txBox="1"/>
          <p:nvPr/>
        </p:nvSpPr>
        <p:spPr>
          <a:xfrm>
            <a:off x="5330050" y="3101454"/>
            <a:ext cx="3384900" cy="207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Инициативы волонтёров</a:t>
            </a:r>
            <a:endParaRPr lang="en-US" sz="1400" dirty="0"/>
          </a:p>
        </p:txBody>
      </p:sp>
      <p:sp>
        <p:nvSpPr>
          <p:cNvPr id="16" name="Text 9"/>
          <p:cNvSpPr txBox="1"/>
          <p:nvPr/>
        </p:nvSpPr>
        <p:spPr>
          <a:xfrm>
            <a:off x="4933554" y="3501350"/>
            <a:ext cx="3674700" cy="18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24242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Каждый волонтёр имел возможность проявить инициативу, предложить новые форматы взаимодействия с молодёжью и внедрить авторские идеи в структуру будущих мероприятий.</a:t>
            </a:r>
            <a:endParaRPr lang="en-US" sz="12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29" y="0"/>
            <a:ext cx="515546" cy="6125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4" name="Text 0"/>
          <p:cNvSpPr txBox="1"/>
          <p:nvPr/>
        </p:nvSpPr>
        <p:spPr>
          <a:xfrm>
            <a:off x="310310" y="471667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100" dirty="0"/>
          </a:p>
        </p:txBody>
      </p:sp>
      <p:sp>
        <p:nvSpPr>
          <p:cNvPr id="5" name="Text 1"/>
          <p:cNvSpPr txBox="1"/>
          <p:nvPr/>
        </p:nvSpPr>
        <p:spPr>
          <a:xfrm>
            <a:off x="442411" y="2226156"/>
            <a:ext cx="4181976" cy="1436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итоге специалистами Центра были  обучены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80 волонтеров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которые в дальнейшем провели самостоятельную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с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организацией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охватили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1200 человек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мероприятиями по профилактике ВИЧ-инфекции среди старшеклассников и студентов.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задейстовованы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Богородсикй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Ветлужский,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Кстовский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Лукояновский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муниципальные округа, а так же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г.о.г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Нижний Новгород и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г.о.г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Арзамас</a:t>
            </a:r>
            <a:r>
              <a:rPr lang="ru-RU" sz="1200" b="1" dirty="0"/>
              <a:t>.</a:t>
            </a:r>
          </a:p>
          <a:p>
            <a:pPr marL="0" indent="0" algn="just">
              <a:buNone/>
            </a:pPr>
            <a:r>
              <a:rPr lang="en-US" sz="1200" dirty="0">
                <a:solidFill>
                  <a:srgbClr val="24242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Значительный масштаб и эффективность подтверждаются вовлечением большого числа участников и организаций, что способствует устойчивому развитию волонтерского движения.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 txBox="1"/>
          <p:nvPr/>
        </p:nvSpPr>
        <p:spPr>
          <a:xfrm>
            <a:off x="611360" y="215784"/>
            <a:ext cx="8142600" cy="572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500" dirty="0" err="1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Основные</a:t>
            </a:r>
            <a:r>
              <a:rPr lang="en-US" sz="2500" dirty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показатели</a:t>
            </a:r>
            <a:endParaRPr lang="ru-RU" sz="2500" dirty="0" smtClean="0">
              <a:solidFill>
                <a:srgbClr val="242424"/>
              </a:solidFill>
              <a:latin typeface="Times New Roman" panose="02020603050405020304" pitchFamily="18" charset="0"/>
              <a:ea typeface="Arial" pitchFamily="34" charset="-122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500" dirty="0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проекта «Школа волонтеров» 2024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29" y="0"/>
            <a:ext cx="515546" cy="6125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03" y="975359"/>
            <a:ext cx="3931357" cy="384868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5" name="Text 0"/>
          <p:cNvSpPr txBox="1"/>
          <p:nvPr/>
        </p:nvSpPr>
        <p:spPr>
          <a:xfrm>
            <a:off x="8191950" y="4640475"/>
            <a:ext cx="449700" cy="57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100" dirty="0"/>
          </a:p>
        </p:txBody>
      </p:sp>
      <p:sp>
        <p:nvSpPr>
          <p:cNvPr id="6" name="Text 1"/>
          <p:cNvSpPr txBox="1"/>
          <p:nvPr/>
        </p:nvSpPr>
        <p:spPr>
          <a:xfrm>
            <a:off x="644769" y="1022916"/>
            <a:ext cx="4096200" cy="264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Волонтёры отметили уникальный опыт обмена мнениями и поддерживали друг друга на всех этапах. Многие ценят возможность совершенствовать коммуникативные навыки, учиться вести дискуссии на важные социальные темы среди сверстников.
Основными трудностями назывались барьеры в общении с подростками и необходимость подбора современного языка донесения информации. Обсуждение опыта позволило выработать коллективные решения и определить направления для дальнейшего роста.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8892" y="34073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Впечатления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волонтёров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69" y="365463"/>
            <a:ext cx="3685642" cy="5807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69" y="1039551"/>
            <a:ext cx="3694288" cy="15880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69" y="2731646"/>
            <a:ext cx="3694288" cy="16567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69" y="4442156"/>
            <a:ext cx="3698611" cy="3966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29" y="0"/>
            <a:ext cx="515546" cy="6125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4" name="Text 0"/>
          <p:cNvSpPr txBox="1"/>
          <p:nvPr/>
        </p:nvSpPr>
        <p:spPr>
          <a:xfrm>
            <a:off x="310310" y="4716675"/>
            <a:ext cx="449700" cy="746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1100" dirty="0"/>
          </a:p>
        </p:txBody>
      </p:sp>
      <p:sp>
        <p:nvSpPr>
          <p:cNvPr id="6" name="Text 2"/>
          <p:cNvSpPr txBox="1"/>
          <p:nvPr/>
        </p:nvSpPr>
        <p:spPr>
          <a:xfrm>
            <a:off x="510031" y="192698"/>
            <a:ext cx="8142600" cy="572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с мероприятий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461" y="2227384"/>
            <a:ext cx="2033742" cy="11245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2" y="3565876"/>
            <a:ext cx="2031998" cy="15239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92" y="1810081"/>
            <a:ext cx="2321169" cy="17481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46" y="3397219"/>
            <a:ext cx="2237334" cy="16849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1" y="537664"/>
            <a:ext cx="2041948" cy="15314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580" y="584182"/>
            <a:ext cx="2674633" cy="12035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19"/>
          <a:stretch/>
        </p:blipFill>
        <p:spPr>
          <a:xfrm>
            <a:off x="5621213" y="2942490"/>
            <a:ext cx="3106615" cy="20871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296" y="537664"/>
            <a:ext cx="3081392" cy="23110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29" y="0"/>
            <a:ext cx="515546" cy="6125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3" name="Text 0"/>
          <p:cNvSpPr txBox="1"/>
          <p:nvPr/>
        </p:nvSpPr>
        <p:spPr>
          <a:xfrm>
            <a:off x="672450" y="1159300"/>
            <a:ext cx="8202900" cy="205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dirty="0">
                <a:solidFill>
                  <a:srgbClr val="24242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3600" dirty="0"/>
          </a:p>
        </p:txBody>
      </p:sp>
      <p:sp>
        <p:nvSpPr>
          <p:cNvPr id="4" name="Text 2"/>
          <p:cNvSpPr txBox="1"/>
          <p:nvPr/>
        </p:nvSpPr>
        <p:spPr>
          <a:xfrm>
            <a:off x="510031" y="192698"/>
            <a:ext cx="8142600" cy="572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с мероприятий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" t="11600" r="10601"/>
          <a:stretch/>
        </p:blipFill>
        <p:spPr>
          <a:xfrm>
            <a:off x="5687065" y="2571750"/>
            <a:ext cx="3072465" cy="23902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0"/>
          <a:stretch/>
        </p:blipFill>
        <p:spPr>
          <a:xfrm>
            <a:off x="2945701" y="591855"/>
            <a:ext cx="2331675" cy="27097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64"/>
          <a:stretch/>
        </p:blipFill>
        <p:spPr>
          <a:xfrm>
            <a:off x="5687065" y="591853"/>
            <a:ext cx="2813185" cy="19038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3" b="9936"/>
          <a:stretch/>
        </p:blipFill>
        <p:spPr>
          <a:xfrm>
            <a:off x="2945701" y="3441741"/>
            <a:ext cx="2383655" cy="13903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50" y="3063825"/>
            <a:ext cx="2198468" cy="16488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4" b="10318"/>
          <a:stretch/>
        </p:blipFill>
        <p:spPr>
          <a:xfrm>
            <a:off x="672450" y="591854"/>
            <a:ext cx="2211750" cy="21624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29" y="0"/>
            <a:ext cx="515546" cy="61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48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pic>
      <p:sp>
        <p:nvSpPr>
          <p:cNvPr id="5" name="Text 0"/>
          <p:cNvSpPr txBox="1"/>
          <p:nvPr/>
        </p:nvSpPr>
        <p:spPr>
          <a:xfrm>
            <a:off x="537500" y="1327000"/>
            <a:ext cx="4034500" cy="36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Один из волонтёров 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Богородского филиала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вдохновился участием в проекте и стал финалистом всероссийского конкурса «Лидер XXI века». </a:t>
            </a: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ea typeface="Arial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Его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активность и инициативность были отмечены не только на региональном, но и на федеральном уровне.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682650" y="274607"/>
            <a:ext cx="7778700" cy="572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История успеха: </a:t>
            </a:r>
            <a:endParaRPr lang="ru-RU" sz="2000" b="1" dirty="0" smtClean="0">
              <a:solidFill>
                <a:srgbClr val="242424"/>
              </a:solidFill>
              <a:latin typeface="Times New Roman" panose="02020603050405020304" pitchFamily="18" charset="0"/>
              <a:ea typeface="Arial" pitchFamily="34" charset="-122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b="1" dirty="0" err="1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финалист</a:t>
            </a:r>
            <a:r>
              <a:rPr lang="en-US" sz="2000" b="1" dirty="0" smtClean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242424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конкурса из Богородского филиала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2"/>
          <p:cNvSpPr txBox="1"/>
          <p:nvPr/>
        </p:nvSpPr>
        <p:spPr>
          <a:xfrm>
            <a:off x="8608254" y="4716675"/>
            <a:ext cx="449700" cy="57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43434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100" dirty="0"/>
          </a:p>
        </p:txBody>
      </p:sp>
      <p:sp>
        <p:nvSpPr>
          <p:cNvPr id="8" name="Text 3"/>
          <p:cNvSpPr txBox="1"/>
          <p:nvPr/>
        </p:nvSpPr>
        <p:spPr>
          <a:xfrm>
            <a:off x="4772469" y="1327000"/>
            <a:ext cx="4060635" cy="36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Реализация образовательных инициатив и приобретённые навыки по работе с подростками помогли участнику проявить лидерские качества. Опыт, полученный в «Школе волонтёров», стал основой для успешного выступления на престижном конкурсе.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8"/>
          <a:stretch/>
        </p:blipFill>
        <p:spPr>
          <a:xfrm>
            <a:off x="763831" y="2741237"/>
            <a:ext cx="2454472" cy="2118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244" y="2741237"/>
            <a:ext cx="3052077" cy="19754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29" y="0"/>
            <a:ext cx="515546" cy="6125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369" y="2657295"/>
            <a:ext cx="1778764" cy="237168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523</Words>
  <Application>Microsoft Office PowerPoint</Application>
  <PresentationFormat>Экран (16:9)</PresentationFormat>
  <Paragraphs>72</Paragraphs>
  <Slides>11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Александр</cp:lastModifiedBy>
  <cp:revision>9</cp:revision>
  <dcterms:created xsi:type="dcterms:W3CDTF">2025-04-15T18:04:52Z</dcterms:created>
  <dcterms:modified xsi:type="dcterms:W3CDTF">2025-04-16T05:28:14Z</dcterms:modified>
</cp:coreProperties>
</file>