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65" r:id="rId4"/>
    <p:sldId id="366" r:id="rId6"/>
    <p:sldId id="358" r:id="rId7"/>
    <p:sldId id="352" r:id="rId8"/>
    <p:sldId id="360" r:id="rId9"/>
    <p:sldId id="361" r:id="rId10"/>
    <p:sldId id="362" r:id="rId11"/>
    <p:sldId id="335" r:id="rId12"/>
    <p:sldId id="343" r:id="rId13"/>
    <p:sldId id="363" r:id="rId14"/>
    <p:sldId id="353" r:id="rId15"/>
    <p:sldId id="364" r:id="rId16"/>
    <p:sldId id="355" r:id="rId17"/>
  </p:sldIdLst>
  <p:sldSz cx="12192000" cy="6858000"/>
  <p:notesSz cx="6760845" cy="988187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F78"/>
    <a:srgbClr val="67A0CE"/>
    <a:srgbClr val="EB6118"/>
    <a:srgbClr val="ED7D31"/>
    <a:srgbClr val="0000FF"/>
    <a:srgbClr val="E7A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1830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5T22:12: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0.000 0.000 24575,'83.000'0.000'0,"0.000"0.000"0,-11.000 0.000 0,-8.000 0.000 0,1.000 0.000 0,1.000 0.000 0,14.000 0.000 0,-1.000 0.000 0,7.000 0.000 0,3.000 0.000 0,3.000 0.000-749,-38.000 0.000 1,1.000 0.000 748,-4.000 0.000 0,-1.000 0.000 0,1.000 0.000 0,0.000 0.000 0,48.000 0.000 0,-10.000 0.000 0,0.000 0.000 0,0.000 0.000 0,10.000 0.000 0,-7.000 0.000 0,7.000 0.000 0,0.000 0.000 0,-48.000 0.000 0,-1.000 0.000 0,42.000 0.000 0,4.000 0.000 0,-17.000 0.000 176,1.000 0.000-176,16.000 0.000 0,-14.000 0.000 0,7.000 0.000 0,-12.000 0.000 0,-1.000 0.000 322,-16.000 0.000-322,24.000 0.000 0,-35.000 0.000 0,26.000 0.000 753,-9.000 0.000-753,-6.000 0.000 246,14.000 0.000-246,-17.000 0.000 0,0.000 0.000 0,7.000 0.000 0,-7.000 0.000 0,10.000 0.000 0,0.000 0.000 0,0.000 0.000 0,9.000 0.000 0,4.000 0.000 0,9.000 0.000 0,0.000 0.000 0,0.000 0.000 0,0.000 0.000 0,0.000 0.000-695,10.000 0.000 695,-48.000 0.000 0,0.000 0.000 0,-1.000 0.000 0,1.000 0.000 0,3.000 0.000 0,1.000 0.000 0,-4.000 0.000 0,-1.000 0.000 0,6.000 0.000 0,0.000 0.000 0,-5.000 0.000 0,-1.000 0.000 0,5.000 0.000 0,-1.000 0.000 0,-3.000 0.000 0,0.000 0.000 0,4.000 0.000 0,1.000 0.000 0,0.000 0.000 0,-1.000 0.000 0,1.000 0.000 0,0.000 0.000 0,-6.000 0.000 0,1.000 0.000 0,9.000 0.000 0,-1.000 0.000 0,-7.000 0.000 0,0.000 0.000 0,3.000 0.000 0,1.000 0.000 0,4.000 0.000 0,-1.000 0.000 0,35.000 0.000 0,-35.000 0.000 0,1.000 0.000 0,-9.000 0.000 0,-1.000 0.000 0,6.000 0.000 0,0.000 0.000 0,-5.000 0.000 0,-1.000 0.000 0,5.000 0.000 0,-1.000 0.000 0,-3.000 0.000 0,0.000 0.000 0,-1.000 0.000 0,1.000 0.000 0,8.000 0.000 0,1.000 0.000 0,-8.000 0.000 0,0.000 0.000 0,8.000 0.000 0,1.000 0.000 0,0.000 0.000 0,-1.000 0.000 0,2.000 0.000 0,0.000 0.000-530,5.000 0.000 1,0.000 0.000 529,-6.000 0.000 0,2.000 0.000 0,7.000 0.000 0,1.000 0.000 0,-4.000 0.000 0,2.000 0.000 0,3.000 0.000 0,2.000 0.000 0,3.000 0.000 0,-1.000 0.000 0,-8.000 0.000 0,0.000 0.000-752,19.000 0.000 0,0.000 0.000 752,-17.000 0.000 0,1.000 0.000 0,20.000 0.000 0,1.000 0.000 0,-18.000 0.000 0,0.000 0.000 0,9.000 0.000 0,0.000 0.000 0,-5.000 0.000 0,0.000 0.000 0,5.000 0.000 0,0.000 0.000 0,-9.000 0.000 0,0.000 0.000 0,13.000 0.000 0,0.000 0.000 0,-13.000 0.000 0,0.000 0.000 0,9.000 0.000 0,0.000 0.000 0,-5.000 0.000 0,0.000 0.000 0,5.000 0.000 0,0.000 0.000 0,-9.000 0.000 0,0.000 0.000 0,13.000 0.000 0,-1.000 0.000 0,-16.000 0.000 0,-1.000 0.000 0,17.000 0.000 0,1.000 0.000 0,-12.000 0.000 0,-1.000 0.000 0,3.000 0.000 0,2.000 0.000 0,-2.000 0.000 0,-1.000 0.000 0,-3.000 0.000 0,0.000 0.000 0,0.000 0.000 0,0.000 0.000 0,4.000 0.000 0,-1.000 0.000 0,-7.000 0.000 0,-1.000 0.000 0,3.000 0.000 0,1.000 0.000 0,0.000 0.000 0,0.000 0.000 0,-4.000 0.000 0,0.000 0.000 0,4.000 0.000 0,-1.000 0.000 0,-4.000 0.000 0,0.000 0.000 0,0.000 0.000 0,0.000 0.000 0,0.000 0.000 0,-1.000 0.000-462,-4.000 0.000 0,0.000 0.000 462,9.000 0.000 0,-1.000 0.000 0,-12.000 0.000 0,0.000 0.000 0,13.000 0.000 0,-1.000 0.000 0,-7.000 0.000 0,-2.000 0.000 0,1.000 0.000 0,0.000 0.000 0,-1.000 0.000 0,-1.000 0.000 0,1.000 0.000 0,-1.000 0.000 0,2.000 0.000 0,0.000 0.000 0,0.000 0.000 0,0.000 0.000 0,4.000 0.000 0,-1.000 0.000 0,-3.000 0.000 0,0.000 0.000 0,4.000 0.000 0,2.000 0.000 0,-2.000 0.000 0,1.000 0.000 0,0.000 0.000 0,0.000 0.000 0,-6.000 0.000 0,2.000 0.000 0,7.000 0.000 0,1.000 0.000 0,-8.000 0.000 0,0.000 0.000 0,8.000 0.000 0,1.000 0.000 0,0.000 0.000 0,0.000 0.000 0,-4.000 0.000 0,0.000 0.000 0,4.000 0.000 0,0.000 0.000 0,-5.000 0.000 0,-1.000 0.000 0,1.000 0.000 0,0.000 0.000 0,4.000 0.000 0,1.000 0.000 0,1.000 0.000 0,0.000 0.000 0,0.000 0.000 0,0.000 0.000 0,5.000 0.000 0,-2.000 0.000 0,-8.000 0.000 0,0.000 0.000 0,9.000 0.000 0,-1.000 0.000 0,-7.000 0.000 0,-1.000 0.000 0,8.000 0.000 0,1.000 0.000 0,-9.000 0.000 0,0.000 0.000 0,4.000 0.000 0,0.000 0.000 0,-10.000 0.000 0,-1.000 0.000 0,5.000 0.000 0,0.000 0.000 0,-5.000 0.000 0,1.000 0.000 0,10.000 0.000 0,0.000 0.000 0,-9.000 0.000 0,0.000 0.000 0,3.000 0.000 0,-1.000 0.000 0,-4.000 0.000 0,0.000 0.000 0,-5.000 0.000 0,1.000 0.000 0,9.000 0.000 0,0.000 0.000 0,-9.000 0.000 0,-1.000 0.000 0,10.000 0.000 0,0.000 0.000 0,-9.000 0.000 0,-1.000 0.000 0,5.000 0.000 0,0.000 0.000 0,-5.000 0.000 0,-1.000 0.000 0,1.000 0.000 0,-1.000 0.000 22,1.000 0.000 1,0.000 0.000-23,0.000 0.000 0,-1.000 0.000 0,1.000 0.000 0,0.000 0.000 0,-1.000 0.000 0,1.000 0.000 0,0.000 0.000 0,-1.000 0.000 0,1.000 0.000 0,0.000 0.000 0,-1.000 0.000 0,1.000 0.000 0,0.000 0.000 0,-1.000 0.000 0,-4.000 0.000 0,0.000 0.000 0,4.000 0.000 0,-1.000 0.000 0,37.000 0.000 0,-36.000 0.000 0,-1.000 0.000 0,38.000 0.000 0,-38.000 0.000 0,1.000 0.000 0,-4.000 0.000 0,-1.000 0.000 0,1.000 0.000 0,0.000 0.000 0,48.000 0.000 0,-10.000 0.000 0,-10.000 0.000 0,8.000 0.000 0,-8.000 0.000 0,10.000 0.000 0,-10.000 0.000 0,8.000 0.000 924,-18.000 0.000-924,8.000 0.000 0,-10.000 0.000 1508,9.000 0.000-1508,-16.000 0.000 1065,14.000 0.000-1065,-27.000 0.000 640,17.000 0.000-640,-17.000 0.000 0,8.000 0.000 0,-11.000 0.000 0,1.000 0.000 0,-1.000 0.000 0,-9.000 0.000 0,7.000 0.000 0,-7.000 0.000 0,-1.000 0.000 0,8.000 0.000 0,-7.000 0.000 0,0.000 0.000 0,17.000 0.000 0,-25.000 0.000 0,25.000 0.000 0,-17.000 0.000 0,19.000 0.000 0,-7.000 0.000 0,7.000 0.000 0,1.000 0.000 0,-8.000 0.000 0,17.000 0.000 0,-7.000 0.000 0,0.000 0.000 0,7.000 0.000 0,-16.000 0.000 0,16.000 0.000 0,-17.000 0.000 0,17.000 0.000 0,-27.000 0.000 0,25.000 0.000 0,-25.000 0.000 0,8.000 0.000 0,-3.000 0.000 0,-7.000 0.000 0,9.000 0.000 0,-9.000 0.000 0,-3.000 0.000 0,-10.000 0.000 0,1.000 0.000 0,-1.000 0.000 0,0.000 0.000 0,0.000 0.000 0,1.000 0.000 0,-1.000 0.000 0,-10.000 0.000 0,8.000 0.000 0,-8.000 0.000 0,11.000 0.000 0,-11.000 0.000 0,8.000 0.000 0,-8.000 0.000 0,1.000 0.000 0,6.000 0.000 0,-6.000 0.000 0,9.000 0.000 0,0.000 0.000 0,1.000 0.000 0,-1.000 0.000 0,0.000 0.000 0,0.000 0.000 0,1.000 0.000 0,-1.000 0.000 0,0.000 0.000 0,1.000 0.000 0,-1.000 0.000 0,-10.000 0.000 0,-2.000 0.000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E5070-A0C8-4D49-8609-6122BA8CD745}" type="datetimeFigureOut">
              <a:rPr lang="ru-RU" smtClean="0"/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65BCF-90A6-418B-8F29-6C2BDAAC263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/>
                <a:cs typeface="+mn-ea"/>
              </a:rPr>
            </a:fld>
            <a:endParaRPr lang="ru-RU" altLang="ru-RU">
              <a:latin typeface="+mn-lt"/>
              <a:cs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/>
                <a:cs typeface="+mn-ea"/>
              </a:rPr>
            </a:fld>
            <a:endParaRPr lang="ru-RU" altLang="ru-RU">
              <a:latin typeface="+mn-lt"/>
              <a:cs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/>
                <a:cs typeface="+mn-ea"/>
              </a:rPr>
            </a:fld>
            <a:endParaRPr lang="ru-RU" altLang="ru-RU">
              <a:latin typeface="+mn-lt"/>
              <a:cs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/>
                <a:cs typeface="+mn-ea"/>
              </a:rPr>
            </a:fld>
            <a:endParaRPr lang="ru-RU" altLang="ru-RU">
              <a:latin typeface="+mn-lt"/>
              <a:cs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/>
                <a:cs typeface="+mn-ea"/>
              </a:rPr>
            </a:fld>
            <a:endParaRPr lang="ru-RU" altLang="ru-RU">
              <a:latin typeface="+mn-lt"/>
              <a:cs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/>
                <a:cs typeface="+mn-ea"/>
              </a:rPr>
            </a:fld>
            <a:endParaRPr lang="ru-RU" altLang="ru-RU">
              <a:latin typeface="+mn-lt"/>
              <a:cs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/>
                <a:cs typeface="+mn-ea"/>
              </a:rPr>
            </a:fld>
            <a:endParaRPr lang="ru-RU" altLang="ru-RU">
              <a:latin typeface="+mn-lt"/>
              <a:cs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/>
                <a:cs typeface="+mn-ea"/>
              </a:rPr>
            </a:fld>
            <a:endParaRPr lang="ru-RU" altLang="ru-RU">
              <a:latin typeface="+mn-lt"/>
              <a:cs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/>
                <a:cs typeface="+mn-ea"/>
              </a:rPr>
            </a:fld>
            <a:endParaRPr lang="ru-RU" altLang="ru-RU">
              <a:latin typeface="+mn-lt"/>
              <a:cs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054F367-F8A4-4B98-93AE-B4A1A2AD4F1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630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58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E30897C-F2D9-48FE-BD99-9E84F7A5BB4F}" type="slidenum">
              <a:rPr lang="ru-RU" altLang="ru-RU" smtClean="0">
                <a:latin typeface="+mn-lt"/>
                <a:cs typeface="+mn-ea"/>
              </a:rPr>
            </a:fld>
            <a:endParaRPr lang="ru-RU" altLang="ru-RU">
              <a:latin typeface="+mn-lt"/>
              <a:cs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E43D-448C-4ACD-9F7C-6BEB086CC11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D37A-3727-42AB-A5EB-EE689B3123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BE43D-448C-4ACD-9F7C-6BEB086CC11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8D37A-3727-42AB-A5EB-EE689B3123F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5.png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08157" y="3244334"/>
            <a:ext cx="6175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751" y="438150"/>
            <a:ext cx="5791200" cy="594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 </a:t>
            </a:r>
            <a:endParaRPr lang="ru-RU" sz="4000" b="1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«ВМЕСТЕ - родители и подростки о семейных ценностях»</a:t>
            </a:r>
            <a:endParaRPr lang="ru-RU" sz="4000" b="1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(разработан на основе программ «Азбука счастливой семьи» </a:t>
            </a:r>
            <a:endParaRPr lang="ru-RU" sz="2400" b="1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реализуется в рамках заключенного соглашения </a:t>
            </a:r>
            <a:endParaRPr lang="ru-RU" sz="2400" b="1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АНО «Азбука семьи» - разработчиком программ)</a:t>
            </a:r>
            <a:endParaRPr lang="ru-RU" sz="2400" b="1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As0EpT_B2zj9rTaNgPuuOWrp5xYgznrd4GGVhjeTEONXGYIHDNvVD-wZ-lkpMUKAW4OgqcLWmWZmqi1ck-t593as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782861" y="1714500"/>
            <a:ext cx="4780490" cy="3187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cxnSp>
        <p:nvCxnSpPr>
          <p:cNvPr id="3" name="Google Shape;168;p9"/>
          <p:cNvCxnSpPr/>
          <p:nvPr/>
        </p:nvCxnSpPr>
        <p:spPr>
          <a:xfrm flipV="1">
            <a:off x="1149350" y="972575"/>
            <a:ext cx="10732050" cy="14812"/>
          </a:xfrm>
          <a:prstGeom prst="straightConnector1">
            <a:avLst/>
          </a:prstGeom>
          <a:noFill/>
          <a:ln w="25400" cap="flat" cmpd="sng">
            <a:solidFill>
              <a:srgbClr val="EB61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62;p9"/>
          <p:cNvSpPr txBox="1"/>
          <p:nvPr/>
        </p:nvSpPr>
        <p:spPr>
          <a:xfrm>
            <a:off x="1149350" y="382037"/>
            <a:ext cx="10069635" cy="506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3200" dirty="0">
                <a:solidFill>
                  <a:srgbClr val="EB61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ШКОЛЫ РОДИТЕЛЕЙ «АЗБУКА СЕМЬИ», 2024</a:t>
            </a:r>
            <a:endParaRPr lang="ru-RU" sz="3200" dirty="0">
              <a:solidFill>
                <a:srgbClr val="EB61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5438" y="1274885"/>
            <a:ext cx="52959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EB61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родителей «Азбука семьи» в Российской Федерации:</a:t>
            </a:r>
            <a:endParaRPr lang="ru-RU" sz="2400" dirty="0">
              <a:solidFill>
                <a:srgbClr val="EB61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 школы родителей </a:t>
            </a:r>
            <a:r>
              <a:rPr lang="ru-RU" sz="2400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России;</a:t>
            </a:r>
            <a:endParaRPr lang="ru-RU" sz="2400" dirty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регионов </a:t>
            </a:r>
            <a:r>
              <a:rPr lang="ru-RU" sz="2400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РФ;</a:t>
            </a:r>
            <a:endParaRPr lang="ru-RU" sz="2400" dirty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школ родителей в 2024 </a:t>
            </a:r>
            <a:r>
              <a:rPr lang="ru-RU" sz="2400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гранту Министерства просвещения РФ.</a:t>
            </a:r>
            <a:endParaRPr lang="ru-RU" sz="2400" dirty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3263 родителя </a:t>
            </a:r>
            <a:r>
              <a:rPr lang="ru-RU" sz="2400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освоили программу </a:t>
            </a:r>
            <a:endParaRPr lang="ru-RU" sz="2400" dirty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«Азбука семьи» с 2020 года;</a:t>
            </a:r>
            <a:endParaRPr lang="ru-RU" sz="2400" dirty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476 психологов </a:t>
            </a:r>
            <a:r>
              <a:rPr lang="ru-RU" sz="2400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 прошли подготовку и сертифицированы как лидеры школ родителей; </a:t>
            </a:r>
            <a:endParaRPr lang="ru-RU" sz="2400" dirty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4286" y="1313631"/>
            <a:ext cx="4879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6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тренеров </a:t>
            </a:r>
            <a:r>
              <a:rPr lang="ru-RU" sz="1600" b="1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программе лидеров школ родителей «Азбука семьи» (за счет средств организаций, грантов, физ.лиц, т.д.):</a:t>
            </a:r>
            <a:endParaRPr lang="ru-RU" sz="1600" b="1" dirty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88819" y="231436"/>
            <a:ext cx="1012581" cy="716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9143" y="4543469"/>
            <a:ext cx="3245024" cy="208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download\photo_5204454263793773959_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13437" b="4687"/>
          <a:stretch>
            <a:fillRect/>
          </a:stretch>
        </p:blipFill>
        <p:spPr bwMode="auto">
          <a:xfrm>
            <a:off x="1438872" y="2388054"/>
            <a:ext cx="3400446" cy="2081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Picsart_24-10-22_14-30-49-79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1550" y="247650"/>
            <a:ext cx="717550" cy="7070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cxnSp>
        <p:nvCxnSpPr>
          <p:cNvPr id="3" name="Google Shape;168;p9"/>
          <p:cNvCxnSpPr/>
          <p:nvPr/>
        </p:nvCxnSpPr>
        <p:spPr>
          <a:xfrm flipV="1">
            <a:off x="1149350" y="972575"/>
            <a:ext cx="10732050" cy="14812"/>
          </a:xfrm>
          <a:prstGeom prst="straightConnector1">
            <a:avLst/>
          </a:prstGeom>
          <a:noFill/>
          <a:ln w="25400" cap="flat" cmpd="sng">
            <a:solidFill>
              <a:srgbClr val="EB61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62;p9"/>
          <p:cNvSpPr txBox="1"/>
          <p:nvPr/>
        </p:nvSpPr>
        <p:spPr>
          <a:xfrm>
            <a:off x="1149350" y="382037"/>
            <a:ext cx="10069635" cy="506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3200" dirty="0">
                <a:solidFill>
                  <a:srgbClr val="EB61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ШКОЛЫ РОДИТЕЛЕЙ «АЗБУКА СЕМЬИ», 2024</a:t>
            </a:r>
            <a:endParaRPr lang="ru-RU" sz="3200" dirty="0">
              <a:solidFill>
                <a:srgbClr val="EB61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58691" y="1514763"/>
            <a:ext cx="64227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Школ </a:t>
            </a:r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«Азбука семьи» в </a:t>
            </a:r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Новосибирском районе:</a:t>
            </a:r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п. Мичуринский,</a:t>
            </a:r>
            <a:endParaRPr lang="ru-RU" sz="2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р.п. </a:t>
            </a:r>
            <a:r>
              <a:rPr lang="ru-RU" sz="28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Краснообск</a:t>
            </a:r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с.Ленинское</a:t>
            </a:r>
            <a:endParaRPr lang="ru-RU" sz="2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Приняли участие 132 родителя</a:t>
            </a:r>
            <a:endParaRPr lang="ru-RU" sz="2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EB61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именно этих родителей на данный момент оформили заявку на участие в проекте</a:t>
            </a:r>
            <a:endParaRPr lang="ru-RU" sz="2800" b="1" dirty="0" smtClean="0">
              <a:solidFill>
                <a:srgbClr val="EB61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22169" y="228600"/>
            <a:ext cx="996362" cy="704850"/>
          </a:xfrm>
          <a:prstGeom prst="rect">
            <a:avLst/>
          </a:prstGeom>
        </p:spPr>
      </p:pic>
      <p:pic>
        <p:nvPicPr>
          <p:cNvPr id="9" name="Рисунок 8" descr="Picsart_24-10-22_14-30-49-7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8700" y="228600"/>
            <a:ext cx="736600" cy="725847"/>
          </a:xfrm>
          <a:prstGeom prst="rect">
            <a:avLst/>
          </a:prstGeom>
        </p:spPr>
      </p:pic>
      <p:pic>
        <p:nvPicPr>
          <p:cNvPr id="10" name="Рисунок 9" descr="IMG_20250709_114245_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5908" y="1466850"/>
            <a:ext cx="3309942" cy="248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50709_114249_8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3049" y="3905250"/>
            <a:ext cx="3327399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sp>
        <p:nvSpPr>
          <p:cNvPr id="8" name="Google Shape;162;p9"/>
          <p:cNvSpPr txBox="1"/>
          <p:nvPr/>
        </p:nvSpPr>
        <p:spPr>
          <a:xfrm>
            <a:off x="1168400" y="767922"/>
            <a:ext cx="10069635" cy="506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3800" dirty="0">
                <a:solidFill>
                  <a:srgbClr val="EB61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ШКОЛА РОДИТЕЛЕЙ «АЗБУКА СЕМЬИ» в Краснообске</a:t>
            </a:r>
            <a:endParaRPr lang="ru-RU" sz="3800" dirty="0">
              <a:solidFill>
                <a:srgbClr val="EB61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45919" y="5755936"/>
            <a:ext cx="1140598" cy="8068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28634" b="8281"/>
          <a:stretch>
            <a:fillRect/>
          </a:stretch>
        </p:blipFill>
        <p:spPr>
          <a:xfrm>
            <a:off x="4364701" y="673088"/>
            <a:ext cx="3951890" cy="1951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15060" r="16711"/>
          <a:stretch>
            <a:fillRect/>
          </a:stretch>
        </p:blipFill>
        <p:spPr>
          <a:xfrm>
            <a:off x="8650571" y="860824"/>
            <a:ext cx="2718147" cy="241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64" y="1369719"/>
            <a:ext cx="2723572" cy="204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507" y="2665685"/>
            <a:ext cx="4602319" cy="345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18590" r="857" b="35862"/>
          <a:stretch>
            <a:fillRect/>
          </a:stretch>
        </p:blipFill>
        <p:spPr>
          <a:xfrm>
            <a:off x="1295213" y="3946483"/>
            <a:ext cx="2335175" cy="1712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393" y="3452407"/>
            <a:ext cx="2602495" cy="1951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icsart_24-10-22_14-30-49-79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22000" y="5734050"/>
            <a:ext cx="811953" cy="800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 социальных сетях: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qr_tmp (1)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828661" y="1920875"/>
            <a:ext cx="226697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qr_t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1150" y="1995171"/>
            <a:ext cx="2266949" cy="4351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7520389306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1450" y="1981200"/>
            <a:ext cx="42291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icsart_24-10-22_14-30-49-79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6150" y="438150"/>
            <a:ext cx="792620" cy="781050"/>
          </a:xfrm>
          <a:prstGeom prst="rect">
            <a:avLst/>
          </a:prstGeom>
        </p:spPr>
      </p:pic>
      <p:pic>
        <p:nvPicPr>
          <p:cNvPr id="9" name="Рисунок 8" descr="Picsart_25-03-17_06-48-56-2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96550" y="228601"/>
            <a:ext cx="129921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7723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endParaRPr lang="ru-RU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5" name="Рукописный ввод 4"/>
              <p14:cNvContentPartPr/>
              <p14:nvPr/>
            </p14:nvContentPartPr>
            <p14:xfrm>
              <a:off x="1605360" y="2275524"/>
              <a:ext cx="8981280" cy="360"/>
            </p14:xfrm>
          </p:contentPart>
        </mc:Choice>
        <mc:Fallback xmlns="">
          <p:pic>
            <p:nvPicPr>
              <p:cNvPr id="5" name="Рукописный ввод 4"/>
            </p:nvPicPr>
            <p:blipFill>
              <a:blip r:embed="rId2"/>
            </p:blipFill>
            <p:spPr>
              <a:xfrm>
                <a:off x="1605360" y="2275524"/>
                <a:ext cx="8981280" cy="360"/>
              </a:xfrm>
              <a:prstGeom prst="rect"/>
            </p:spPr>
          </p:pic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9694" y="0"/>
            <a:ext cx="1268759" cy="1268759"/>
          </a:xfrm>
          <a:prstGeom prst="rect">
            <a:avLst/>
          </a:prstGeom>
        </p:spPr>
      </p:pic>
      <p:sp>
        <p:nvSpPr>
          <p:cNvPr id="6" name="Объект 2"/>
          <p:cNvSpPr txBox="1"/>
          <p:nvPr/>
        </p:nvSpPr>
        <p:spPr>
          <a:xfrm>
            <a:off x="3123338" y="2807856"/>
            <a:ext cx="6315440" cy="434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«Судьбы мира вершатся в детских. Именно там решается, станут ли завтрашние мужчины и женщины душевно здоровыми людьми доброй воли или искалеченными индивидами, пользующимися каждым случаем, чтобы осложнить жизнь своим ближним». </a:t>
            </a:r>
            <a:br>
              <a:rPr lang="ru-RU" sz="20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b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Астрид</a:t>
            </a:r>
            <a:r>
              <a:rPr lang="ru-RU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Линдгрен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Picsart_24-10-22_14-30-49-79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98200" y="228600"/>
            <a:ext cx="792621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cxnSp>
        <p:nvCxnSpPr>
          <p:cNvPr id="3" name="Google Shape;168;p9"/>
          <p:cNvCxnSpPr/>
          <p:nvPr/>
        </p:nvCxnSpPr>
        <p:spPr>
          <a:xfrm flipV="1">
            <a:off x="1149350" y="972575"/>
            <a:ext cx="10732050" cy="14812"/>
          </a:xfrm>
          <a:prstGeom prst="straightConnector1">
            <a:avLst/>
          </a:prstGeom>
          <a:noFill/>
          <a:ln w="25400" cap="flat" cmpd="sng">
            <a:solidFill>
              <a:srgbClr val="EB61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62;p9"/>
          <p:cNvSpPr txBox="1"/>
          <p:nvPr/>
        </p:nvSpPr>
        <p:spPr>
          <a:xfrm>
            <a:off x="863600" y="165101"/>
            <a:ext cx="10355385" cy="59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3000" b="1" dirty="0" smtClean="0">
                <a:solidFill>
                  <a:srgbClr val="EB61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НАС ПОДДЕРЖАЛИ ГРАНТОДАТЕЛИ</a:t>
            </a:r>
            <a:endParaRPr lang="ru-RU" sz="3000" b="1" dirty="0">
              <a:solidFill>
                <a:srgbClr val="EB61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58691" y="723900"/>
            <a:ext cx="6733309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25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Фонд Елены и Геннадия Тимченко – оказана финансовая поддержка проекту «Школы родителей для сельских территорий»</a:t>
            </a:r>
            <a:endParaRPr lang="ru-RU" sz="25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ru-RU" sz="25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Администрация Новосибирского района Новосибирской области – предоставлена субсидия на обучение 7 специалистов и закуп 132 книг-тренажеров «Азбука счастливой семьи»</a:t>
            </a:r>
            <a:endParaRPr lang="ru-RU" sz="25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ru-RU" sz="25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5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Благотворительный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«Детский мир» - оказана финансовая поддержка проекту «Школы приемных родителей»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22169" y="228600"/>
            <a:ext cx="996362" cy="704850"/>
          </a:xfrm>
          <a:prstGeom prst="rect">
            <a:avLst/>
          </a:prstGeom>
        </p:spPr>
      </p:pic>
      <p:pic>
        <p:nvPicPr>
          <p:cNvPr id="9" name="Рисунок 8" descr="Picsart_24-10-22_14-30-49-7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8700" y="228600"/>
            <a:ext cx="736600" cy="725847"/>
          </a:xfrm>
          <a:prstGeom prst="rect">
            <a:avLst/>
          </a:prstGeom>
        </p:spPr>
      </p:pic>
      <p:pic>
        <p:nvPicPr>
          <p:cNvPr id="18434" name="Picture 2" descr="C:\Users\HP\Desktop\картинка поддержа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9" y="1206499"/>
            <a:ext cx="3999394" cy="2451101"/>
          </a:xfrm>
          <a:prstGeom prst="rect">
            <a:avLst/>
          </a:prstGeom>
          <a:noFill/>
        </p:spPr>
      </p:pic>
      <p:pic>
        <p:nvPicPr>
          <p:cNvPr id="18435" name="Picture 3" descr="C:\Users\HP\Desktop\фото нас поддержа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3879155"/>
            <a:ext cx="4000500" cy="262324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cxnSp>
        <p:nvCxnSpPr>
          <p:cNvPr id="3" name="Google Shape;168;p9"/>
          <p:cNvCxnSpPr/>
          <p:nvPr/>
        </p:nvCxnSpPr>
        <p:spPr>
          <a:xfrm flipV="1">
            <a:off x="1149350" y="972575"/>
            <a:ext cx="10732050" cy="14812"/>
          </a:xfrm>
          <a:prstGeom prst="straightConnector1">
            <a:avLst/>
          </a:prstGeom>
          <a:noFill/>
          <a:ln w="25400" cap="flat" cmpd="sng">
            <a:solidFill>
              <a:srgbClr val="EB61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62;p9"/>
          <p:cNvSpPr txBox="1"/>
          <p:nvPr/>
        </p:nvSpPr>
        <p:spPr>
          <a:xfrm>
            <a:off x="184785" y="190500"/>
            <a:ext cx="11034395" cy="7975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2800" b="1" dirty="0" smtClean="0">
                <a:solidFill>
                  <a:srgbClr val="EB61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ПОДДЕРЖКА ПРОЕКТА </a:t>
            </a:r>
            <a:endParaRPr lang="ru-RU" sz="2800" b="1" dirty="0" smtClean="0">
              <a:solidFill>
                <a:srgbClr val="EB61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2800" b="1" dirty="0" smtClean="0">
                <a:solidFill>
                  <a:srgbClr val="EB61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НА ФЕДЕРАЛЬНОМ И РЕГИОНАЛЬНОМ УРОВНЯХ </a:t>
            </a:r>
            <a:endParaRPr lang="ru-RU" sz="3000" b="1" dirty="0">
              <a:solidFill>
                <a:srgbClr val="EB61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58460" y="972820"/>
            <a:ext cx="6733540" cy="54279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Аппарат Уполномоченного по правам ребенка (федеральный и региональный)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Добро.РФ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(система в сфере развития добровольчества)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Министерство образования региона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Департамент молодежной политики региона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Администрация района, области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Региональное и районное отделения «Движение первых»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buFontTx/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Региональный Волонтёрский корпус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Администрации сельских советов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Администрации общеобразовательных учреждений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Родительские комитеты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22169" y="228600"/>
            <a:ext cx="996362" cy="704850"/>
          </a:xfrm>
          <a:prstGeom prst="rect">
            <a:avLst/>
          </a:prstGeom>
        </p:spPr>
      </p:pic>
      <p:pic>
        <p:nvPicPr>
          <p:cNvPr id="9" name="Рисунок 8" descr="Picsart_24-10-22_14-30-49-7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8700" y="228600"/>
            <a:ext cx="736600" cy="725847"/>
          </a:xfrm>
          <a:prstGeom prst="rect">
            <a:avLst/>
          </a:prstGeom>
        </p:spPr>
      </p:pic>
      <p:pic>
        <p:nvPicPr>
          <p:cNvPr id="17410" name="Picture 2" descr="C:\Users\HP\Desktop\Встреча с М.А.Львовой-Беловой фот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041400"/>
            <a:ext cx="3776133" cy="2832100"/>
          </a:xfrm>
          <a:prstGeom prst="rect">
            <a:avLst/>
          </a:prstGeom>
          <a:noFill/>
        </p:spPr>
      </p:pic>
      <p:pic>
        <p:nvPicPr>
          <p:cNvPr id="17411" name="Picture 3" descr="C:\Users\HP\Desktop\фото общественного совета при Н.Н.Болт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6142" y="4127499"/>
            <a:ext cx="4176072" cy="22479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57"/>
          <p:cNvSpPr/>
          <p:nvPr/>
        </p:nvSpPr>
        <p:spPr>
          <a:xfrm>
            <a:off x="1" y="0"/>
            <a:ext cx="979054" cy="6858000"/>
          </a:xfrm>
          <a:custGeom>
            <a:avLst/>
            <a:gdLst/>
            <a:ahLst/>
            <a:cxnLst/>
            <a:rect l="0" t="0" r="4167505" b="6858000"/>
            <a:pathLst>
              <a:path w="4167505" h="6858000">
                <a:moveTo>
                  <a:pt x="0" y="0"/>
                </a:moveTo>
                <a:lnTo>
                  <a:pt x="2259676" y="0"/>
                </a:lnTo>
                <a:lnTo>
                  <a:pt x="2387937" y="82222"/>
                </a:lnTo>
                <a:cubicBezTo>
                  <a:pt x="3461601" y="807534"/>
                  <a:pt x="4167505" y="2035835"/>
                  <a:pt x="4167505" y="3429000"/>
                </a:cubicBezTo>
                <a:cubicBezTo>
                  <a:pt x="4167505" y="4822165"/>
                  <a:pt x="3461601" y="6050467"/>
                  <a:pt x="2387937" y="6775779"/>
                </a:cubicBezTo>
                <a:lnTo>
                  <a:pt x="22596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0" tIns="0" rIns="4167505" bIns="6858000" numCol="1" spcCol="2159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cap="none">
                <a:solidFill>
                  <a:srgbClr val="FFFFFF"/>
                </a:solidFill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pPr>
            <a:endParaRPr kumimoji="0" lang="en-US" sz="1800" b="0" i="0" u="none" strike="noStrike" kern="1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2" charset="-52"/>
              <a:ea typeface="Calibri" panose="020F0502020204030204" pitchFamily="2" charset="-52"/>
              <a:cs typeface="Calibri" panose="020F0502020204030204" pitchFamily="2" charset="-52"/>
            </a:endParaRPr>
          </a:p>
        </p:txBody>
      </p:sp>
      <p:sp>
        <p:nvSpPr>
          <p:cNvPr id="5" name="Arc 159"/>
          <p:cNvSpPr/>
          <p:nvPr/>
        </p:nvSpPr>
        <p:spPr>
          <a:xfrm flipV="1">
            <a:off x="7550150" y="2455545"/>
            <a:ext cx="4083685" cy="40830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flat" cmpd="sng" algn="ctr">
            <a:solidFill>
              <a:srgbClr val="FFC000"/>
            </a:solidFill>
            <a:prstDash val="dash"/>
            <a:headEnd type="none"/>
            <a:tailEnd type="none"/>
          </a:ln>
          <a:effectLst/>
        </p:spPr>
        <p:txBody>
          <a:bodyPr rot="10800000" vert="horz" wrap="square" lIns="91440" tIns="45720" rIns="91440" bIns="45720" numCol="1" spcCol="2159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cap="none">
                <a:solidFill>
                  <a:srgbClr val="000000"/>
                </a:solidFill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pPr>
            <a:endParaRPr kumimoji="0" lang="en-US" sz="1800" b="0" i="0" u="none" strike="noStrike" kern="1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2" charset="-52"/>
              <a:ea typeface="Calibri" panose="020F0502020204030204" pitchFamily="2" charset="-52"/>
              <a:cs typeface="Calibri" panose="020F0502020204030204" pitchFamily="2" charset="-52"/>
            </a:endParaRPr>
          </a:p>
        </p:txBody>
      </p:sp>
      <p:sp>
        <p:nvSpPr>
          <p:cNvPr id="6" name="TextBox 7"/>
          <p:cNvSpPr/>
          <p:nvPr/>
        </p:nvSpPr>
        <p:spPr>
          <a:xfrm>
            <a:off x="4702810" y="462915"/>
            <a:ext cx="7401560" cy="5447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/>
            </a:pPr>
            <a:endParaRPr kumimoji="0" lang="ru-RU" sz="6000" b="1" i="0" u="none" strike="noStrike" kern="1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2" charset="-52"/>
              <a:ea typeface="Calibri" panose="020F0502020204030204" pitchFamily="2" charset="-52"/>
              <a:cs typeface="Calibri" panose="020F0502020204030204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/>
            </a:pPr>
            <a:endParaRPr kumimoji="0" lang="ru-RU" sz="2400" b="1" i="0" u="none" strike="noStrike" kern="1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2" charset="-52"/>
              <a:ea typeface="Calibri" panose="020F0502020204030204" pitchFamily="2" charset="-52"/>
              <a:cs typeface="Calibri" panose="020F0502020204030204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/>
            </a:pPr>
            <a:endParaRPr kumimoji="0" lang="ru-RU" sz="2400" b="1" i="0" u="none" strike="noStrike" kern="1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2" charset="-52"/>
              <a:ea typeface="Calibri" panose="020F0502020204030204" pitchFamily="2" charset="-52"/>
              <a:cs typeface="Calibri" panose="020F0502020204030204" pitchFamily="2" charset="-52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13645" y="261620"/>
            <a:ext cx="817880" cy="8178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Объект 2"/>
          <p:cNvSpPr txBox="1">
            <a:spLocks noChangeArrowheads="1"/>
          </p:cNvSpPr>
          <p:nvPr/>
        </p:nvSpPr>
        <p:spPr>
          <a:xfrm>
            <a:off x="3239811" y="265037"/>
            <a:ext cx="6892884" cy="924923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1pPr>
            <a:lvl2pPr marL="685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2pPr>
            <a:lvl3pPr marL="1143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3pPr>
            <a:lvl4pPr marL="1600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4pPr>
            <a:lvl5pPr marL="20574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5pPr>
            <a:lvl6pPr marL="25146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6pPr>
            <a:lvl7pPr marL="2971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7pPr>
            <a:lvl8pPr marL="3429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8pPr>
            <a:lvl9pPr marL="3886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2" charset="-52"/>
              <a:buNone/>
              <a:defRPr/>
            </a:pPr>
            <a:r>
              <a:rPr kumimoji="0" lang="ru-RU" sz="3000" b="1" i="0" u="none" strike="noStrike" kern="1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Прошкина</a:t>
            </a:r>
            <a:r>
              <a:rPr kumimoji="0" lang="ru-RU" sz="3000" b="1" i="0" u="none" strike="noStrike" kern="1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Любовь</a:t>
            </a:r>
            <a:r>
              <a:rPr kumimoji="0" lang="ru-RU" sz="3000" b="1" i="0" u="none" strike="noStrike" kern="1" cap="none" spc="0" normalizeH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Владимировна</a:t>
            </a:r>
            <a:endParaRPr kumimoji="0" lang="ru-RU" sz="3000" b="1" i="0" u="none" strike="noStrike" kern="1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eaLnBrk="1" fontAlgn="auto" latinLnBrk="0" hangingPunct="1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2575" cap="none"/>
            </a:pPr>
            <a:endParaRPr kumimoji="0" lang="ru-RU" sz="2575" b="0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2" charset="-52"/>
              <a:ea typeface="Calibri" panose="020F0502020204030204" pitchFamily="2" charset="-52"/>
              <a:cs typeface="Calibri" panose="020F0502020204030204" pitchFamily="2" charset="-52"/>
            </a:endParaRPr>
          </a:p>
          <a:p>
            <a:pPr marL="228600" marR="0" lvl="0" indent="-228600" algn="l" defTabSz="914400" eaLnBrk="1" fontAlgn="auto" latinLnBrk="0" hangingPunct="1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2575" cap="none"/>
            </a:pPr>
            <a:endParaRPr kumimoji="0" lang="ru-RU" sz="2575" b="0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2" charset="-52"/>
              <a:ea typeface="Calibri" panose="020F0502020204030204" pitchFamily="2" charset="-52"/>
              <a:cs typeface="Calibri" panose="020F0502020204030204" pitchFamily="2" charset="-52"/>
            </a:endParaRPr>
          </a:p>
        </p:txBody>
      </p:sp>
      <p:sp>
        <p:nvSpPr>
          <p:cNvPr id="10" name="Объект 2"/>
          <p:cNvSpPr txBox="1">
            <a:spLocks noChangeArrowheads="1"/>
          </p:cNvSpPr>
          <p:nvPr/>
        </p:nvSpPr>
        <p:spPr>
          <a:xfrm>
            <a:off x="5475266" y="1071546"/>
            <a:ext cx="6335280" cy="6484956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28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1pPr>
            <a:lvl2pPr marL="685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24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2pPr>
            <a:lvl3pPr marL="1143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20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3pPr>
            <a:lvl4pPr marL="1600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4pPr>
            <a:lvl5pPr marL="20574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5pPr>
            <a:lvl6pPr marL="25146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6pPr>
            <a:lvl7pPr marL="2971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7pPr>
            <a:lvl8pPr marL="3429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8pPr>
            <a:lvl9pPr marL="3886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Char char="•"/>
              <a:defRPr lang="en-US" sz="1800" b="0" i="0" u="none" strike="noStrike" kern="1" cap="none" spc="0" baseline="0">
                <a:solidFill>
                  <a:schemeClr val="tx1"/>
                </a:solidFill>
                <a:effectLst/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lvl9pPr>
          </a:lstStyle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1" i="0" u="none" strike="noStrike" kern="1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Мама </a:t>
            </a:r>
            <a:r>
              <a:rPr kumimoji="0" lang="ru-RU" sz="1800" b="1" i="0" u="none" strike="noStrike" kern="1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 детей – 6 кровных и 14 приемных</a:t>
            </a:r>
            <a:r>
              <a:rPr lang="ru-RU" sz="18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</a:t>
            </a:r>
            <a:endParaRPr lang="ru-RU" sz="1800" b="1" dirty="0" smtClean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ru-RU" sz="1800" b="1" i="0" u="none" strike="noStrike" kern="1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 внуков</a:t>
            </a:r>
            <a:endParaRPr kumimoji="0" lang="ru-RU" sz="1800" b="1" i="0" u="none" strike="noStrike" kern="1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 года 2024                                 (Победитель Премии МЫВМЕСТЕ)</a:t>
            </a:r>
            <a:endParaRPr lang="ru-RU" sz="1800" b="1" dirty="0" smtClean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Финалист конкурса «Моя страна – моя Россия»</a:t>
            </a:r>
            <a:endParaRPr kumimoji="0" lang="ru-RU" sz="1800" b="1" i="0" u="none" strike="noStrike" kern="1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800" b="1" i="0" u="none" strike="noStrike" kern="1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Лидер </a:t>
            </a:r>
            <a:r>
              <a:rPr lang="ru-RU" sz="18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kumimoji="0" lang="ru-RU" sz="1800" b="1" i="0" u="none" strike="noStrike" kern="1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Амбассадор</a:t>
            </a:r>
            <a:r>
              <a:rPr kumimoji="0" lang="ru-RU" sz="1800" b="1" i="0" u="none" strike="noStrike" kern="1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Школ родителей «Азбука счастливой семьи»</a:t>
            </a:r>
            <a:endParaRPr kumimoji="0" lang="ru-RU" sz="1800" b="1" i="0" u="none" strike="noStrike" kern="1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деятель более 30 лет, Руководитель АНО помощи семьям с детьми</a:t>
            </a:r>
            <a:endParaRPr lang="ru-RU" sz="1800" b="1" dirty="0" smtClean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1800" b="1" i="0" u="none" strike="noStrike" kern="1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None/>
              <a:defRPr lang="en-US" sz="2575" cap="none"/>
            </a:pPr>
            <a:endParaRPr kumimoji="0" lang="ru-RU" sz="2575" b="0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2" charset="-52"/>
              <a:ea typeface="Calibri" panose="020F0502020204030204" pitchFamily="2" charset="-52"/>
              <a:cs typeface="Calibri" panose="020F0502020204030204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920"/>
              </a:spcBef>
              <a:spcAft>
                <a:spcPts val="0"/>
              </a:spcAft>
              <a:buClrTx/>
              <a:buSzTx/>
              <a:buFont typeface="Arial" panose="020B0604020202020204" pitchFamily="2" charset="-52"/>
              <a:buNone/>
              <a:defRPr lang="en-US" sz="2575" cap="none"/>
            </a:pPr>
            <a:endParaRPr kumimoji="0" lang="ru-RU" sz="2575" b="0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2" charset="-52"/>
              <a:ea typeface="Calibri" panose="020F0502020204030204" pitchFamily="2" charset="-52"/>
              <a:cs typeface="Calibri" panose="020F0502020204030204" pitchFamily="2" charset="-52"/>
            </a:endParaRPr>
          </a:p>
        </p:txBody>
      </p:sp>
      <p:sp>
        <p:nvSpPr>
          <p:cNvPr id="2" name="Rounded Rectangular Callout 12"/>
          <p:cNvSpPr/>
          <p:nvPr/>
        </p:nvSpPr>
        <p:spPr>
          <a:xfrm>
            <a:off x="860007" y="247651"/>
            <a:ext cx="2016543" cy="704850"/>
          </a:xfrm>
          <a:prstGeom prst="wedgeRoundRectCallout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Автор проекта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486656" y="4881572"/>
          <a:ext cx="2552694" cy="15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Acrobat Document" r:id="rId2" imgW="4878705" imgH="3449320" progId="">
                  <p:embed/>
                </p:oleObj>
              </mc:Choice>
              <mc:Fallback>
                <p:oleObj name="Acrobat Document" r:id="rId2" imgW="4878705" imgH="3449320" progId="">
                  <p:embed/>
                  <p:pic>
                    <p:nvPicPr>
                      <p:cNvPr id="0" name="Picture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86656" y="4881572"/>
                        <a:ext cx="2552694" cy="15084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C:\Users\HP\Desktop\распределить в общем месте\АНО помощи семьям и детям\Письма поддержки, благод. письма, сертификат\Дипломы, сертификаты\Диплом Наставник го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172" y="1195373"/>
            <a:ext cx="2474356" cy="181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HP\Desktop\Сертификат амбассадор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0621" y="3271840"/>
            <a:ext cx="2552729" cy="188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icsart_24-10-22_14-30-49-79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60100" y="228601"/>
            <a:ext cx="889000" cy="876022"/>
          </a:xfrm>
          <a:prstGeom prst="rect">
            <a:avLst/>
          </a:prstGeom>
        </p:spPr>
      </p:pic>
      <p:pic>
        <p:nvPicPr>
          <p:cNvPr id="14" name="Рисунок 13" descr="IMG_20250709_113944_4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93624" y="4933950"/>
            <a:ext cx="2209614" cy="156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sp>
        <p:nvSpPr>
          <p:cNvPr id="8" name="Google Shape;162;p9"/>
          <p:cNvSpPr txBox="1"/>
          <p:nvPr/>
        </p:nvSpPr>
        <p:spPr>
          <a:xfrm>
            <a:off x="1310562" y="825729"/>
            <a:ext cx="10983914" cy="506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4000" dirty="0">
                <a:solidFill>
                  <a:srgbClr val="EB6118"/>
                </a:solidFill>
                <a:latin typeface="+mn-lt"/>
                <a:ea typeface="+mn-ea"/>
                <a:cs typeface="+mn-cs"/>
                <a:sym typeface="Arial" panose="020B0604020202020204"/>
              </a:rPr>
              <a:t> </a:t>
            </a:r>
            <a:endParaRPr lang="ru-RU" sz="4000" dirty="0">
              <a:solidFill>
                <a:srgbClr val="EB6118"/>
              </a:solidFill>
              <a:latin typeface="+mn-lt"/>
              <a:ea typeface="+mn-ea"/>
              <a:cs typeface="+mn-cs"/>
              <a:sym typeface="Arial" panose="020B0604020202020204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4000" dirty="0" smtClean="0">
                <a:solidFill>
                  <a:srgbClr val="EB6118"/>
                </a:solidFill>
                <a:latin typeface="+mn-lt"/>
                <a:ea typeface="+mn-ea"/>
                <a:cs typeface="+mn-cs"/>
                <a:sym typeface="Arial" panose="020B0604020202020204"/>
              </a:rPr>
              <a:t>  </a:t>
            </a:r>
            <a:endParaRPr lang="ru-RU" sz="4000" dirty="0">
              <a:solidFill>
                <a:srgbClr val="EB6118"/>
              </a:solidFill>
              <a:latin typeface="+mn-lt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84019" y="250486"/>
            <a:ext cx="1140598" cy="8068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6016" y="1272498"/>
            <a:ext cx="9930264" cy="5071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17615" y="6229217"/>
            <a:ext cx="9172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EB61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лицензия №Л035-01298-77/00958488</a:t>
            </a:r>
            <a:endParaRPr lang="ru-RU" sz="2000" dirty="0">
              <a:solidFill>
                <a:srgbClr val="EB61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164" y="387927"/>
            <a:ext cx="8783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EB611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«Азбука счастливой семьи»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Picsart_24-10-22_14-30-49-7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2950" y="266700"/>
            <a:ext cx="831850" cy="8197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cxnSp>
        <p:nvCxnSpPr>
          <p:cNvPr id="3" name="Google Shape;168;p9"/>
          <p:cNvCxnSpPr/>
          <p:nvPr/>
        </p:nvCxnSpPr>
        <p:spPr>
          <a:xfrm flipV="1">
            <a:off x="1149350" y="972575"/>
            <a:ext cx="10732050" cy="14812"/>
          </a:xfrm>
          <a:prstGeom prst="straightConnector1">
            <a:avLst/>
          </a:prstGeom>
          <a:noFill/>
          <a:ln w="25400" cap="flat" cmpd="sng">
            <a:solidFill>
              <a:srgbClr val="EB61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62;p9"/>
          <p:cNvSpPr txBox="1"/>
          <p:nvPr/>
        </p:nvSpPr>
        <p:spPr>
          <a:xfrm>
            <a:off x="1081454" y="382037"/>
            <a:ext cx="10842691" cy="506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3600" dirty="0" smtClean="0">
                <a:solidFill>
                  <a:srgbClr val="EB61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Социальные проблемы, требующие решения:</a:t>
            </a:r>
            <a:endParaRPr lang="ru-RU" sz="3600" dirty="0" smtClean="0">
              <a:solidFill>
                <a:srgbClr val="EB61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5913" y="1117601"/>
            <a:ext cx="772037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60% браков распадается</a:t>
            </a:r>
            <a:endParaRPr lang="ru-RU" sz="20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На 800 000 браков в год приходится</a:t>
            </a:r>
            <a:endParaRPr lang="ru-RU" sz="20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600 000 разводов </a:t>
            </a:r>
            <a:endParaRPr lang="ru-RU" sz="20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40% семей неполные,</a:t>
            </a:r>
            <a:endParaRPr lang="ru-RU" sz="20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90% матери-одиночки и 10% отцы</a:t>
            </a:r>
            <a:endParaRPr lang="ru-RU" sz="20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500 000 сирот в стране при живых родителях</a:t>
            </a:r>
            <a:endParaRPr lang="ru-RU" sz="20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Детско-родительские отношения ухудшаются</a:t>
            </a:r>
            <a:endParaRPr lang="ru-RU" sz="20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итог, большинство населения России </a:t>
            </a:r>
            <a:endParaRPr lang="ru-RU" sz="20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осознает ценности  семьи</a:t>
            </a:r>
            <a:endParaRPr lang="ru-RU" sz="2000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013F78"/>
              </a:solidFill>
            </a:endParaRPr>
          </a:p>
          <a:p>
            <a:endParaRPr lang="ru-RU" dirty="0">
              <a:solidFill>
                <a:srgbClr val="013F78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674469" y="5755936"/>
            <a:ext cx="1140598" cy="806886"/>
          </a:xfrm>
          <a:prstGeom prst="rect">
            <a:avLst/>
          </a:prstGeom>
        </p:spPr>
      </p:pic>
      <p:pic>
        <p:nvPicPr>
          <p:cNvPr id="9" name="Рисунок 8" descr="Picsart_24-10-22_14-30-49-7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5800" y="5734050"/>
            <a:ext cx="869950" cy="857250"/>
          </a:xfrm>
          <a:prstGeom prst="rect">
            <a:avLst/>
          </a:prstGeom>
        </p:spPr>
      </p:pic>
      <p:pic>
        <p:nvPicPr>
          <p:cNvPr id="10" name="Рисунок 9" descr="1586186235_azhyras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3350" y="2076450"/>
            <a:ext cx="4076700" cy="271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cxnSp>
        <p:nvCxnSpPr>
          <p:cNvPr id="3" name="Google Shape;168;p9"/>
          <p:cNvCxnSpPr/>
          <p:nvPr/>
        </p:nvCxnSpPr>
        <p:spPr>
          <a:xfrm flipV="1">
            <a:off x="1149350" y="972575"/>
            <a:ext cx="10732050" cy="14812"/>
          </a:xfrm>
          <a:prstGeom prst="straightConnector1">
            <a:avLst/>
          </a:prstGeom>
          <a:noFill/>
          <a:ln w="25400" cap="flat" cmpd="sng">
            <a:solidFill>
              <a:srgbClr val="EB61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62;p9"/>
          <p:cNvSpPr txBox="1"/>
          <p:nvPr/>
        </p:nvSpPr>
        <p:spPr>
          <a:xfrm>
            <a:off x="1247709" y="434109"/>
            <a:ext cx="11110546" cy="506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3600" dirty="0" smtClean="0">
                <a:solidFill>
                  <a:srgbClr val="EB61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Цели программ «Азбука счастливой семьи»:</a:t>
            </a:r>
            <a:endParaRPr lang="ru-RU" sz="3600" dirty="0" smtClean="0">
              <a:solidFill>
                <a:srgbClr val="EB61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5913" y="1117601"/>
            <a:ext cx="1009412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Укрепление традиционных </a:t>
            </a:r>
            <a:endParaRPr lang="ru-RU" sz="28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семейных ценностей</a:t>
            </a:r>
            <a:endParaRPr lang="ru-RU" sz="28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устойчивости </a:t>
            </a:r>
            <a:endParaRPr lang="ru-RU" sz="28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 с детьми</a:t>
            </a:r>
            <a:endParaRPr lang="ru-RU" sz="28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семейного неблагополучия</a:t>
            </a:r>
            <a:endParaRPr lang="ru-RU" sz="28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детско-родительских отношений</a:t>
            </a:r>
            <a:endParaRPr lang="ru-RU" sz="28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социального сиротства</a:t>
            </a:r>
            <a:endParaRPr lang="ru-RU" sz="28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EB61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013F78"/>
              </a:solidFill>
            </a:endParaRPr>
          </a:p>
          <a:p>
            <a:endParaRPr lang="ru-RU" dirty="0">
              <a:solidFill>
                <a:srgbClr val="013F78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36419" y="5794036"/>
            <a:ext cx="1140598" cy="806886"/>
          </a:xfrm>
          <a:prstGeom prst="rect">
            <a:avLst/>
          </a:prstGeom>
        </p:spPr>
      </p:pic>
      <p:pic>
        <p:nvPicPr>
          <p:cNvPr id="18434" name="Picture 2" descr="C:\Users\HP\Desktop\кни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2145" y="1040419"/>
            <a:ext cx="4498107" cy="312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icsart_24-10-22_14-30-49-7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7250" y="5772150"/>
            <a:ext cx="850900" cy="8384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cxnSp>
        <p:nvCxnSpPr>
          <p:cNvPr id="3" name="Google Shape;168;p9"/>
          <p:cNvCxnSpPr/>
          <p:nvPr/>
        </p:nvCxnSpPr>
        <p:spPr>
          <a:xfrm flipV="1">
            <a:off x="1149350" y="972575"/>
            <a:ext cx="10732050" cy="14812"/>
          </a:xfrm>
          <a:prstGeom prst="straightConnector1">
            <a:avLst/>
          </a:prstGeom>
          <a:noFill/>
          <a:ln w="25400" cap="flat" cmpd="sng">
            <a:solidFill>
              <a:srgbClr val="EB61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62;p9"/>
          <p:cNvSpPr txBox="1"/>
          <p:nvPr/>
        </p:nvSpPr>
        <p:spPr>
          <a:xfrm>
            <a:off x="1062982" y="110836"/>
            <a:ext cx="10510182" cy="7319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2800" dirty="0" smtClean="0">
                <a:solidFill>
                  <a:srgbClr val="EB61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Задачи курса «Азбука счастливой семьи для подростков»</a:t>
            </a:r>
            <a:endParaRPr lang="ru-RU" sz="2800" dirty="0" smtClean="0">
              <a:solidFill>
                <a:srgbClr val="EB61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8204" y="895928"/>
            <a:ext cx="7720377" cy="64940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200" b="1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помощь</a:t>
            </a:r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понимании особенностей </a:t>
            </a:r>
            <a:endParaRPr lang="en-US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подросткового возраста и принятии себя; </a:t>
            </a:r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b="1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улучшение</a:t>
            </a:r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отношений с родителями </a:t>
            </a:r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другими членами семьи;</a:t>
            </a:r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b="1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улучшение</a:t>
            </a:r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kern="100" dirty="0" err="1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психоэмоционального</a:t>
            </a:r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состояния подростков;</a:t>
            </a:r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b="1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передача базовых знаний </a:t>
            </a:r>
            <a:endParaRPr lang="en-US" sz="2200" b="1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 области психологии и педагогики;</a:t>
            </a:r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200" b="1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подготовка</a:t>
            </a:r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 будущей семейной жизни </a:t>
            </a:r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рождению детей;</a:t>
            </a:r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ru-RU" sz="2200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200" b="1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формирование подросткового сообщества </a:t>
            </a:r>
            <a:endParaRPr lang="ru-RU" sz="2200" b="1" kern="100" dirty="0" smtClean="0">
              <a:solidFill>
                <a:srgbClr val="013F7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200" kern="100" dirty="0" smtClean="0">
                <a:solidFill>
                  <a:srgbClr val="013F7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опорой на семейные ценности</a:t>
            </a:r>
            <a:endParaRPr lang="ru-RU" sz="2200" dirty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013F78"/>
              </a:solidFill>
            </a:endParaRPr>
          </a:p>
          <a:p>
            <a:endParaRPr lang="ru-RU" dirty="0">
              <a:solidFill>
                <a:srgbClr val="013F78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50669" y="5794036"/>
            <a:ext cx="1140598" cy="806886"/>
          </a:xfrm>
          <a:prstGeom prst="rect">
            <a:avLst/>
          </a:prstGeom>
        </p:spPr>
      </p:pic>
      <p:pic>
        <p:nvPicPr>
          <p:cNvPr id="17410" name="Picture 2" descr="C:\Users\HP\Desktop\подростковая 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7245" y="1348509"/>
            <a:ext cx="2920424" cy="427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icsart_24-10-22_14-30-49-7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6750" y="5791200"/>
            <a:ext cx="850618" cy="838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-33867" y="0"/>
            <a:ext cx="1202267" cy="6858000"/>
          </a:xfrm>
          <a:custGeom>
            <a:avLst/>
            <a:gdLst>
              <a:gd name="G0" fmla="*/ 1 0 51712"/>
              <a:gd name="G1" fmla="*/ G0 38503 1"/>
              <a:gd name="G2" fmla="*/ G1 1 38503"/>
              <a:gd name="G3" fmla="*/ 1 0 51712"/>
              <a:gd name="G4" fmla="*/ G3 42256 1"/>
              <a:gd name="G5" fmla="*/ G4 1 42256"/>
              <a:gd name="G6" fmla="*/ 31326 38503 1"/>
              <a:gd name="G7" fmla="*/ G6 1 38503"/>
              <a:gd name="G8" fmla="*/ 1 0 51712"/>
              <a:gd name="G9" fmla="*/ G8 42256 1"/>
              <a:gd name="G10" fmla="*/ G9 1 42256"/>
              <a:gd name="G11" fmla="*/ 28507 38503 1"/>
              <a:gd name="G12" fmla="*/ G11 1 38503"/>
              <a:gd name="G13" fmla="*/ 16686 42256 1"/>
              <a:gd name="G14" fmla="*/ G13 1 42256"/>
              <a:gd name="G15" fmla="*/ 38503 38503 1"/>
              <a:gd name="G16" fmla="*/ G15 1 38503"/>
              <a:gd name="G17" fmla="*/ 21128 42256 1"/>
              <a:gd name="G18" fmla="*/ G17 1 42256"/>
              <a:gd name="G19" fmla="*/ 28507 38503 1"/>
              <a:gd name="G20" fmla="*/ G19 1 38503"/>
              <a:gd name="G21" fmla="*/ 25571 42256 1"/>
              <a:gd name="G22" fmla="*/ G21 1 42256"/>
              <a:gd name="G23" fmla="*/ 31326 38503 1"/>
              <a:gd name="G24" fmla="*/ G23 1 38503"/>
              <a:gd name="G25" fmla="*/ 42256 42256 1"/>
              <a:gd name="G26" fmla="*/ G25 1 42256"/>
              <a:gd name="G27" fmla="*/ 1 0 51712"/>
              <a:gd name="G28" fmla="*/ G27 38503 1"/>
              <a:gd name="G29" fmla="*/ G28 1 38503"/>
              <a:gd name="G30" fmla="*/ 42256 42256 1"/>
              <a:gd name="G31" fmla="*/ G30 1 42256"/>
              <a:gd name="G32" fmla="+- 38503 0 0"/>
              <a:gd name="G33" fmla="+- 42256 0 0"/>
              <a:gd name="T0" fmla="*/ 0 w 4167271"/>
              <a:gd name="T1" fmla="*/ 0 h 6858000"/>
              <a:gd name="T2" fmla="*/ 2259550 w 4167271"/>
              <a:gd name="T3" fmla="*/ 0 h 6858000"/>
              <a:gd name="T4" fmla="*/ 2387803 w 4167271"/>
              <a:gd name="T5" fmla="*/ 82222 h 6858000"/>
              <a:gd name="T6" fmla="*/ 4167271 w 4167271"/>
              <a:gd name="T7" fmla="*/ 3429000 h 6858000"/>
              <a:gd name="T8" fmla="*/ 2387803 w 4167271"/>
              <a:gd name="T9" fmla="*/ 6775779 h 6858000"/>
              <a:gd name="T10" fmla="*/ 2259550 w 4167271"/>
              <a:gd name="T11" fmla="*/ 6858000 h 6858000"/>
              <a:gd name="T12" fmla="*/ 0 w 4167271"/>
              <a:gd name="T13" fmla="*/ 685800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6118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srgbClr val="EB6118"/>
              </a:solidFill>
            </a:endParaRPr>
          </a:p>
        </p:txBody>
      </p:sp>
      <p:cxnSp>
        <p:nvCxnSpPr>
          <p:cNvPr id="3" name="Google Shape;168;p9"/>
          <p:cNvCxnSpPr/>
          <p:nvPr/>
        </p:nvCxnSpPr>
        <p:spPr>
          <a:xfrm flipV="1">
            <a:off x="1149350" y="972575"/>
            <a:ext cx="10732050" cy="14812"/>
          </a:xfrm>
          <a:prstGeom prst="straightConnector1">
            <a:avLst/>
          </a:prstGeom>
          <a:noFill/>
          <a:ln w="25400" cap="flat" cmpd="sng">
            <a:solidFill>
              <a:srgbClr val="EB61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62;p9"/>
          <p:cNvSpPr txBox="1"/>
          <p:nvPr/>
        </p:nvSpPr>
        <p:spPr>
          <a:xfrm>
            <a:off x="1081454" y="382037"/>
            <a:ext cx="10701403" cy="506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3A1D8"/>
              </a:buClr>
              <a:buSzPts val="4800"/>
            </a:pPr>
            <a:r>
              <a:rPr lang="ru-RU" sz="4000" dirty="0">
                <a:solidFill>
                  <a:srgbClr val="EB61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УКРЕПЛЕНИЕ СЕМЕЙ С ДЕТЬМИ</a:t>
            </a:r>
            <a:endParaRPr lang="ru-RU" sz="4000" dirty="0">
              <a:solidFill>
                <a:srgbClr val="EB61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6751" y="1192001"/>
            <a:ext cx="790981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</a:t>
            </a:r>
            <a:r>
              <a:rPr lang="ru-RU" sz="2200" b="1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</a:t>
            </a:r>
            <a:r>
              <a:rPr lang="ru-RU" sz="2200" b="1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ПОДРОСТКОВ </a:t>
            </a:r>
            <a:endParaRPr lang="ru-RU" sz="2200" b="1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Групповые занятия по </a:t>
            </a:r>
            <a:r>
              <a:rPr lang="ru-RU" sz="2200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программе </a:t>
            </a:r>
            <a:endParaRPr lang="ru-RU" sz="2200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Азбука счастливой семьи</a:t>
            </a:r>
            <a:r>
              <a:rPr lang="ru-RU" sz="2200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200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книги-тренажера</a:t>
            </a:r>
            <a:endParaRPr lang="ru-RU" sz="2200" dirty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2200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очных </a:t>
            </a:r>
            <a:r>
              <a:rPr lang="ru-RU" sz="2200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 </a:t>
            </a:r>
            <a:endParaRPr lang="ru-RU" sz="2200" dirty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уроков в </a:t>
            </a:r>
            <a:r>
              <a:rPr lang="ru-RU" sz="2200" dirty="0" smtClean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книге-тренажере </a:t>
            </a:r>
            <a:r>
              <a:rPr lang="ru-RU" sz="2200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</a:t>
            </a:r>
            <a:endParaRPr lang="ru-RU" sz="2200" dirty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solidFill>
                  <a:srgbClr val="013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видео-уроков по книге самостоятельно  </a:t>
            </a:r>
            <a:endParaRPr lang="ru-RU" sz="2200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 smtClean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solidFill>
                <a:srgbClr val="013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solidFill>
                  <a:srgbClr val="EB61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ru-RU" sz="2200" dirty="0" smtClean="0">
                <a:solidFill>
                  <a:srgbClr val="EB61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верифицирована, рекомендована </a:t>
            </a:r>
            <a:r>
              <a:rPr lang="ru-RU" sz="2200" dirty="0" err="1" smtClean="0">
                <a:solidFill>
                  <a:srgbClr val="EB61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200" dirty="0" smtClean="0">
                <a:solidFill>
                  <a:srgbClr val="EB61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</a:t>
            </a:r>
            <a:endParaRPr lang="ru-RU" sz="2400" dirty="0">
              <a:solidFill>
                <a:srgbClr val="013F78"/>
              </a:solidFill>
            </a:endParaRPr>
          </a:p>
          <a:p>
            <a:endParaRPr lang="ru-RU" dirty="0">
              <a:solidFill>
                <a:srgbClr val="013F78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98319" y="228600"/>
            <a:ext cx="1050219" cy="742950"/>
          </a:xfrm>
          <a:prstGeom prst="rect">
            <a:avLst/>
          </a:prstGeom>
        </p:spPr>
      </p:pic>
      <p:pic>
        <p:nvPicPr>
          <p:cNvPr id="9" name="Рисунок 8" descr="Picsart_24-10-22_14-30-49-7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2001" y="228600"/>
            <a:ext cx="715292" cy="704850"/>
          </a:xfrm>
          <a:prstGeom prst="rect">
            <a:avLst/>
          </a:prstGeom>
        </p:spPr>
      </p:pic>
      <p:pic>
        <p:nvPicPr>
          <p:cNvPr id="10" name="Рисунок 9" descr="IMG_20250709_114237_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2950" y="1314451"/>
            <a:ext cx="3124199" cy="234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50709_114240_9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2949" y="3829050"/>
            <a:ext cx="3149599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3857</Words>
  <Application>WPS Presentation</Application>
  <PresentationFormat>Произвольный</PresentationFormat>
  <Paragraphs>170</Paragraphs>
  <Slides>14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SimSun</vt:lpstr>
      <vt:lpstr>Wingdings</vt:lpstr>
      <vt:lpstr>Tahoma</vt:lpstr>
      <vt:lpstr>Calibri</vt:lpstr>
      <vt:lpstr>Arial</vt:lpstr>
      <vt:lpstr>Arial</vt:lpstr>
      <vt:lpstr>Times New Roman</vt:lpstr>
      <vt:lpstr>Microsoft YaHei</vt:lpstr>
      <vt:lpstr>Open Sans</vt:lpstr>
      <vt:lpstr>Segoe Print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Мы в социальных сетях: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Salteev (dsalteev)</dc:creator>
  <cp:lastModifiedBy>HP</cp:lastModifiedBy>
  <cp:revision>693</cp:revision>
  <cp:lastPrinted>2021-03-11T10:53:00Z</cp:lastPrinted>
  <dcterms:created xsi:type="dcterms:W3CDTF">2020-04-10T11:22:00Z</dcterms:created>
  <dcterms:modified xsi:type="dcterms:W3CDTF">2025-10-14T05:33:51Z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2CD9D6B1564549399F98D5C47DE71646_12</vt:lpwstr>
  </property>
  <property fmtid="{D5CDD505-2E9C-101B-9397-08002B2CF9AE}" pid="3" name="KSOProductBuildVer">
    <vt:lpwstr>1033-12.2.0.22549</vt:lpwstr>
  </property>
</Properties>
</file>