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0" r:id="rId1"/>
  </p:sldMasterIdLst>
  <p:sldIdLst>
    <p:sldId id="256" r:id="rId2"/>
    <p:sldId id="257" r:id="rId3"/>
    <p:sldId id="265" r:id="rId4"/>
    <p:sldId id="258" r:id="rId5"/>
    <p:sldId id="259" r:id="rId6"/>
    <p:sldId id="260" r:id="rId7"/>
    <p:sldId id="262" r:id="rId8"/>
    <p:sldId id="263" r:id="rId9"/>
    <p:sldId id="264" r:id="rId10"/>
    <p:sldId id="261" r:id="rId11"/>
    <p:sldId id="267" r:id="rId12"/>
    <p:sldId id="273" r:id="rId13"/>
    <p:sldId id="272" r:id="rId14"/>
    <p:sldId id="274" r:id="rId15"/>
    <p:sldId id="275" r:id="rId16"/>
    <p:sldId id="266" r:id="rId17"/>
    <p:sldId id="268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059"/>
    <p:restoredTop sz="94554"/>
  </p:normalViewPr>
  <p:slideViewPr>
    <p:cSldViewPr snapToGrid="0">
      <p:cViewPr varScale="1">
        <p:scale>
          <a:sx n="63" d="100"/>
          <a:sy n="63" d="100"/>
        </p:scale>
        <p:origin x="952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DBCC25EA-BC10-48D4-8557-0129E132A16D}" type="datetimeFigureOut">
              <a:rPr lang="ru-RU" smtClean="0"/>
              <a:t>08.06.2022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40B4579F-4BA9-49DF-B29B-B6DC4FF2E77D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22323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C25EA-BC10-48D4-8557-0129E132A16D}" type="datetimeFigureOut">
              <a:rPr lang="ru-RU" smtClean="0"/>
              <a:t>08.06.2022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4579F-4BA9-49DF-B29B-B6DC4FF2E7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56343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C25EA-BC10-48D4-8557-0129E132A16D}" type="datetimeFigureOut">
              <a:rPr lang="ru-RU" smtClean="0"/>
              <a:t>08.06.2022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4579F-4BA9-49DF-B29B-B6DC4FF2E77D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25517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C25EA-BC10-48D4-8557-0129E132A16D}" type="datetimeFigureOut">
              <a:rPr lang="ru-RU" smtClean="0"/>
              <a:t>08.06.2022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4579F-4BA9-49DF-B29B-B6DC4FF2E77D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90038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C25EA-BC10-48D4-8557-0129E132A16D}" type="datetimeFigureOut">
              <a:rPr lang="ru-RU" smtClean="0"/>
              <a:t>08.06.2022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4579F-4BA9-49DF-B29B-B6DC4FF2E7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70754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C25EA-BC10-48D4-8557-0129E132A16D}" type="datetimeFigureOut">
              <a:rPr lang="ru-RU" smtClean="0"/>
              <a:t>08.06.2022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4579F-4BA9-49DF-B29B-B6DC4FF2E77D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14188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C25EA-BC10-48D4-8557-0129E132A16D}" type="datetimeFigureOut">
              <a:rPr lang="ru-RU" smtClean="0"/>
              <a:t>08.06.2022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4579F-4BA9-49DF-B29B-B6DC4FF2E77D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34464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C25EA-BC10-48D4-8557-0129E132A16D}" type="datetimeFigureOut">
              <a:rPr lang="ru-RU" smtClean="0"/>
              <a:t>08.06.2022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4579F-4BA9-49DF-B29B-B6DC4FF2E77D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23717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C25EA-BC10-48D4-8557-0129E132A16D}" type="datetimeFigureOut">
              <a:rPr lang="ru-RU" smtClean="0"/>
              <a:t>08.06.2022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4579F-4BA9-49DF-B29B-B6DC4FF2E77D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75936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C25EA-BC10-48D4-8557-0129E132A16D}" type="datetimeFigureOut">
              <a:rPr lang="ru-RU" smtClean="0"/>
              <a:t>08.06.2022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4579F-4BA9-49DF-B29B-B6DC4FF2E7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81538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C25EA-BC10-48D4-8557-0129E132A16D}" type="datetimeFigureOut">
              <a:rPr lang="ru-RU" smtClean="0"/>
              <a:t>08.06.2022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4579F-4BA9-49DF-B29B-B6DC4FF2E77D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94632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C25EA-BC10-48D4-8557-0129E132A16D}" type="datetimeFigureOut">
              <a:rPr lang="ru-RU" smtClean="0"/>
              <a:t>08.06.2022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4579F-4BA9-49DF-B29B-B6DC4FF2E7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6230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C25EA-BC10-48D4-8557-0129E132A16D}" type="datetimeFigureOut">
              <a:rPr lang="ru-RU" smtClean="0"/>
              <a:t>08.06.2022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4579F-4BA9-49DF-B29B-B6DC4FF2E77D}" type="slidenum">
              <a:rPr lang="ru-RU" smtClean="0"/>
              <a:t>‹#›</a:t>
            </a:fld>
            <a:endParaRPr lang="ru-RU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18215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C25EA-BC10-48D4-8557-0129E132A16D}" type="datetimeFigureOut">
              <a:rPr lang="ru-RU" smtClean="0"/>
              <a:t>08.06.2022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4579F-4BA9-49DF-B29B-B6DC4FF2E77D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11278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C25EA-BC10-48D4-8557-0129E132A16D}" type="datetimeFigureOut">
              <a:rPr lang="ru-RU" smtClean="0"/>
              <a:t>08.06.2022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4579F-4BA9-49DF-B29B-B6DC4FF2E7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68686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C25EA-BC10-48D4-8557-0129E132A16D}" type="datetimeFigureOut">
              <a:rPr lang="ru-RU" smtClean="0"/>
              <a:t>08.06.2022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4579F-4BA9-49DF-B29B-B6DC4FF2E77D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78205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C25EA-BC10-48D4-8557-0129E132A16D}" type="datetimeFigureOut">
              <a:rPr lang="ru-RU" smtClean="0"/>
              <a:t>08.06.2022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4579F-4BA9-49DF-B29B-B6DC4FF2E7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08852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BCC25EA-BC10-48D4-8557-0129E132A16D}" type="datetimeFigureOut">
              <a:rPr lang="ru-RU" smtClean="0"/>
              <a:t>08.06.2022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40B4579F-4BA9-49DF-B29B-B6DC4FF2E7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1997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  <p:sldLayoutId id="2147483763" r:id="rId13"/>
    <p:sldLayoutId id="2147483764" r:id="rId14"/>
    <p:sldLayoutId id="2147483765" r:id="rId15"/>
    <p:sldLayoutId id="2147483766" r:id="rId16"/>
    <p:sldLayoutId id="214748376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10" Type="http://schemas.openxmlformats.org/officeDocument/2006/relationships/image" Target="../media/image36.jpeg"/><Relationship Id="rId4" Type="http://schemas.openxmlformats.org/officeDocument/2006/relationships/image" Target="../media/image30.jpeg"/><Relationship Id="rId9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://www.sunlightfond.ru/" TargetMode="Externa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Подари Солнечный свет</a:t>
            </a:r>
            <a:br>
              <a:rPr lang="ru-RU" dirty="0"/>
            </a:br>
            <a:r>
              <a:rPr lang="ru-RU" sz="2800" dirty="0"/>
              <a:t>Благотворительный фонд помощи детям, рожденным на раннем сроке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397760" y="3657596"/>
            <a:ext cx="7193280" cy="1625603"/>
          </a:xfrm>
        </p:spPr>
        <p:txBody>
          <a:bodyPr>
            <a:normAutofit fontScale="40000" lnSpcReduction="20000"/>
          </a:bodyPr>
          <a:lstStyle/>
          <a:p>
            <a:r>
              <a:rPr lang="ru-RU" sz="5000" b="1" dirty="0">
                <a:solidFill>
                  <a:srgbClr val="000000"/>
                </a:solidFill>
                <a:effectLst/>
                <a:latin typeface="+mj-lt"/>
                <a:ea typeface="MS Mincho" panose="02020609040205080304" pitchFamily="49" charset="-128"/>
                <a:cs typeface="Times New Roman" panose="02020603050405020304" pitchFamily="18" charset="0"/>
              </a:rPr>
              <a:t>Ресурсный центр ранней помощи для родителей</a:t>
            </a:r>
          </a:p>
          <a:p>
            <a:r>
              <a:rPr lang="ru-RU" sz="5000" b="1" dirty="0">
                <a:solidFill>
                  <a:srgbClr val="000000"/>
                </a:solidFill>
                <a:effectLst/>
                <a:latin typeface="+mj-lt"/>
                <a:ea typeface="MS Mincho" panose="02020609040205080304" pitchFamily="49" charset="-128"/>
                <a:cs typeface="Times New Roman" panose="02020603050405020304" pitchFamily="18" charset="0"/>
              </a:rPr>
              <a:t> в стационаре </a:t>
            </a:r>
          </a:p>
          <a:p>
            <a:r>
              <a:rPr lang="ru-RU" sz="4800" dirty="0"/>
              <a:t>Школа для родителей </a:t>
            </a:r>
          </a:p>
          <a:p>
            <a:r>
              <a:rPr lang="ru-RU" sz="4800" dirty="0"/>
              <a:t>«Новая жизнь вместе»</a:t>
            </a:r>
          </a:p>
        </p:txBody>
      </p:sp>
      <p:pic>
        <p:nvPicPr>
          <p:cNvPr id="4" name="Изображение 7">
            <a:extLst>
              <a:ext uri="{FF2B5EF4-FFF2-40B4-BE49-F238E27FC236}">
                <a16:creationId xmlns:a16="http://schemas.microsoft.com/office/drawing/2014/main" id="{F355B867-F04B-B449-B0EB-C518F1AD23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99" y="222254"/>
            <a:ext cx="3066700" cy="820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0537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7FD38E72-D1B5-1E4C-A33A-24A57C456D00}"/>
              </a:ext>
            </a:extLst>
          </p:cNvPr>
          <p:cNvSpPr/>
          <p:nvPr/>
        </p:nvSpPr>
        <p:spPr>
          <a:xfrm>
            <a:off x="871178" y="2068643"/>
            <a:ext cx="10515600" cy="350769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Заголовок 1"/>
          <p:cNvSpPr>
            <a:spLocks noGrp="1"/>
          </p:cNvSpPr>
          <p:nvPr>
            <p:ph idx="1"/>
          </p:nvPr>
        </p:nvSpPr>
        <p:spPr>
          <a:xfrm>
            <a:off x="797605" y="1442953"/>
            <a:ext cx="10515600" cy="5415047"/>
          </a:xfrm>
        </p:spPr>
        <p:txBody>
          <a:bodyPr>
            <a:noAutofit/>
          </a:bodyPr>
          <a:lstStyle/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ru-RU" sz="1800" b="1" dirty="0"/>
              <a:t>Прослушали лекции в Перинатальных центрах и ЛПУ г. Москвы, Московской области и в регионах России более 56 000 мам</a:t>
            </a:r>
            <a:r>
              <a:rPr lang="ru-RU" sz="1800" dirty="0"/>
              <a:t>, включая многодетных родителей, где рождены недоношенные дети и дети с ОВЗ. Также они получили благотворительные наборы, подготовленные фондом «Подари солнечный свет». </a:t>
            </a:r>
          </a:p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ru-RU" sz="1800" dirty="0"/>
              <a:t>Оказаны услуги в сфере просвещения и информирования более 10 000 человек, включая родственников.</a:t>
            </a:r>
          </a:p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ru-RU" sz="1800" dirty="0"/>
              <a:t>Более 5 000 человек отметили увеличение своих компетенций в сфере здравоохранения.</a:t>
            </a:r>
          </a:p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ru-RU" sz="1800" dirty="0"/>
              <a:t>Более 460 медицинских работников были вовлечены в наш проект и повысили свою профессиональную квалификацию. </a:t>
            </a:r>
          </a:p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ru-RU" sz="1800" dirty="0"/>
              <a:t>Студенты ВУЗов были ознакомлены с деятельностью фонда и приняли решение участвовать в мероприятиях фонда в качестве волонтёров.</a:t>
            </a:r>
          </a:p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ru-RU" sz="1800" dirty="0"/>
              <a:t>Создано волонтёрское движение «Дари добро» в Саратовской области.</a:t>
            </a:r>
          </a:p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ru-RU" sz="1800" b="1" dirty="0"/>
              <a:t>Общий информационный охват проекта </a:t>
            </a:r>
            <a:r>
              <a:rPr lang="ru-RU" sz="1800" b="1"/>
              <a:t>за 5,5  </a:t>
            </a:r>
            <a:r>
              <a:rPr lang="ru-RU" sz="1800" b="1" dirty="0"/>
              <a:t>лет составил более 18 млн человек, включая тематические мероприятия, фестивали, круглые столы, общественные слушания, публикации в СМИ и журналах: </a:t>
            </a:r>
            <a:r>
              <a:rPr lang="ru-RU" sz="1800" dirty="0"/>
              <a:t>«Точка Опоры», «Детство», «</a:t>
            </a:r>
            <a:r>
              <a:rPr lang="ru-RU" sz="1800" dirty="0" err="1"/>
              <a:t>Luxury</a:t>
            </a:r>
            <a:r>
              <a:rPr lang="ru-RU" sz="1800" dirty="0"/>
              <a:t>», «</a:t>
            </a:r>
            <a:r>
              <a:rPr lang="ru-RU" sz="1800" dirty="0" err="1"/>
              <a:t>Status</a:t>
            </a:r>
            <a:r>
              <a:rPr lang="ru-RU" sz="1800" dirty="0"/>
              <a:t> </a:t>
            </a:r>
            <a:r>
              <a:rPr lang="ru-RU" sz="1800" dirty="0" err="1"/>
              <a:t>Praesens</a:t>
            </a:r>
            <a:r>
              <a:rPr lang="ru-RU" sz="1800" dirty="0"/>
              <a:t>», «Мегаполис Тайм», «Мода </a:t>
            </a:r>
            <a:r>
              <a:rPr lang="ru-RU" sz="1800" dirty="0" err="1"/>
              <a:t>Топикал</a:t>
            </a:r>
            <a:r>
              <a:rPr lang="ru-RU" sz="1800" dirty="0"/>
              <a:t>»; газетах: «Вертикальная власть Федерации», «Земляничка» (Вологда), РТ Общественно-политическая газета ТВ; ОТР, 1 канал, семья ТВ, ТЕО-ТВ, Мир-24, Москва-24, ТВЦ; радио: Говорит Москва, Радио России, АСИ, Милосердие.ru, а также в социальных сетях.</a:t>
            </a:r>
          </a:p>
        </p:txBody>
      </p:sp>
      <p:pic>
        <p:nvPicPr>
          <p:cNvPr id="3" name="Изображение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533" y="570033"/>
            <a:ext cx="2750655" cy="736185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1E53F910-3751-6042-A019-0E57267580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5558" y="567668"/>
            <a:ext cx="7771219" cy="955072"/>
          </a:xfrm>
        </p:spPr>
        <p:txBody>
          <a:bodyPr>
            <a:normAutofit/>
          </a:bodyPr>
          <a:lstStyle/>
          <a:p>
            <a:r>
              <a:rPr lang="ru-RU" sz="2700" b="1" dirty="0"/>
              <a:t>За 7 лет в Школе для родителей </a:t>
            </a:r>
            <a:br>
              <a:rPr lang="ru-RU" sz="2700" b="1" dirty="0"/>
            </a:br>
            <a:r>
              <a:rPr lang="ru-RU" sz="2700" b="1" dirty="0"/>
              <a:t>«Новая жизнь вместе»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435649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7FD38E72-D1B5-1E4C-A33A-24A57C456D00}"/>
              </a:ext>
            </a:extLst>
          </p:cNvPr>
          <p:cNvSpPr/>
          <p:nvPr/>
        </p:nvSpPr>
        <p:spPr>
          <a:xfrm>
            <a:off x="731520" y="1702067"/>
            <a:ext cx="10655258" cy="3874274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66503D56-9DFE-43BE-946F-C0B4A30B45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91920" y="1467780"/>
            <a:ext cx="8006080" cy="4475137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1E53F910-3751-6042-A019-0E57267580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8240" y="1036320"/>
            <a:ext cx="6418537" cy="486419"/>
          </a:xfrm>
        </p:spPr>
        <p:txBody>
          <a:bodyPr>
            <a:normAutofit fontScale="90000"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/>
                <a:ea typeface="MS Mincho" panose="02020609040205080304" pitchFamily="49" charset="-128"/>
                <a:cs typeface="Times New Roman" panose="02020603050405020304" pitchFamily="18" charset="0"/>
              </a:rPr>
              <a:t>Ресурсный центр ранней помощи для родителей</a:t>
            </a:r>
            <a:b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/>
                <a:ea typeface="MS Mincho" panose="02020609040205080304" pitchFamily="49" charset="-128"/>
                <a:cs typeface="Times New Roman" panose="02020603050405020304" pitchFamily="18" charset="0"/>
              </a:rPr>
            </a:b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/>
                <a:ea typeface="MS Mincho" panose="02020609040205080304" pitchFamily="49" charset="-128"/>
                <a:cs typeface="Times New Roman" panose="02020603050405020304" pitchFamily="18" charset="0"/>
              </a:rPr>
              <a:t> в стационаре </a:t>
            </a:r>
            <a:r>
              <a:rPr kumimoji="0" lang="ru-RU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Школа для родителей «Новая жизнь вместе»</a:t>
            </a:r>
            <a:br>
              <a:rPr kumimoji="0" lang="ru-RU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241039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b="1" dirty="0">
                <a:solidFill>
                  <a:srgbClr val="002060"/>
                </a:solidFill>
              </a:rPr>
              <a:t>Семейный центр в районе Метрогородок </a:t>
            </a:r>
            <a:br>
              <a:rPr lang="ru-RU" sz="3200" b="1" dirty="0">
                <a:solidFill>
                  <a:srgbClr val="002060"/>
                </a:solidFill>
              </a:rPr>
            </a:br>
            <a:r>
              <a:rPr lang="ru-RU" sz="3200" b="1" dirty="0">
                <a:solidFill>
                  <a:srgbClr val="002060"/>
                </a:solidFill>
              </a:rPr>
              <a:t>г. Москвы.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95402" y="2593075"/>
            <a:ext cx="6579356" cy="3425587"/>
          </a:xfrm>
        </p:spPr>
        <p:txBody>
          <a:bodyPr>
            <a:normAutofit/>
          </a:bodyPr>
          <a:lstStyle/>
          <a:p>
            <a:r>
              <a:rPr lang="ru-RU" sz="1900" dirty="0">
                <a:solidFill>
                  <a:srgbClr val="002060"/>
                </a:solidFill>
              </a:rPr>
              <a:t>1) Организация группы дневного пребывания для детей от 1 часа до 3 часов</a:t>
            </a:r>
          </a:p>
          <a:p>
            <a:r>
              <a:rPr lang="ru-RU" sz="1900" dirty="0">
                <a:solidFill>
                  <a:srgbClr val="002060"/>
                </a:solidFill>
              </a:rPr>
              <a:t>2) Организация и проведение групповых и индивидуальных занятий для детей от 1 года до 13 лет: раннее развитие, </a:t>
            </a:r>
            <a:r>
              <a:rPr lang="ru-RU" sz="1900" dirty="0" err="1">
                <a:solidFill>
                  <a:srgbClr val="002060"/>
                </a:solidFill>
              </a:rPr>
              <a:t>беби</a:t>
            </a:r>
            <a:r>
              <a:rPr lang="ru-RU" sz="1900" dirty="0">
                <a:solidFill>
                  <a:srgbClr val="002060"/>
                </a:solidFill>
              </a:rPr>
              <a:t>-йога, адаптивный спорт, логопед, творчество, кулинарная мастерская, вокал, подготовка к школе, английский язык</a:t>
            </a:r>
          </a:p>
          <a:p>
            <a:r>
              <a:rPr lang="ru-RU" sz="1900" dirty="0">
                <a:solidFill>
                  <a:srgbClr val="002060"/>
                </a:solidFill>
              </a:rPr>
              <a:t>3) Организация досуговых мероприятий для всей семьи</a:t>
            </a:r>
          </a:p>
          <a:p>
            <a:r>
              <a:rPr lang="ru-RU" sz="1900" dirty="0">
                <a:solidFill>
                  <a:srgbClr val="002060"/>
                </a:solidFill>
              </a:rPr>
              <a:t>4) Консультации</a:t>
            </a:r>
            <a:r>
              <a:rPr lang="en-US" sz="1900" dirty="0">
                <a:solidFill>
                  <a:srgbClr val="002060"/>
                </a:solidFill>
              </a:rPr>
              <a:t> </a:t>
            </a:r>
            <a:r>
              <a:rPr lang="ru-RU" sz="1900" dirty="0">
                <a:solidFill>
                  <a:srgbClr val="002060"/>
                </a:solidFill>
              </a:rPr>
              <a:t>специалистов</a:t>
            </a:r>
          </a:p>
          <a:p>
            <a:r>
              <a:rPr lang="ru-RU" sz="1900" dirty="0">
                <a:solidFill>
                  <a:srgbClr val="002060"/>
                </a:solidFill>
              </a:rPr>
              <a:t>5) Создание инклюзивной среды</a:t>
            </a:r>
          </a:p>
          <a:p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AB383E3-7CAD-44A9-B770-4F689D03447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8208" y="2963354"/>
            <a:ext cx="3718942" cy="255162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DBD88CF-E1EC-4A2E-A6FA-5E85F913E1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9760" y="1944124"/>
            <a:ext cx="2869122" cy="944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8988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91920" y="84346"/>
            <a:ext cx="5588000" cy="1690749"/>
          </a:xfrm>
        </p:spPr>
        <p:txBody>
          <a:bodyPr/>
          <a:lstStyle/>
          <a:p>
            <a:pPr algn="l"/>
            <a:r>
              <a:rPr lang="ru-RU" b="1" dirty="0">
                <a:solidFill>
                  <a:srgbClr val="002060"/>
                </a:solidFill>
              </a:rPr>
              <a:t>Наши специалисты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ru-RU" sz="1400" b="1" dirty="0"/>
          </a:p>
          <a:p>
            <a:pPr marL="0" indent="0">
              <a:buNone/>
            </a:pPr>
            <a:endParaRPr lang="ru-RU" sz="1400" b="1" dirty="0"/>
          </a:p>
          <a:p>
            <a:pPr marL="0" indent="0">
              <a:buNone/>
            </a:pPr>
            <a:endParaRPr lang="ru-RU" sz="1400" b="1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3C8D4B1-2DD4-4D2D-95E3-1D5AFD62752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ru-RU" sz="1500" dirty="0">
              <a:solidFill>
                <a:srgbClr val="002060"/>
              </a:solidFill>
            </a:endParaRPr>
          </a:p>
          <a:p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CD176DC-C108-44E5-9E3A-2D8E454C696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0415" y="1845342"/>
            <a:ext cx="1516242" cy="151624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1F2CCAF-94FC-432C-8199-4D93113696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512" y="4283959"/>
            <a:ext cx="1481008" cy="151624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7DE0BDC-82F7-40EE-B603-D9FA8F491BB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8112" y="4249671"/>
            <a:ext cx="1617372" cy="1584817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9601F85B-3709-4432-8DE9-8F0301317EB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585" y="1815921"/>
            <a:ext cx="1132310" cy="1584817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7890A277-D4CF-4FC9-BD79-1703564F5C3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5039" y="1817080"/>
            <a:ext cx="1278128" cy="1593029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095E5164-5DDA-4CA8-BECC-15188633E38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1120" y="4441529"/>
            <a:ext cx="1284224" cy="1358672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91C79BC5-5809-4C92-A90F-6192EED904F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6088" y="4283959"/>
            <a:ext cx="1394470" cy="1434889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51459E77-CFDE-4919-8EC2-AFDF96B4D8F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302" y="4224747"/>
            <a:ext cx="1497719" cy="1494101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B6EF7239-528E-4DBD-B78A-951592F6F04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8018" y="1768922"/>
            <a:ext cx="1476270" cy="149410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63F17821-036E-443D-8509-FE016BECACE7}"/>
              </a:ext>
            </a:extLst>
          </p:cNvPr>
          <p:cNvSpPr txBox="1"/>
          <p:nvPr/>
        </p:nvSpPr>
        <p:spPr>
          <a:xfrm rot="10800000" flipV="1">
            <a:off x="4826000" y="3785719"/>
            <a:ext cx="2944948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00" dirty="0" err="1"/>
              <a:t>Тертичная</a:t>
            </a:r>
            <a:r>
              <a:rPr lang="ru-RU" sz="1100" dirty="0"/>
              <a:t> Елена Петровна</a:t>
            </a:r>
          </a:p>
          <a:p>
            <a:r>
              <a:rPr lang="ru-RU" sz="1100" dirty="0"/>
              <a:t>Педагог </a:t>
            </a:r>
            <a:r>
              <a:rPr lang="ru-RU" sz="1100" dirty="0" err="1"/>
              <a:t>допобразования</a:t>
            </a:r>
            <a:r>
              <a:rPr lang="ru-RU" sz="1100" dirty="0"/>
              <a:t>,</a:t>
            </a:r>
          </a:p>
          <a:p>
            <a:r>
              <a:rPr lang="ru-RU" sz="1100" dirty="0"/>
              <a:t>специалист высшей категории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F1364B2-2CC6-4618-BEEE-D98D87061636}"/>
              </a:ext>
            </a:extLst>
          </p:cNvPr>
          <p:cNvSpPr txBox="1"/>
          <p:nvPr/>
        </p:nvSpPr>
        <p:spPr>
          <a:xfrm>
            <a:off x="2989427" y="3870959"/>
            <a:ext cx="121079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00" dirty="0"/>
              <a:t>Дарья </a:t>
            </a:r>
            <a:r>
              <a:rPr lang="ru-RU" sz="1100" dirty="0" err="1"/>
              <a:t>Телелейко</a:t>
            </a:r>
            <a:endParaRPr lang="ru-RU" sz="11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99D621B-B11E-4F69-A449-B29A02AED29F}"/>
              </a:ext>
            </a:extLst>
          </p:cNvPr>
          <p:cNvSpPr txBox="1"/>
          <p:nvPr/>
        </p:nvSpPr>
        <p:spPr>
          <a:xfrm rot="10800000" flipV="1">
            <a:off x="1048512" y="3847841"/>
            <a:ext cx="810564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00" dirty="0"/>
              <a:t>Дмитрий </a:t>
            </a:r>
            <a:r>
              <a:rPr lang="ru-RU" sz="1100" dirty="0" err="1"/>
              <a:t>Назолин</a:t>
            </a:r>
            <a:endParaRPr lang="ru-RU" sz="1100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121EF36-C5FC-42B1-9AC5-0FB923C3945B}"/>
              </a:ext>
            </a:extLst>
          </p:cNvPr>
          <p:cNvSpPr txBox="1"/>
          <p:nvPr/>
        </p:nvSpPr>
        <p:spPr>
          <a:xfrm>
            <a:off x="6532880" y="1227355"/>
            <a:ext cx="2826229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00" dirty="0"/>
              <a:t>Сабира Илиева </a:t>
            </a:r>
          </a:p>
          <a:p>
            <a:r>
              <a:rPr lang="ru-RU" sz="1100" dirty="0"/>
              <a:t>Специалист по музыке,</a:t>
            </a:r>
          </a:p>
          <a:p>
            <a:r>
              <a:rPr lang="ru-RU" sz="1100" dirty="0"/>
              <a:t>джазовая певица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CB691D1-67AF-4698-ABD5-EF9558B13C40}"/>
              </a:ext>
            </a:extLst>
          </p:cNvPr>
          <p:cNvSpPr txBox="1"/>
          <p:nvPr/>
        </p:nvSpPr>
        <p:spPr>
          <a:xfrm>
            <a:off x="4116585" y="1341121"/>
            <a:ext cx="5037575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00"/>
              <a:t>Анастасия Соколова</a:t>
            </a:r>
          </a:p>
          <a:p>
            <a:r>
              <a:rPr lang="ru-RU" sz="1100"/>
              <a:t>Психолог-консультант</a:t>
            </a:r>
            <a:endParaRPr lang="ru-RU" sz="1100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A0EE00C-AF93-466D-82F2-9215A5F53845}"/>
              </a:ext>
            </a:extLst>
          </p:cNvPr>
          <p:cNvSpPr txBox="1"/>
          <p:nvPr/>
        </p:nvSpPr>
        <p:spPr>
          <a:xfrm>
            <a:off x="1048512" y="1338035"/>
            <a:ext cx="810564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00" dirty="0"/>
              <a:t>Александра </a:t>
            </a:r>
            <a:r>
              <a:rPr lang="ru-RU" sz="1100" dirty="0" err="1"/>
              <a:t>Колодько</a:t>
            </a:r>
            <a:r>
              <a:rPr lang="ru-RU" sz="1100" dirty="0"/>
              <a:t> </a:t>
            </a:r>
          </a:p>
          <a:p>
            <a:r>
              <a:rPr lang="ru-RU" sz="1100" dirty="0"/>
              <a:t>Администратор центра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B8E92C9-C0D9-47AF-9115-70704051C9F6}"/>
              </a:ext>
            </a:extLst>
          </p:cNvPr>
          <p:cNvSpPr txBox="1"/>
          <p:nvPr/>
        </p:nvSpPr>
        <p:spPr>
          <a:xfrm>
            <a:off x="7156088" y="3804589"/>
            <a:ext cx="236921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00" dirty="0"/>
              <a:t>Анастасия Папакой</a:t>
            </a:r>
          </a:p>
          <a:p>
            <a:r>
              <a:rPr lang="ru-RU" sz="1100" dirty="0"/>
              <a:t>Специалист по творчеству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B5417EA-9D9A-4622-A7A5-01E9D2C1E44A}"/>
              </a:ext>
            </a:extLst>
          </p:cNvPr>
          <p:cNvSpPr txBox="1"/>
          <p:nvPr/>
        </p:nvSpPr>
        <p:spPr>
          <a:xfrm>
            <a:off x="8818880" y="1215097"/>
            <a:ext cx="268224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00" dirty="0"/>
              <a:t>Ольга Никишкина</a:t>
            </a:r>
          </a:p>
          <a:p>
            <a:r>
              <a:rPr lang="ru-RU" sz="1100" dirty="0"/>
              <a:t>Специалист по раннему развитию детей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EABF800-FF25-44BF-9543-336DE02E6F24}"/>
              </a:ext>
            </a:extLst>
          </p:cNvPr>
          <p:cNvSpPr txBox="1"/>
          <p:nvPr/>
        </p:nvSpPr>
        <p:spPr>
          <a:xfrm>
            <a:off x="9544303" y="3785719"/>
            <a:ext cx="1865377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00" dirty="0" err="1"/>
              <a:t>Айнетдинова</a:t>
            </a:r>
            <a:r>
              <a:rPr lang="ru-RU" sz="1100" dirty="0"/>
              <a:t> Эльвира</a:t>
            </a:r>
          </a:p>
          <a:p>
            <a:r>
              <a:rPr lang="ru-RU" sz="1100" dirty="0"/>
              <a:t>Логопед</a:t>
            </a:r>
          </a:p>
        </p:txBody>
      </p:sp>
    </p:spTree>
    <p:extLst>
      <p:ext uri="{BB962C8B-B14F-4D97-AF65-F5344CB8AC3E}">
        <p14:creationId xmlns:p14="http://schemas.microsoft.com/office/powerpoint/2010/main" val="11416161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F5DE556-7B03-4B0F-B51D-CD266198CF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160" y="690881"/>
            <a:ext cx="4084320" cy="272288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9E9DFF1-F959-4C1E-A92E-B3205DBDFC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5920" y="652007"/>
            <a:ext cx="4026399" cy="268400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F7B9C12-61CB-4901-A91D-7983BA0361F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841" y="3593109"/>
            <a:ext cx="3657599" cy="243839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BA50AC0-603C-4A87-8C84-04415084452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5920" y="3521988"/>
            <a:ext cx="3764280" cy="2509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3462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AE8305B-EF0F-4D48-8D8E-0F8799DA91E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040" y="642621"/>
            <a:ext cx="4419600" cy="29464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0390577-B596-463E-A205-5F8C3F5C70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7760" y="712047"/>
            <a:ext cx="4124960" cy="264135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273BC7A-370B-4C4C-A091-D8CC895662B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657" y="3631353"/>
            <a:ext cx="3771900" cy="25146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5D6D2B6-013A-4873-9D6E-7589B463985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9016" y="3504594"/>
            <a:ext cx="3962376" cy="2641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9966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28759" y="942976"/>
            <a:ext cx="95297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>
                <a:solidFill>
                  <a:srgbClr val="7030A0"/>
                </a:solidFill>
              </a:rPr>
              <a:t>СПАСИБО ЗА ВНИМАНИЕ!</a:t>
            </a: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886" y="1773973"/>
            <a:ext cx="6715602" cy="4420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9538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D9B8275-AA52-4281-B6DF-2CB630903058}"/>
              </a:ext>
            </a:extLst>
          </p:cNvPr>
          <p:cNvSpPr txBox="1"/>
          <p:nvPr/>
        </p:nvSpPr>
        <p:spPr>
          <a:xfrm rot="10800000" flipV="1">
            <a:off x="3505200" y="4322525"/>
            <a:ext cx="54356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BC14BC"/>
                </a:solidFill>
              </a:rPr>
              <a:t>Мы открыты для общей  работы ради детей!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900B119-8357-4D05-91F2-0FDBD062A50C}"/>
              </a:ext>
            </a:extLst>
          </p:cNvPr>
          <p:cNvSpPr txBox="1"/>
          <p:nvPr/>
        </p:nvSpPr>
        <p:spPr>
          <a:xfrm>
            <a:off x="985520" y="2327438"/>
            <a:ext cx="5283201" cy="10795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11655" marR="5080" indent="-1799589" algn="ctr">
              <a:lnSpc>
                <a:spcPts val="2440"/>
              </a:lnSpc>
              <a:spcBef>
                <a:spcPts val="65"/>
              </a:spcBef>
            </a:pPr>
            <a:r>
              <a:rPr lang="ru-RU" sz="3200" b="1" spc="15" dirty="0">
                <a:solidFill>
                  <a:srgbClr val="7030A0"/>
                </a:solidFill>
                <a:cs typeface="Arial"/>
              </a:rPr>
              <a:t>+7</a:t>
            </a:r>
            <a:r>
              <a:rPr lang="en-US" sz="3200" b="1" spc="15" dirty="0">
                <a:solidFill>
                  <a:srgbClr val="7030A0"/>
                </a:solidFill>
                <a:cs typeface="Arial"/>
              </a:rPr>
              <a:t>(</a:t>
            </a:r>
            <a:r>
              <a:rPr lang="ru-RU" sz="3200" b="1" spc="15" dirty="0">
                <a:solidFill>
                  <a:srgbClr val="7030A0"/>
                </a:solidFill>
                <a:cs typeface="Arial"/>
              </a:rPr>
              <a:t>499</a:t>
            </a:r>
            <a:r>
              <a:rPr lang="en-US" sz="3200" b="1" spc="15" dirty="0">
                <a:solidFill>
                  <a:srgbClr val="7030A0"/>
                </a:solidFill>
                <a:cs typeface="Arial"/>
              </a:rPr>
              <a:t>)</a:t>
            </a:r>
            <a:r>
              <a:rPr lang="ru-RU" sz="3200" b="1" spc="15" dirty="0">
                <a:solidFill>
                  <a:srgbClr val="7030A0"/>
                </a:solidFill>
                <a:cs typeface="Arial"/>
              </a:rPr>
              <a:t>550 50 79</a:t>
            </a:r>
          </a:p>
          <a:p>
            <a:pPr marL="1811655" marR="5080" indent="-1799589" algn="ctr">
              <a:lnSpc>
                <a:spcPts val="2440"/>
              </a:lnSpc>
              <a:spcBef>
                <a:spcPts val="65"/>
              </a:spcBef>
            </a:pPr>
            <a:endParaRPr lang="ru-RU" sz="3200" b="1" spc="15" dirty="0">
              <a:solidFill>
                <a:srgbClr val="7030A0"/>
              </a:solidFill>
              <a:cs typeface="Arial"/>
            </a:endParaRPr>
          </a:p>
          <a:p>
            <a:pPr marL="1811655" marR="5080" indent="-1799589" algn="ctr">
              <a:lnSpc>
                <a:spcPts val="2440"/>
              </a:lnSpc>
              <a:spcBef>
                <a:spcPts val="65"/>
              </a:spcBef>
            </a:pPr>
            <a:r>
              <a:rPr lang="ru-RU" sz="3200" b="1" spc="20" dirty="0">
                <a:solidFill>
                  <a:srgbClr val="7030A0"/>
                </a:solidFill>
                <a:cs typeface="Arial"/>
              </a:rPr>
              <a:t>+7</a:t>
            </a:r>
            <a:r>
              <a:rPr lang="en-US" sz="3200" b="1" spc="20" dirty="0">
                <a:solidFill>
                  <a:srgbClr val="7030A0"/>
                </a:solidFill>
                <a:cs typeface="Arial"/>
              </a:rPr>
              <a:t>(</a:t>
            </a:r>
            <a:r>
              <a:rPr lang="ru-RU" sz="3200" b="1" spc="20" dirty="0">
                <a:solidFill>
                  <a:srgbClr val="7030A0"/>
                </a:solidFill>
                <a:cs typeface="Arial"/>
              </a:rPr>
              <a:t>991)103 70 43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72D8879-B9A3-4B72-9190-13D4A6DEE71C}"/>
              </a:ext>
            </a:extLst>
          </p:cNvPr>
          <p:cNvSpPr txBox="1"/>
          <p:nvPr/>
        </p:nvSpPr>
        <p:spPr>
          <a:xfrm>
            <a:off x="6644640" y="2305773"/>
            <a:ext cx="4653280" cy="10939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11655" marR="5080" indent="-1799589" algn="ctr">
              <a:lnSpc>
                <a:spcPts val="2440"/>
              </a:lnSpc>
              <a:spcBef>
                <a:spcPts val="65"/>
              </a:spcBef>
            </a:pPr>
            <a:r>
              <a:rPr lang="en-US" sz="3600" b="1" spc="20" dirty="0">
                <a:solidFill>
                  <a:srgbClr val="7030A0"/>
                </a:solidFill>
                <a:cs typeface="Arial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www.sunlightfond.ru</a:t>
            </a:r>
            <a:endParaRPr lang="ru-RU" sz="3600" b="1" spc="20" dirty="0">
              <a:solidFill>
                <a:srgbClr val="7030A0"/>
              </a:solidFill>
              <a:cs typeface="Arial"/>
            </a:endParaRPr>
          </a:p>
          <a:p>
            <a:pPr marL="1811655" marR="5080" indent="-1799589" algn="ctr">
              <a:lnSpc>
                <a:spcPts val="2440"/>
              </a:lnSpc>
              <a:spcBef>
                <a:spcPts val="65"/>
              </a:spcBef>
            </a:pPr>
            <a:endParaRPr lang="en-US" sz="3600" b="1" spc="20" dirty="0">
              <a:solidFill>
                <a:srgbClr val="7030A0"/>
              </a:solidFill>
              <a:cs typeface="Arial"/>
            </a:endParaRPr>
          </a:p>
          <a:p>
            <a:pPr marL="1811655" marR="5080" indent="-1799589" algn="ctr">
              <a:lnSpc>
                <a:spcPts val="2440"/>
              </a:lnSpc>
              <a:spcBef>
                <a:spcPts val="65"/>
              </a:spcBef>
            </a:pPr>
            <a:r>
              <a:rPr lang="en-US" sz="3600" b="1" spc="20" dirty="0">
                <a:solidFill>
                  <a:srgbClr val="7030A0"/>
                </a:solidFill>
                <a:cs typeface="Arial"/>
              </a:rPr>
              <a:t>info@sunlightfond.ru</a:t>
            </a:r>
            <a:endParaRPr lang="en-US" sz="3600" b="1" dirty="0">
              <a:solidFill>
                <a:srgbClr val="7030A0"/>
              </a:solidFill>
              <a:cs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AEF16F6-E3D6-4AAD-BC0A-B91F42882030}"/>
              </a:ext>
            </a:extLst>
          </p:cNvPr>
          <p:cNvSpPr txBox="1"/>
          <p:nvPr/>
        </p:nvSpPr>
        <p:spPr>
          <a:xfrm rot="10800000" flipV="1">
            <a:off x="3576320" y="3475167"/>
            <a:ext cx="55778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@</a:t>
            </a:r>
            <a:r>
              <a:rPr lang="en-US" sz="36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podari_svet</a:t>
            </a:r>
            <a:r>
              <a:rPr lang="ru-RU" sz="36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sz="3600" b="1" dirty="0">
              <a:solidFill>
                <a:srgbClr val="7030A0"/>
              </a:solidFill>
            </a:endParaRPr>
          </a:p>
        </p:txBody>
      </p:sp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426" y="708561"/>
            <a:ext cx="3918703" cy="1048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2467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47344" y="1531429"/>
            <a:ext cx="10515600" cy="5152835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ru-RU" sz="2300" dirty="0"/>
              <a:t>Цель программы: </a:t>
            </a:r>
          </a:p>
          <a:p>
            <a:pPr marL="0" indent="0">
              <a:buNone/>
            </a:pPr>
            <a:r>
              <a:rPr lang="ru-RU" sz="2300" dirty="0"/>
              <a:t>Информационно-социально-психологическое сопровождение семей с недоношенными новорождёнными детьми для:</a:t>
            </a:r>
          </a:p>
          <a:p>
            <a:r>
              <a:rPr lang="ru-RU" sz="2300" dirty="0"/>
              <a:t>профилактики инвалидности у детей, рождённых на раннем сроке; </a:t>
            </a:r>
          </a:p>
          <a:p>
            <a:r>
              <a:rPr lang="ru-RU" sz="2300" dirty="0"/>
              <a:t>содействия сохранению психологического здоровья матери ребёнка, родившегося раньше срока; </a:t>
            </a:r>
          </a:p>
          <a:p>
            <a:r>
              <a:rPr lang="ru-RU" sz="2300" dirty="0"/>
              <a:t>налаживания диалога между врачом и родителями недоношенного новорождённого, находящимися в состоянии стресса. </a:t>
            </a:r>
          </a:p>
          <a:p>
            <a:pPr marL="0" indent="0" algn="ctr">
              <a:buNone/>
            </a:pPr>
            <a:r>
              <a:rPr lang="ru-RU" sz="2300" dirty="0"/>
              <a:t>Задачи программы: </a:t>
            </a:r>
          </a:p>
          <a:p>
            <a:pPr marL="0" indent="0">
              <a:buNone/>
            </a:pPr>
            <a:r>
              <a:rPr lang="ru-RU" sz="2300" dirty="0"/>
              <a:t>1. Организация и проведение группового информационно-психологического консультирования родителей недоношенных детей по вопросам сохранения эмоциональной стабильности и способам эффективной самопомощи в ситуации переживания стресса преждевременных родов. </a:t>
            </a:r>
          </a:p>
          <a:p>
            <a:pPr marL="0" indent="0">
              <a:buNone/>
            </a:pPr>
            <a:r>
              <a:rPr lang="ru-RU" sz="2300" dirty="0"/>
              <a:t>2. Организация и проведение информационно-разъяснительной работы по вопросам изучения основных аспектов выхаживания, особенностей ухода за недоношенным новорожденным, раннего развития и профилактики </a:t>
            </a:r>
            <a:r>
              <a:rPr lang="ru-RU" sz="2300" dirty="0" err="1"/>
              <a:t>инвалидизации</a:t>
            </a:r>
            <a:r>
              <a:rPr lang="ru-RU" sz="2300" dirty="0"/>
              <a:t> ребёнка, при преждевременных родах. </a:t>
            </a:r>
          </a:p>
          <a:p>
            <a:pPr marL="0" indent="0">
              <a:buNone/>
            </a:pPr>
            <a:r>
              <a:rPr lang="ru-RU" sz="2300" dirty="0"/>
              <a:t>3. Создание и распространение печатной продукции - памяток, брошюр для женских консультаций, родильных домов, перинатальных центров, клинических больниц.</a:t>
            </a:r>
          </a:p>
        </p:txBody>
      </p:sp>
      <p:pic>
        <p:nvPicPr>
          <p:cNvPr id="4" name="Изображение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04" y="641978"/>
            <a:ext cx="3066700" cy="820771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3F456D13-FBB2-E341-BF38-3FF5BCB9E8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0480" y="843280"/>
            <a:ext cx="7504177" cy="688149"/>
          </a:xfrm>
        </p:spPr>
        <p:txBody>
          <a:bodyPr>
            <a:noAutofit/>
          </a:bodyPr>
          <a:lstStyle/>
          <a:p>
            <a:r>
              <a:rPr lang="ru-RU" sz="1600" b="1" dirty="0">
                <a:solidFill>
                  <a:srgbClr val="000000"/>
                </a:solidFill>
                <a:effectLst/>
                <a:latin typeface="+mj-lt"/>
                <a:ea typeface="MS Mincho" panose="02020609040205080304" pitchFamily="49" charset="-128"/>
                <a:cs typeface="Times New Roman" panose="02020603050405020304" pitchFamily="18" charset="0"/>
              </a:rPr>
              <a:t>Ресурсный центр ранней помощи </a:t>
            </a:r>
            <a:br>
              <a:rPr lang="ru-RU" sz="1600" b="1" dirty="0">
                <a:solidFill>
                  <a:srgbClr val="000000"/>
                </a:solidFill>
                <a:effectLst/>
                <a:latin typeface="+mj-lt"/>
                <a:ea typeface="MS Mincho" panose="02020609040205080304" pitchFamily="49" charset="-128"/>
                <a:cs typeface="Times New Roman" panose="02020603050405020304" pitchFamily="18" charset="0"/>
              </a:rPr>
            </a:br>
            <a:r>
              <a:rPr lang="ru-RU" sz="1600" b="1" dirty="0"/>
              <a:t> «Новая жизнь вместе» - социально-значимый проект информационно-психологической помощи. Проект реализуется с 2016 года </a:t>
            </a:r>
            <a:br>
              <a:rPr lang="ru-RU" sz="1600" b="1" dirty="0"/>
            </a:br>
            <a:endParaRPr lang="ru-RU" sz="1600" b="1" dirty="0"/>
          </a:p>
        </p:txBody>
      </p:sp>
    </p:spTree>
    <p:extLst>
      <p:ext uri="{BB962C8B-B14F-4D97-AF65-F5344CB8AC3E}">
        <p14:creationId xmlns:p14="http://schemas.microsoft.com/office/powerpoint/2010/main" val="35234681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00100" y="657225"/>
            <a:ext cx="107442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dirty="0">
                <a:latin typeface="+mj-lt"/>
                <a:ea typeface="ＭＳ 明朝" charset="-128"/>
                <a:cs typeface="Times New Roman" charset="0"/>
              </a:rPr>
              <a:t>П</a:t>
            </a:r>
            <a:r>
              <a:rPr lang="ru-RU" dirty="0">
                <a:solidFill>
                  <a:srgbClr val="000000"/>
                </a:solidFill>
                <a:latin typeface="+mj-lt"/>
                <a:ea typeface="Times New Roman" charset="0"/>
                <a:cs typeface="Times New Roman" charset="0"/>
              </a:rPr>
              <a:t>роект «Новая жизнь вместе» получил Премию Лучшие социальные  проекты России и вошел в топ лучших проектов по Москве, </a:t>
            </a:r>
          </a:p>
          <a:p>
            <a:pPr algn="ctr"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+mj-lt"/>
                <a:ea typeface="Times New Roman" charset="0"/>
                <a:cs typeface="Times New Roman" charset="0"/>
              </a:rPr>
              <a:t>«Вектор Детство-2018»,  который был инициирован Уполномоченным при Президенте Российской Федерации по правам ребенка.</a:t>
            </a:r>
            <a:endParaRPr lang="ru-RU" dirty="0">
              <a:latin typeface="+mj-lt"/>
              <a:ea typeface="ＭＳ 明朝" charset="-128"/>
              <a:cs typeface="Times New Roman" charset="0"/>
            </a:endParaRPr>
          </a:p>
          <a:p>
            <a:pPr algn="ctr">
              <a:spcAft>
                <a:spcPts val="0"/>
              </a:spcAft>
            </a:pPr>
            <a:r>
              <a:rPr lang="ru-RU" dirty="0">
                <a:latin typeface="+mj-lt"/>
                <a:ea typeface="ＭＳ 明朝" charset="-128"/>
                <a:cs typeface="Times New Roman" charset="0"/>
              </a:rPr>
              <a:t>Проекты Фонда в списке победителей «Фонда Президентских грантов» 2018 года. В 2019 году фонд стал победителем </a:t>
            </a:r>
            <a:r>
              <a:rPr lang="ru-RU" dirty="0">
                <a:solidFill>
                  <a:srgbClr val="000000"/>
                </a:solidFill>
                <a:latin typeface="+mj-lt"/>
                <a:ea typeface="ＭＳ 明朝" charset="-128"/>
                <a:cs typeface="Times New Roman" charset="0"/>
              </a:rPr>
              <a:t>Гранта Мэра Душевная Москва, победителям гранта Москва Добрый город Департамента труда и социальной защиты населения города Москвы.</a:t>
            </a: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938" y="2688550"/>
            <a:ext cx="3197825" cy="3200400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52275" y="3150814"/>
            <a:ext cx="3129300" cy="2346975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087" y="2759651"/>
            <a:ext cx="4172399" cy="3129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3440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99616" y="2701224"/>
            <a:ext cx="5294376" cy="2724912"/>
          </a:xfrm>
        </p:spPr>
        <p:txBody>
          <a:bodyPr>
            <a:noAutofit/>
          </a:bodyPr>
          <a:lstStyle/>
          <a:p>
            <a:pPr algn="ctr"/>
            <a:r>
              <a:rPr lang="ru-RU" sz="3000" dirty="0"/>
              <a:t>В проекте приняли участие 28 ЛПУ и перинатальных центров Москвы, Московской области и регионов России.</a:t>
            </a:r>
            <a:br>
              <a:rPr lang="ru-RU" sz="3000" dirty="0"/>
            </a:br>
            <a:r>
              <a:rPr lang="ru-RU" sz="3000" dirty="0"/>
              <a:t>Готовится новая региональная и федеральная программа.</a:t>
            </a:r>
          </a:p>
        </p:txBody>
      </p:sp>
      <p:pic>
        <p:nvPicPr>
          <p:cNvPr id="5" name="Изображение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924" y="731519"/>
            <a:ext cx="3533991" cy="94583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A4D2C07-B92A-EF48-99A9-8F8264BB8C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0813" y="884419"/>
            <a:ext cx="4046528" cy="238181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594385A-6B6D-F542-8ED0-9805C4CFBD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0813" y="3571095"/>
            <a:ext cx="4030339" cy="2439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5638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35356" y="897872"/>
            <a:ext cx="8040364" cy="955072"/>
          </a:xfrm>
        </p:spPr>
        <p:txBody>
          <a:bodyPr>
            <a:normAutofit fontScale="90000"/>
          </a:bodyPr>
          <a:lstStyle/>
          <a:p>
            <a:r>
              <a:rPr lang="ru-RU" sz="3300" b="1" dirty="0"/>
              <a:t>МЫ ПОМОГАЕМ ВЫСТРОИТЬ ДИАЛОГ МЕЖДУ ВРАЧАМИ И РОДИТЕЛЯМИ</a:t>
            </a:r>
            <a:br>
              <a:rPr lang="ru-RU" dirty="0"/>
            </a:b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8092440" y="3827528"/>
            <a:ext cx="3383280" cy="1892806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sz="2000" dirty="0"/>
              <a:t>Помогаем недоношенным детям – уменьшаем общую детскую смертность и инвалидность!</a:t>
            </a:r>
          </a:p>
          <a:p>
            <a:pPr marL="0" indent="0" algn="ctr">
              <a:buNone/>
            </a:pPr>
            <a:r>
              <a:rPr lang="ru-RU" sz="2000" dirty="0"/>
              <a:t>Работаем с родителями – помогаем детям!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826621"/>
              </p:ext>
            </p:extLst>
          </p:nvPr>
        </p:nvGraphicFramePr>
        <p:xfrm>
          <a:off x="877826" y="1536192"/>
          <a:ext cx="7451786" cy="4953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884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889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743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6420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dirty="0"/>
                        <a:t>ОРГАНИЗАЦИОННАЯ поддержка</a:t>
                      </a:r>
                    </a:p>
                    <a:p>
                      <a:pPr algn="ctr"/>
                      <a:endParaRPr lang="ru-RU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dirty="0"/>
                        <a:t>ПСИХОЛОГИЧЕСКАЯ поддержка</a:t>
                      </a:r>
                    </a:p>
                    <a:p>
                      <a:pPr algn="ctr"/>
                      <a:endParaRPr lang="ru-RU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/>
                        <a:t>ИНФОРМАЦИОННАЯ поддержка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4414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/>
                        <a:t>Сайт, </a:t>
                      </a:r>
                      <a:r>
                        <a:rPr lang="ru-RU" sz="1600" dirty="0" err="1"/>
                        <a:t>соцсети</a:t>
                      </a:r>
                      <a:r>
                        <a:rPr lang="ru-RU" sz="1600" dirty="0"/>
                        <a:t> и рассылка для мам</a:t>
                      </a:r>
                    </a:p>
                    <a:p>
                      <a:pPr algn="ctr"/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/>
                        <a:t>Ресурсный центр</a:t>
                      </a:r>
                      <a:r>
                        <a:rPr lang="ru-RU" sz="1600" baseline="0" dirty="0"/>
                        <a:t> ранней помощи </a:t>
                      </a:r>
                      <a:r>
                        <a:rPr lang="ru-RU" sz="1600" dirty="0"/>
                        <a:t>Школа для родителей «Новая жизнь вместе»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/>
                        <a:t>Сообщество родителей,</a:t>
                      </a:r>
                      <a:r>
                        <a:rPr lang="ru-RU" sz="1600" baseline="0" dirty="0"/>
                        <a:t> Волонтерское сообщество родителей «Дари добро»</a:t>
                      </a:r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4794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/>
                        <a:t>17 ноября Всемирный день недоношенных детей. Фестиваль «Глазами детскими на мир»</a:t>
                      </a:r>
                    </a:p>
                    <a:p>
                      <a:pPr algn="ctr"/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dirty="0"/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/>
                        <a:t>Онлайн/Офлайн -консультации</a:t>
                      </a:r>
                    </a:p>
                    <a:p>
                      <a:pPr algn="ctr"/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/>
                        <a:t>Семейный</a:t>
                      </a:r>
                      <a:r>
                        <a:rPr lang="ru-RU" sz="1600" baseline="0" dirty="0"/>
                        <a:t> центр</a:t>
                      </a:r>
                      <a:endParaRPr lang="ru-RU" sz="1600" dirty="0"/>
                    </a:p>
                    <a:p>
                      <a:pPr algn="ctr"/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0528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/>
                        <a:t>Акция «Дни красоты» для мам и медицинских работников в родильных домах, ЛПУ, перинатальных центрах</a:t>
                      </a:r>
                    </a:p>
                    <a:p>
                      <a:pPr algn="ctr"/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/>
                        <a:t>Методические пособия Пособие «17 правил выхаживания»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/>
                        <a:t>Памятки для родителей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dirty="0"/>
                    </a:p>
                    <a:p>
                      <a:pPr algn="ctr"/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/>
                        <a:t>Акции добрых дел  «Носочки для жизни»</a:t>
                      </a:r>
                    </a:p>
                    <a:p>
                      <a:pPr algn="ctr"/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7" name="Изображение 26" descr="../../Downloads/PHOTO-2018-12-07-16-49-29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9612" y="1536192"/>
            <a:ext cx="3146108" cy="206425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62" y="673358"/>
            <a:ext cx="2767394" cy="740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8049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90869" y="708562"/>
            <a:ext cx="6773805" cy="794920"/>
          </a:xfrm>
        </p:spPr>
        <p:txBody>
          <a:bodyPr>
            <a:normAutofit fontScale="90000"/>
          </a:bodyPr>
          <a:lstStyle/>
          <a:p>
            <a:pPr algn="l"/>
            <a:r>
              <a:rPr lang="ru-RU" sz="3600" b="1" dirty="0"/>
              <a:t>САМЫЕ АКТУАЛЬНЫЕ ТЕМЫ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72318" y="1612880"/>
            <a:ext cx="10292356" cy="4697980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ru-RU" sz="1900" dirty="0"/>
              <a:t>На сегодняшний день, согласно анкетирования, проводимого по окончанию занятия школы «Новая жизнь вместе», уровень информированности участниц по темам вырос более чем на 72,89%.</a:t>
            </a:r>
          </a:p>
          <a:p>
            <a:pPr marL="0" indent="0" algn="ctr">
              <a:buNone/>
            </a:pPr>
            <a:endParaRPr lang="ru-RU" sz="1900" dirty="0"/>
          </a:p>
          <a:p>
            <a:pPr marL="514350" indent="-514350">
              <a:buAutoNum type="arabicPeriod"/>
            </a:pPr>
            <a:r>
              <a:rPr lang="ru-RU" sz="1800" dirty="0"/>
              <a:t>Постродовая депрессия. </a:t>
            </a:r>
          </a:p>
          <a:p>
            <a:pPr marL="514350" indent="-514350">
              <a:buAutoNum type="arabicPeriod"/>
            </a:pPr>
            <a:r>
              <a:rPr lang="ru-RU" sz="1800" dirty="0"/>
              <a:t>Как избавиться от чувства вины. </a:t>
            </a:r>
          </a:p>
          <a:p>
            <a:pPr marL="514350" indent="-514350">
              <a:buAutoNum type="arabicPeriod"/>
            </a:pPr>
            <a:r>
              <a:rPr lang="ru-RU" sz="1800" dirty="0"/>
              <a:t>Медицинские аспекты ухода за недоношенным ребёнком. </a:t>
            </a:r>
          </a:p>
          <a:p>
            <a:pPr marL="514350" indent="-514350">
              <a:buAutoNum type="arabicPeriod"/>
            </a:pPr>
            <a:r>
              <a:rPr lang="ru-RU" sz="1800" dirty="0"/>
              <a:t>Здоровье женщины, здоровье семьи</a:t>
            </a:r>
          </a:p>
          <a:p>
            <a:pPr marL="514350" indent="-514350">
              <a:buAutoNum type="arabicPeriod"/>
            </a:pPr>
            <a:r>
              <a:rPr lang="ru-RU" sz="1800" dirty="0"/>
              <a:t>Грудное вскармливание. Метод Кенгуру</a:t>
            </a:r>
          </a:p>
          <a:p>
            <a:pPr marL="514350" indent="-514350">
              <a:buAutoNum type="arabicPeriod"/>
            </a:pPr>
            <a:r>
              <a:rPr lang="ru-RU" sz="1800" dirty="0" err="1"/>
              <a:t>Абилитация</a:t>
            </a:r>
            <a:r>
              <a:rPr lang="ru-RU" sz="1800" dirty="0"/>
              <a:t> и реабилитация. </a:t>
            </a:r>
          </a:p>
          <a:p>
            <a:pPr marL="514350" indent="-514350">
              <a:buAutoNum type="arabicPeriod"/>
            </a:pPr>
            <a:r>
              <a:rPr lang="ru-RU" sz="1800" dirty="0"/>
              <a:t>Раннее развитие. </a:t>
            </a:r>
          </a:p>
          <a:p>
            <a:pPr marL="514350" indent="-514350">
              <a:buAutoNum type="arabicPeriod"/>
            </a:pPr>
            <a:r>
              <a:rPr lang="ru-RU" sz="1800" dirty="0"/>
              <a:t>Возможные последствия для жизни ребёнка. </a:t>
            </a:r>
          </a:p>
          <a:p>
            <a:pPr marL="514350" indent="-514350">
              <a:buAutoNum type="arabicPeriod"/>
            </a:pPr>
            <a:r>
              <a:rPr lang="ru-RU" sz="1800" dirty="0" err="1"/>
              <a:t>Ретинопатия</a:t>
            </a:r>
            <a:r>
              <a:rPr lang="ru-RU" sz="1800" dirty="0"/>
              <a:t> недоношенных</a:t>
            </a:r>
          </a:p>
          <a:p>
            <a:pPr marL="514350" indent="-514350">
              <a:buAutoNum type="arabicPeriod"/>
            </a:pPr>
            <a:r>
              <a:rPr lang="ru-RU" sz="1800" dirty="0"/>
              <a:t>Перинатальная потеря. </a:t>
            </a:r>
          </a:p>
          <a:p>
            <a:pPr marL="514350" indent="-514350">
              <a:buAutoNum type="arabicPeriod"/>
            </a:pPr>
            <a:r>
              <a:rPr lang="ru-RU" sz="1800" dirty="0"/>
              <a:t>Паллиативная перинатальная помощь.</a:t>
            </a:r>
          </a:p>
          <a:p>
            <a:pPr marL="514350" indent="-514350">
              <a:buAutoNum type="arabicPeriod"/>
            </a:pPr>
            <a:endParaRPr lang="ru-RU" sz="1900" dirty="0"/>
          </a:p>
        </p:txBody>
      </p:sp>
      <p:pic>
        <p:nvPicPr>
          <p:cNvPr id="5" name="Изображение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426" y="708562"/>
            <a:ext cx="2970111" cy="794920"/>
          </a:xfrm>
          <a:prstGeom prst="rect">
            <a:avLst/>
          </a:prstGeom>
        </p:spPr>
      </p:pic>
      <p:pic>
        <p:nvPicPr>
          <p:cNvPr id="7" name="Изображение 35" descr="../../Downloads/Только%20для%20отчета!%20Не%20выставлять%20в%20соц%20с">
            <a:extLst>
              <a:ext uri="{FF2B5EF4-FFF2-40B4-BE49-F238E27FC236}">
                <a16:creationId xmlns:a16="http://schemas.microsoft.com/office/drawing/2014/main" id="{347CA56D-4A3B-B045-A7D7-1047D40C29D0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9413" y="2614614"/>
            <a:ext cx="4435261" cy="321468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358356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90869" y="708562"/>
            <a:ext cx="6773805" cy="794920"/>
          </a:xfrm>
        </p:spPr>
        <p:txBody>
          <a:bodyPr>
            <a:normAutofit/>
          </a:bodyPr>
          <a:lstStyle/>
          <a:p>
            <a:pPr algn="l"/>
            <a:r>
              <a:rPr lang="ru-RU" sz="3600" b="1" dirty="0"/>
              <a:t>АРТ-ТЕРАПИЯ ДЛЯ МАМ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72318" y="1612880"/>
            <a:ext cx="10292356" cy="469798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1600" dirty="0"/>
              <a:t>Арт-терапия одно из направлений психотерапии, которое позволяет выразить своё внутреннее состояние и переживания через творчество. Творчество это мощный инструмент, с помощью которого дизайнер фонда, совместно с психологами работают с эмоционально-психическим состоянием мам, оказавшихся в ситуации ранних родов.</a:t>
            </a:r>
            <a:endParaRPr lang="ru-RU" sz="1400" dirty="0"/>
          </a:p>
        </p:txBody>
      </p:sp>
      <p:pic>
        <p:nvPicPr>
          <p:cNvPr id="5" name="Изображение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426" y="708562"/>
            <a:ext cx="2970111" cy="79492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6DD9D1-29DD-6E4C-A92C-42C78F4130F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9" t="5027" r="765"/>
          <a:stretch/>
        </p:blipFill>
        <p:spPr>
          <a:xfrm>
            <a:off x="1109237" y="2708677"/>
            <a:ext cx="3186093" cy="250335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4BC8A7C-341A-C441-9D4A-2C88B437A3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535" y="2708677"/>
            <a:ext cx="2608253" cy="2547488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ADFE2CD-30D8-A540-B603-2EBB1510C3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2201" y="2708678"/>
            <a:ext cx="3375630" cy="2569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1574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90869" y="708562"/>
            <a:ext cx="6773805" cy="794920"/>
          </a:xfrm>
        </p:spPr>
        <p:txBody>
          <a:bodyPr>
            <a:normAutofit/>
          </a:bodyPr>
          <a:lstStyle/>
          <a:p>
            <a:pPr algn="l"/>
            <a:r>
              <a:rPr lang="ru-RU" sz="3600" b="1" dirty="0"/>
              <a:t>ДНИ КРАСОТЫ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72318" y="1612880"/>
            <a:ext cx="10292356" cy="46979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900" dirty="0"/>
              <a:t>С целью эмоциональной и психологической поддержки женщин, </a:t>
            </a:r>
          </a:p>
          <a:p>
            <a:pPr marL="0" indent="0">
              <a:buNone/>
            </a:pPr>
            <a:r>
              <a:rPr lang="ru-RU" sz="1900" dirty="0"/>
              <a:t>находящихся в стационаре проходят Дни красоты</a:t>
            </a:r>
          </a:p>
          <a:p>
            <a:pPr marL="0" indent="0" algn="ctr">
              <a:buNone/>
            </a:pPr>
            <a:endParaRPr lang="ru-RU" sz="1900" dirty="0"/>
          </a:p>
          <a:p>
            <a:pPr marL="514350" indent="-514350">
              <a:buAutoNum type="arabicPeriod"/>
            </a:pPr>
            <a:endParaRPr lang="ru-RU" sz="1900" dirty="0"/>
          </a:p>
        </p:txBody>
      </p:sp>
      <p:pic>
        <p:nvPicPr>
          <p:cNvPr id="5" name="Изображение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426" y="708562"/>
            <a:ext cx="2970111" cy="79492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68206D5-D387-F542-9599-079BDD27136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2553" y="2689244"/>
            <a:ext cx="2117534" cy="1483853"/>
          </a:xfrm>
          <a:prstGeom prst="rect">
            <a:avLst/>
          </a:prstGeom>
        </p:spPr>
      </p:pic>
      <p:pic>
        <p:nvPicPr>
          <p:cNvPr id="7" name="Объект 1">
            <a:extLst>
              <a:ext uri="{FF2B5EF4-FFF2-40B4-BE49-F238E27FC236}">
                <a16:creationId xmlns:a16="http://schemas.microsoft.com/office/drawing/2014/main" id="{349E7915-0CB1-1D49-803F-CCBB495E30C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3319" y="708562"/>
            <a:ext cx="2468940" cy="3491982"/>
          </a:xfrm>
          <a:prstGeom prst="rect">
            <a:avLst/>
          </a:prstGeom>
        </p:spPr>
      </p:pic>
      <p:pic>
        <p:nvPicPr>
          <p:cNvPr id="9" name="Рисунок 8" descr="https://sunlightfond.ru/wp-content/uploads/2019/03/WhatsApp-Image-2019-03-13-at-11.37.37.jpeg">
            <a:extLst>
              <a:ext uri="{FF2B5EF4-FFF2-40B4-BE49-F238E27FC236}">
                <a16:creationId xmlns:a16="http://schemas.microsoft.com/office/drawing/2014/main" id="{DCEA3728-A6DA-7D4A-8023-59F47F9B06B3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26" t="17310"/>
          <a:stretch/>
        </p:blipFill>
        <p:spPr bwMode="auto">
          <a:xfrm>
            <a:off x="3862553" y="4431786"/>
            <a:ext cx="2117534" cy="12800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D373080-CC8B-784D-B87D-FD9A7043374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667" y="2689244"/>
            <a:ext cx="2266950" cy="302260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209B89A-A114-124C-9BE6-65DA96D25F7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13" t="20227" b="3249"/>
          <a:stretch/>
        </p:blipFill>
        <p:spPr>
          <a:xfrm>
            <a:off x="6162023" y="2689244"/>
            <a:ext cx="2259947" cy="302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589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77537" y="708562"/>
            <a:ext cx="7834910" cy="794920"/>
          </a:xfrm>
        </p:spPr>
        <p:txBody>
          <a:bodyPr>
            <a:noAutofit/>
          </a:bodyPr>
          <a:lstStyle/>
          <a:p>
            <a:pPr algn="l"/>
            <a:r>
              <a:rPr lang="ru-RU" sz="2900" b="1" dirty="0"/>
              <a:t>НЕДЕЛЯ ГРУДНОГО ВСКАРМЛИВАНИЯ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72318" y="1612880"/>
            <a:ext cx="10292356" cy="469798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1800" dirty="0"/>
              <a:t>Грудное молоко – лучшее питание, которое может дать мама своему малышу. Фонд проводит мероприятия по поддержке Всемирной недели грудного вскармливания  в ЛПУ и перинатальных центрах.  </a:t>
            </a:r>
          </a:p>
        </p:txBody>
      </p:sp>
      <p:pic>
        <p:nvPicPr>
          <p:cNvPr id="5" name="Изображение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426" y="708562"/>
            <a:ext cx="2970111" cy="79492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FB871E1-3F97-3B40-9E45-46B43D189C6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45" t="21923" r="5192" b="12350"/>
          <a:stretch/>
        </p:blipFill>
        <p:spPr>
          <a:xfrm>
            <a:off x="4556121" y="2565551"/>
            <a:ext cx="6264967" cy="342525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FC9B83D-95BC-8643-A373-0DEF47B6270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556" y="2565551"/>
            <a:ext cx="2371328" cy="3425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08852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Натуральные материалы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Натуральные материалы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Натуральные материалы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678</TotalTime>
  <Words>1002</Words>
  <Application>Microsoft Office PowerPoint</Application>
  <PresentationFormat>Широкоэкранный</PresentationFormat>
  <Paragraphs>101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1" baseType="lpstr">
      <vt:lpstr>Arial</vt:lpstr>
      <vt:lpstr>Garamond</vt:lpstr>
      <vt:lpstr>Times New Roman</vt:lpstr>
      <vt:lpstr>Натуральные материалы</vt:lpstr>
      <vt:lpstr>Подари Солнечный свет Благотворительный фонд помощи детям, рожденным на раннем сроке</vt:lpstr>
      <vt:lpstr>Ресурсный центр ранней помощи   «Новая жизнь вместе» - социально-значимый проект информационно-психологической помощи. Проект реализуется с 2016 года  </vt:lpstr>
      <vt:lpstr>Презентация PowerPoint</vt:lpstr>
      <vt:lpstr>В проекте приняли участие 28 ЛПУ и перинатальных центров Москвы, Московской области и регионов России. Готовится новая региональная и федеральная программа.</vt:lpstr>
      <vt:lpstr>МЫ ПОМОГАЕМ ВЫСТРОИТЬ ДИАЛОГ МЕЖДУ ВРАЧАМИ И РОДИТЕЛЯМИ </vt:lpstr>
      <vt:lpstr>САМЫЕ АКТУАЛЬНЫЕ ТЕМЫ</vt:lpstr>
      <vt:lpstr>АРТ-ТЕРАПИЯ ДЛЯ МАМ</vt:lpstr>
      <vt:lpstr>ДНИ КРАСОТЫ </vt:lpstr>
      <vt:lpstr>НЕДЕЛЯ ГРУДНОГО ВСКАРМЛИВАНИЯ</vt:lpstr>
      <vt:lpstr>За 7 лет в Школе для родителей  «Новая жизнь вместе»</vt:lpstr>
      <vt:lpstr>Ресурсный центр ранней помощи для родителей  в стационаре Школа для родителей «Новая жизнь вместе» </vt:lpstr>
      <vt:lpstr>Семейный центр в районе Метрогородок  г. Москвы. </vt:lpstr>
      <vt:lpstr>Наши специалисты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Подари Солнечный свет Благотворительный фонд помощи детям, рожденным на раннем сроке</dc:title>
  <dc:creator>Учетная запись Майкрософт</dc:creator>
  <cp:lastModifiedBy>пк</cp:lastModifiedBy>
  <cp:revision>41</cp:revision>
  <dcterms:created xsi:type="dcterms:W3CDTF">2020-07-27T07:31:40Z</dcterms:created>
  <dcterms:modified xsi:type="dcterms:W3CDTF">2022-06-08T15:40:03Z</dcterms:modified>
</cp:coreProperties>
</file>