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627F"/>
    <a:srgbClr val="BF3C48"/>
    <a:srgbClr val="856E45"/>
    <a:srgbClr val="6F267F"/>
    <a:srgbClr val="FECB00"/>
    <a:srgbClr val="729F11"/>
    <a:srgbClr val="111E31"/>
    <a:srgbClr val="F7E8E1"/>
    <a:srgbClr val="F1FCFE"/>
    <a:srgbClr val="DBF6F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-7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43914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1494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8002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55464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52076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5074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71097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9107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46137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48878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67276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7815E-F7B8-4E93-9F6C-89F6C3C8DBB8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5745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4260" y="1853601"/>
            <a:ext cx="7816361" cy="23876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+mn-lt"/>
              </a:rPr>
              <a:t>Комиссия по работе с пожилыми и ветеранами</a:t>
            </a:r>
            <a:endParaRPr lang="en-US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1027" name="Picture 3" descr="C:\Users\Администратор\Desktop\Logo_1_1_Yarkiy_varian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015" y="819925"/>
            <a:ext cx="4037513" cy="13140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9943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Деятельность. Ноябрь.</a:t>
            </a:r>
            <a:endParaRPr lang="ru-RU" dirty="0"/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1065" t="15227" r="29632" b="3747"/>
          <a:stretch>
            <a:fillRect/>
          </a:stretch>
        </p:blipFill>
        <p:spPr bwMode="auto">
          <a:xfrm>
            <a:off x="756138" y="1385351"/>
            <a:ext cx="3894993" cy="5120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19933" t="15025" r="23005" b="4150"/>
          <a:stretch>
            <a:fillRect/>
          </a:stretch>
        </p:blipFill>
        <p:spPr bwMode="auto">
          <a:xfrm>
            <a:off x="4838848" y="1759160"/>
            <a:ext cx="3847951" cy="4360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 smtClean="0">
                <a:solidFill>
                  <a:srgbClr val="C00000"/>
                </a:solidFill>
              </a:rPr>
              <a:t>Деятельность.Ноябрь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  <a:endParaRPr lang="ru-RU" dirty="0"/>
          </a:p>
        </p:txBody>
      </p:sp>
      <p:pic>
        <p:nvPicPr>
          <p:cNvPr id="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887" t="19467" r="29931" b="8532"/>
          <a:stretch>
            <a:fillRect/>
          </a:stretch>
        </p:blipFill>
        <p:spPr bwMode="auto">
          <a:xfrm>
            <a:off x="2664069" y="1676156"/>
            <a:ext cx="3804366" cy="4644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7926" y="294787"/>
            <a:ext cx="78867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Деятельность. Декабрь.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682" t="15631" r="32703" b="7182"/>
          <a:stretch>
            <a:fillRect/>
          </a:stretch>
        </p:blipFill>
        <p:spPr bwMode="auto">
          <a:xfrm>
            <a:off x="254977" y="1354015"/>
            <a:ext cx="3886200" cy="537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 l="19904" t="23745" r="13484" b="17815"/>
          <a:stretch>
            <a:fillRect/>
          </a:stretch>
        </p:blipFill>
        <p:spPr bwMode="auto">
          <a:xfrm>
            <a:off x="4308231" y="2145322"/>
            <a:ext cx="4694775" cy="3295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Деятельность. Декабрь.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1227" t="15430" r="30441" b="6575"/>
          <a:stretch>
            <a:fillRect/>
          </a:stretch>
        </p:blipFill>
        <p:spPr bwMode="auto">
          <a:xfrm>
            <a:off x="1195752" y="1716353"/>
            <a:ext cx="3710354" cy="4789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612" y="690441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Количественные показатели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549330" y="1849851"/>
            <a:ext cx="5620002" cy="869951"/>
            <a:chOff x="1248" y="2030"/>
            <a:chExt cx="3216" cy="548"/>
          </a:xfrm>
        </p:grpSpPr>
        <p:sp>
          <p:nvSpPr>
            <p:cNvPr id="5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" name="Text Box 10"/>
            <p:cNvSpPr txBox="1">
              <a:spLocks noChangeArrowheads="1"/>
            </p:cNvSpPr>
            <p:nvPr/>
          </p:nvSpPr>
          <p:spPr bwMode="gray">
            <a:xfrm>
              <a:off x="1713" y="2055"/>
              <a:ext cx="2579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dirty="0" smtClean="0"/>
                <a:t>Ежемесячно 5+ мероприятий </a:t>
              </a:r>
            </a:p>
            <a:p>
              <a:pPr algn="l"/>
              <a:endParaRPr lang="en-US" sz="2400" dirty="0"/>
            </a:p>
          </p:txBody>
        </p:sp>
        <p:sp>
          <p:nvSpPr>
            <p:cNvPr id="8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10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400" b="1" dirty="0"/>
            </a:p>
          </p:txBody>
        </p:sp>
      </p:grp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602601" y="3550558"/>
            <a:ext cx="5883879" cy="869951"/>
            <a:chOff x="1248" y="2030"/>
            <a:chExt cx="3367" cy="548"/>
          </a:xfrm>
        </p:grpSpPr>
        <p:sp>
          <p:nvSpPr>
            <p:cNvPr id="11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3" name="Text Box 10"/>
            <p:cNvSpPr txBox="1">
              <a:spLocks noChangeArrowheads="1"/>
            </p:cNvSpPr>
            <p:nvPr/>
          </p:nvSpPr>
          <p:spPr bwMode="gray">
            <a:xfrm>
              <a:off x="1713" y="2055"/>
              <a:ext cx="2902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dirty="0" smtClean="0"/>
                <a:t>Численность отряда – 30 Тимуровцев</a:t>
              </a:r>
            </a:p>
            <a:p>
              <a:pPr algn="l"/>
              <a:endParaRPr lang="en-US" sz="2400" dirty="0"/>
            </a:p>
          </p:txBody>
        </p:sp>
        <p:sp>
          <p:nvSpPr>
            <p:cNvPr id="14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10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400" b="1" dirty="0"/>
            </a:p>
          </p:txBody>
        </p:sp>
      </p:grpSp>
      <p:grpSp>
        <p:nvGrpSpPr>
          <p:cNvPr id="16" name="Group 7"/>
          <p:cNvGrpSpPr>
            <a:grpSpLocks/>
          </p:cNvGrpSpPr>
          <p:nvPr/>
        </p:nvGrpSpPr>
        <p:grpSpPr bwMode="auto">
          <a:xfrm>
            <a:off x="522263" y="4482547"/>
            <a:ext cx="8204580" cy="933452"/>
            <a:chOff x="1248" y="2030"/>
            <a:chExt cx="4695" cy="588"/>
          </a:xfrm>
        </p:grpSpPr>
        <p:sp>
          <p:nvSpPr>
            <p:cNvPr id="17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9" name="Text Box 10"/>
            <p:cNvSpPr txBox="1">
              <a:spLocks noChangeArrowheads="1"/>
            </p:cNvSpPr>
            <p:nvPr/>
          </p:nvSpPr>
          <p:spPr bwMode="gray">
            <a:xfrm>
              <a:off x="1723" y="2095"/>
              <a:ext cx="4220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dirty="0" smtClean="0"/>
                <a:t>Задействовано за первый семестр </a:t>
              </a:r>
            </a:p>
            <a:p>
              <a:r>
                <a:rPr lang="ru-RU" sz="2400" dirty="0" smtClean="0"/>
                <a:t>                                                             – более 60 волонтеров</a:t>
              </a:r>
              <a:endParaRPr lang="en-US" sz="2400" dirty="0"/>
            </a:p>
          </p:txBody>
        </p:sp>
        <p:sp>
          <p:nvSpPr>
            <p:cNvPr id="20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10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400" b="1" dirty="0"/>
            </a:p>
          </p:txBody>
        </p:sp>
      </p:grpSp>
      <p:grpSp>
        <p:nvGrpSpPr>
          <p:cNvPr id="21" name="Group 7"/>
          <p:cNvGrpSpPr>
            <a:grpSpLocks/>
          </p:cNvGrpSpPr>
          <p:nvPr/>
        </p:nvGrpSpPr>
        <p:grpSpPr bwMode="auto">
          <a:xfrm>
            <a:off x="548983" y="5423323"/>
            <a:ext cx="5939797" cy="555626"/>
            <a:chOff x="1248" y="2030"/>
            <a:chExt cx="3399" cy="350"/>
          </a:xfrm>
        </p:grpSpPr>
        <p:sp>
          <p:nvSpPr>
            <p:cNvPr id="22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4" name="Text Box 10"/>
            <p:cNvSpPr txBox="1">
              <a:spLocks noChangeArrowheads="1"/>
            </p:cNvSpPr>
            <p:nvPr/>
          </p:nvSpPr>
          <p:spPr bwMode="gray">
            <a:xfrm>
              <a:off x="1713" y="2055"/>
              <a:ext cx="293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dirty="0" smtClean="0"/>
                <a:t>География деятельности - 142 947 км²</a:t>
              </a:r>
              <a:endParaRPr lang="en-US" sz="2400" dirty="0"/>
            </a:p>
          </p:txBody>
        </p:sp>
        <p:sp>
          <p:nvSpPr>
            <p:cNvPr id="25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10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400" b="1" dirty="0"/>
            </a:p>
          </p:txBody>
        </p:sp>
      </p:grpSp>
      <p:grpSp>
        <p:nvGrpSpPr>
          <p:cNvPr id="31" name="Group 7"/>
          <p:cNvGrpSpPr>
            <a:grpSpLocks/>
          </p:cNvGrpSpPr>
          <p:nvPr/>
        </p:nvGrpSpPr>
        <p:grpSpPr bwMode="auto">
          <a:xfrm>
            <a:off x="578637" y="2670465"/>
            <a:ext cx="6935881" cy="869951"/>
            <a:chOff x="1248" y="2030"/>
            <a:chExt cx="3969" cy="548"/>
          </a:xfrm>
        </p:grpSpPr>
        <p:sp>
          <p:nvSpPr>
            <p:cNvPr id="32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4" name="Text Box 10"/>
            <p:cNvSpPr txBox="1">
              <a:spLocks noChangeArrowheads="1"/>
            </p:cNvSpPr>
            <p:nvPr/>
          </p:nvSpPr>
          <p:spPr bwMode="gray">
            <a:xfrm>
              <a:off x="1713" y="2055"/>
              <a:ext cx="3504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dirty="0" smtClean="0"/>
                <a:t>Свыше 25 мероприятий с открытия комиссии</a:t>
              </a:r>
            </a:p>
            <a:p>
              <a:pPr algn="l"/>
              <a:endParaRPr lang="en-US" sz="2400" dirty="0"/>
            </a:p>
          </p:txBody>
        </p:sp>
        <p:sp>
          <p:nvSpPr>
            <p:cNvPr id="35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10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400" b="1" dirty="0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Планы</a:t>
            </a:r>
          </a:p>
        </p:txBody>
      </p:sp>
      <p:pic>
        <p:nvPicPr>
          <p:cNvPr id="13314" name="Picture 2" descr="C:\Users\Администратор\Desktop\FgvvHWRJZaQ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2361" y="4651131"/>
            <a:ext cx="1626576" cy="16265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5" name="Picture 3" descr="C:\Users\Администратор\Desktop\58DBD0duCdw.jpg"/>
          <p:cNvPicPr>
            <a:picLocks noChangeAspect="1" noChangeArrowheads="1"/>
          </p:cNvPicPr>
          <p:nvPr/>
        </p:nvPicPr>
        <p:blipFill>
          <a:blip r:embed="rId3" cstate="print"/>
          <a:srcRect l="10293" t="5141" r="8461" b="12150"/>
          <a:stretch>
            <a:fillRect/>
          </a:stretch>
        </p:blipFill>
        <p:spPr bwMode="auto">
          <a:xfrm>
            <a:off x="2576146" y="4651131"/>
            <a:ext cx="1811962" cy="16969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6" name="Picture 4" descr="C:\Users\Администратор\Desktop\Nk0F6YoWZ0E.jpg"/>
          <p:cNvPicPr>
            <a:picLocks noChangeAspect="1" noChangeArrowheads="1"/>
          </p:cNvPicPr>
          <p:nvPr/>
        </p:nvPicPr>
        <p:blipFill>
          <a:blip r:embed="rId4" cstate="print"/>
          <a:srcRect l="19467" t="18133" r="19733" b="20533"/>
          <a:stretch>
            <a:fillRect/>
          </a:stretch>
        </p:blipFill>
        <p:spPr bwMode="auto">
          <a:xfrm>
            <a:off x="4730259" y="4695093"/>
            <a:ext cx="1603718" cy="16177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трелка вниз 6"/>
          <p:cNvSpPr/>
          <p:nvPr/>
        </p:nvSpPr>
        <p:spPr>
          <a:xfrm rot="2858715">
            <a:off x="1903182" y="932177"/>
            <a:ext cx="536331" cy="11047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1136478">
            <a:off x="3146356" y="1450111"/>
            <a:ext cx="536331" cy="10266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17838095">
            <a:off x="6616191" y="686830"/>
            <a:ext cx="536331" cy="18592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8938" y="1776046"/>
            <a:ext cx="1565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Рейды помощи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93632" y="2540977"/>
            <a:ext cx="30157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Концертные и развлекательные программы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28239" y="2086708"/>
            <a:ext cx="3015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Благотворительные сборы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3947" y="4047392"/>
            <a:ext cx="3015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Работа с партнерами:</a:t>
            </a:r>
          </a:p>
        </p:txBody>
      </p:sp>
      <p:pic>
        <p:nvPicPr>
          <p:cNvPr id="13317" name="Picture 5" descr="C:\Users\Администратор\Desktop\3wfzSLMLJfY.jpg"/>
          <p:cNvPicPr>
            <a:picLocks noChangeAspect="1" noChangeArrowheads="1"/>
          </p:cNvPicPr>
          <p:nvPr/>
        </p:nvPicPr>
        <p:blipFill>
          <a:blip r:embed="rId5" cstate="print"/>
          <a:srcRect t="10714" b="11161"/>
          <a:stretch>
            <a:fillRect/>
          </a:stretch>
        </p:blipFill>
        <p:spPr bwMode="auto">
          <a:xfrm>
            <a:off x="6708532" y="4765431"/>
            <a:ext cx="1969478" cy="15386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Стрелка вниз 14"/>
          <p:cNvSpPr/>
          <p:nvPr/>
        </p:nvSpPr>
        <p:spPr>
          <a:xfrm rot="19399279">
            <a:off x="4846297" y="1272571"/>
            <a:ext cx="536331" cy="15674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4447530" y="2858363"/>
            <a:ext cx="3015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Социальные акции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7288" y="74150"/>
            <a:ext cx="5468112" cy="896209"/>
          </a:xfrm>
        </p:spPr>
        <p:txBody>
          <a:bodyPr/>
          <a:lstStyle/>
          <a:p>
            <a:endParaRPr lang="en-US" b="1" dirty="0">
              <a:solidFill>
                <a:srgbClr val="47627F"/>
              </a:solidFill>
            </a:endParaRPr>
          </a:p>
        </p:txBody>
      </p:sp>
      <p:grpSp>
        <p:nvGrpSpPr>
          <p:cNvPr id="81" name="Group 2"/>
          <p:cNvGrpSpPr>
            <a:grpSpLocks/>
          </p:cNvGrpSpPr>
          <p:nvPr/>
        </p:nvGrpSpPr>
        <p:grpSpPr bwMode="auto">
          <a:xfrm>
            <a:off x="1996440" y="4285488"/>
            <a:ext cx="5105406" cy="555625"/>
            <a:chOff x="1248" y="1440"/>
            <a:chExt cx="3216" cy="350"/>
          </a:xfrm>
        </p:grpSpPr>
        <p:sp>
          <p:nvSpPr>
            <p:cNvPr id="82" name="Line 3"/>
            <p:cNvSpPr>
              <a:spLocks noChangeShapeType="1"/>
            </p:cNvSpPr>
            <p:nvPr/>
          </p:nvSpPr>
          <p:spPr bwMode="gray">
            <a:xfrm>
              <a:off x="1440" y="17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Rectangle 4"/>
            <p:cNvSpPr>
              <a:spLocks noChangeArrowheads="1"/>
            </p:cNvSpPr>
            <p:nvPr/>
          </p:nvSpPr>
          <p:spPr bwMode="gray">
            <a:xfrm rot="3419336">
              <a:off x="1261" y="14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FF7C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7C80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84" name="Text Box 5"/>
            <p:cNvSpPr txBox="1">
              <a:spLocks noChangeArrowheads="1"/>
            </p:cNvSpPr>
            <p:nvPr/>
          </p:nvSpPr>
          <p:spPr bwMode="gray">
            <a:xfrm>
              <a:off x="1696" y="1454"/>
              <a:ext cx="246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ru-RU" sz="2400" dirty="0" smtClean="0"/>
                <a:t>Количественные показатели</a:t>
              </a:r>
              <a:endParaRPr lang="en-US" sz="2400" dirty="0"/>
            </a:p>
          </p:txBody>
        </p:sp>
        <p:sp>
          <p:nvSpPr>
            <p:cNvPr id="85" name="Text Box 6"/>
            <p:cNvSpPr txBox="1">
              <a:spLocks noChangeArrowheads="1"/>
            </p:cNvSpPr>
            <p:nvPr/>
          </p:nvSpPr>
          <p:spPr bwMode="gray">
            <a:xfrm>
              <a:off x="1296" y="145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/>
                <a:t>4</a:t>
              </a:r>
            </a:p>
          </p:txBody>
        </p:sp>
      </p:grpSp>
      <p:grpSp>
        <p:nvGrpSpPr>
          <p:cNvPr id="86" name="Group 7"/>
          <p:cNvGrpSpPr>
            <a:grpSpLocks/>
          </p:cNvGrpSpPr>
          <p:nvPr/>
        </p:nvGrpSpPr>
        <p:grpSpPr bwMode="auto">
          <a:xfrm>
            <a:off x="1996440" y="1770888"/>
            <a:ext cx="5105400" cy="555625"/>
            <a:chOff x="1248" y="2030"/>
            <a:chExt cx="3216" cy="350"/>
          </a:xfrm>
        </p:grpSpPr>
        <p:sp>
          <p:nvSpPr>
            <p:cNvPr id="87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89" name="Text Box 10"/>
            <p:cNvSpPr txBox="1">
              <a:spLocks noChangeArrowheads="1"/>
            </p:cNvSpPr>
            <p:nvPr/>
          </p:nvSpPr>
          <p:spPr bwMode="gray">
            <a:xfrm>
              <a:off x="2256" y="2072"/>
              <a:ext cx="79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400" dirty="0" smtClean="0"/>
                <a:t>История</a:t>
              </a:r>
              <a:endParaRPr lang="en-US" sz="2400" dirty="0"/>
            </a:p>
          </p:txBody>
        </p:sp>
        <p:sp>
          <p:nvSpPr>
            <p:cNvPr id="90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/>
                <a:t>1</a:t>
              </a:r>
            </a:p>
          </p:txBody>
        </p:sp>
      </p:grpSp>
      <p:grpSp>
        <p:nvGrpSpPr>
          <p:cNvPr id="91" name="Group 12"/>
          <p:cNvGrpSpPr>
            <a:grpSpLocks/>
          </p:cNvGrpSpPr>
          <p:nvPr/>
        </p:nvGrpSpPr>
        <p:grpSpPr bwMode="auto">
          <a:xfrm>
            <a:off x="1996440" y="2609088"/>
            <a:ext cx="5105400" cy="555625"/>
            <a:chOff x="1248" y="2640"/>
            <a:chExt cx="3216" cy="350"/>
          </a:xfrm>
        </p:grpSpPr>
        <p:sp>
          <p:nvSpPr>
            <p:cNvPr id="92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4" name="Text Box 15"/>
            <p:cNvSpPr txBox="1">
              <a:spLocks noChangeArrowheads="1"/>
            </p:cNvSpPr>
            <p:nvPr/>
          </p:nvSpPr>
          <p:spPr bwMode="gray">
            <a:xfrm>
              <a:off x="2256" y="2682"/>
              <a:ext cx="110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400" dirty="0" smtClean="0"/>
                <a:t>Ребрендинг</a:t>
              </a:r>
              <a:endParaRPr lang="en-US" sz="2400" dirty="0"/>
            </a:p>
          </p:txBody>
        </p:sp>
        <p:sp>
          <p:nvSpPr>
            <p:cNvPr id="95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/>
                <a:t>2</a:t>
              </a:r>
            </a:p>
          </p:txBody>
        </p:sp>
      </p:grpSp>
      <p:grpSp>
        <p:nvGrpSpPr>
          <p:cNvPr id="96" name="Group 17"/>
          <p:cNvGrpSpPr>
            <a:grpSpLocks/>
          </p:cNvGrpSpPr>
          <p:nvPr/>
        </p:nvGrpSpPr>
        <p:grpSpPr bwMode="auto">
          <a:xfrm>
            <a:off x="1996440" y="3447288"/>
            <a:ext cx="5105400" cy="555625"/>
            <a:chOff x="1248" y="3230"/>
            <a:chExt cx="3216" cy="350"/>
          </a:xfrm>
        </p:grpSpPr>
        <p:sp>
          <p:nvSpPr>
            <p:cNvPr id="97" name="Line 18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Rectangle 19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9" name="Text Box 20"/>
            <p:cNvSpPr txBox="1">
              <a:spLocks noChangeArrowheads="1"/>
            </p:cNvSpPr>
            <p:nvPr/>
          </p:nvSpPr>
          <p:spPr bwMode="gray">
            <a:xfrm>
              <a:off x="2256" y="3272"/>
              <a:ext cx="1239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400" dirty="0" smtClean="0"/>
                <a:t>Деятельность</a:t>
              </a:r>
              <a:endParaRPr lang="en-US" sz="2400" dirty="0"/>
            </a:p>
          </p:txBody>
        </p:sp>
        <p:sp>
          <p:nvSpPr>
            <p:cNvPr id="100" name="Text Box 21"/>
            <p:cNvSpPr txBox="1">
              <a:spLocks noChangeArrowheads="1"/>
            </p:cNvSpPr>
            <p:nvPr/>
          </p:nvSpPr>
          <p:spPr bwMode="gray">
            <a:xfrm>
              <a:off x="1296" y="32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/>
                <a:t>3</a:t>
              </a:r>
            </a:p>
          </p:txBody>
        </p:sp>
      </p:grpSp>
      <p:grpSp>
        <p:nvGrpSpPr>
          <p:cNvPr id="101" name="Group 22"/>
          <p:cNvGrpSpPr>
            <a:grpSpLocks/>
          </p:cNvGrpSpPr>
          <p:nvPr/>
        </p:nvGrpSpPr>
        <p:grpSpPr bwMode="auto">
          <a:xfrm>
            <a:off x="1996440" y="5145913"/>
            <a:ext cx="5105400" cy="555625"/>
            <a:chOff x="1248" y="3230"/>
            <a:chExt cx="3216" cy="350"/>
          </a:xfrm>
        </p:grpSpPr>
        <p:sp>
          <p:nvSpPr>
            <p:cNvPr id="102" name="Line 23"/>
            <p:cNvSpPr>
              <a:spLocks noChangeShapeType="1"/>
            </p:cNvSpPr>
            <p:nvPr/>
          </p:nvSpPr>
          <p:spPr bwMode="gray">
            <a:xfrm>
              <a:off x="1440" y="35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" name="Rectangle 24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0099"/>
                </a:gs>
                <a:gs pos="100000">
                  <a:srgbClr val="9900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99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04" name="Text Box 25"/>
            <p:cNvSpPr txBox="1">
              <a:spLocks noChangeArrowheads="1"/>
            </p:cNvSpPr>
            <p:nvPr/>
          </p:nvSpPr>
          <p:spPr bwMode="gray">
            <a:xfrm>
              <a:off x="2256" y="3272"/>
              <a:ext cx="165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400" dirty="0" smtClean="0"/>
                <a:t>Планы и партнеры</a:t>
              </a:r>
              <a:endParaRPr lang="en-US" sz="2400" dirty="0"/>
            </a:p>
          </p:txBody>
        </p:sp>
        <p:sp>
          <p:nvSpPr>
            <p:cNvPr id="105" name="Text Box 26"/>
            <p:cNvSpPr txBox="1">
              <a:spLocks noChangeArrowheads="1"/>
            </p:cNvSpPr>
            <p:nvPr/>
          </p:nvSpPr>
          <p:spPr bwMode="gray">
            <a:xfrm>
              <a:off x="1296" y="32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/>
                <a:t>5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+mn-lt"/>
              </a:rPr>
              <a:t>История</a:t>
            </a:r>
          </a:p>
        </p:txBody>
      </p:sp>
      <p:pic>
        <p:nvPicPr>
          <p:cNvPr id="2050" name="Picture 2" descr="C:\Users\Администратор\Desktop\E1CIc_KLwO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761" y="2189284"/>
            <a:ext cx="3020525" cy="3020525"/>
          </a:xfrm>
          <a:prstGeom prst="rect">
            <a:avLst/>
          </a:prstGeom>
          <a:noFill/>
        </p:spPr>
      </p:pic>
      <p:pic>
        <p:nvPicPr>
          <p:cNvPr id="2052" name="Picture 4" descr="C:\Users\Администратор\Desktop\3l6o9Ag8kK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9637" y="2284167"/>
            <a:ext cx="5264363" cy="35082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Администратор\Desktop\FVUbOuV1S1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470" y="1565029"/>
            <a:ext cx="4710122" cy="3138855"/>
          </a:xfrm>
          <a:prstGeom prst="rect">
            <a:avLst/>
          </a:prstGeom>
          <a:noFill/>
        </p:spPr>
      </p:pic>
      <p:pic>
        <p:nvPicPr>
          <p:cNvPr id="3074" name="Picture 2" descr="C:\Users\Администратор\Desktop\wj0i9nZB1M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2452" y="3112478"/>
            <a:ext cx="4987779" cy="332388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235570" y="553915"/>
            <a:ext cx="33976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История</a:t>
            </a:r>
            <a:endParaRPr lang="ru-RU" sz="5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+mn-lt"/>
              </a:rPr>
              <a:t>Ребрендинг</a:t>
            </a:r>
          </a:p>
        </p:txBody>
      </p:sp>
      <p:pic>
        <p:nvPicPr>
          <p:cNvPr id="5122" name="Picture 2" descr="C:\Users\Администратор\Desktop\Cq1IsBnG0v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5850" y="1758461"/>
            <a:ext cx="3501536" cy="4668715"/>
          </a:xfrm>
          <a:prstGeom prst="rect">
            <a:avLst/>
          </a:prstGeom>
          <a:noFill/>
        </p:spPr>
      </p:pic>
      <p:pic>
        <p:nvPicPr>
          <p:cNvPr id="5123" name="Picture 3" descr="C:\Users\Администратор\Desktop\1560495154_pressa_tv_sovetskie-plakaty-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3465" y="1828799"/>
            <a:ext cx="344424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77" y="157732"/>
            <a:ext cx="8539399" cy="9269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ru-RU" sz="5400" b="1" dirty="0" smtClean="0">
                <a:solidFill>
                  <a:srgbClr val="C00000"/>
                </a:solidFill>
                <a:latin typeface="+mn-lt"/>
              </a:rPr>
            </a:br>
            <a:r>
              <a:rPr lang="ru-RU" sz="5400" b="1" dirty="0" smtClean="0">
                <a:solidFill>
                  <a:srgbClr val="C00000"/>
                </a:solidFill>
                <a:latin typeface="+mn-lt"/>
              </a:rPr>
              <a:t>Деятельность</a:t>
            </a:r>
            <a:r>
              <a:rPr lang="ru-RU" sz="5400" b="1" dirty="0" smtClean="0">
                <a:solidFill>
                  <a:srgbClr val="C00000"/>
                </a:solidFill>
                <a:latin typeface="+mn-lt"/>
              </a:rPr>
              <a:t>. Октябрь.</a:t>
            </a:r>
          </a:p>
        </p:txBody>
      </p:sp>
      <p:pic>
        <p:nvPicPr>
          <p:cNvPr id="4098" name="Picture 2" descr="C:\Users\Администратор\Desktop\CQkRRchiEJ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3916" y="2505568"/>
            <a:ext cx="4563208" cy="3033820"/>
          </a:xfrm>
          <a:prstGeom prst="rect">
            <a:avLst/>
          </a:prstGeom>
          <a:noFill/>
        </p:spPr>
      </p:pic>
      <p:pic>
        <p:nvPicPr>
          <p:cNvPr id="4099" name="Picture 3" descr="C:\Users\Администратор\Desktop\AARvoeByPG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5628" y="1925515"/>
            <a:ext cx="3316898" cy="4422531"/>
          </a:xfrm>
          <a:prstGeom prst="rect">
            <a:avLst/>
          </a:prstGeom>
          <a:noFill/>
        </p:spPr>
      </p:pic>
      <p:pic>
        <p:nvPicPr>
          <p:cNvPr id="5" name="Picture 2" descr="C:\Users\Администратор\Desktop\CQkRRchiEJ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258" y="2507844"/>
            <a:ext cx="4563208" cy="303382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03856" y="5817205"/>
            <a:ext cx="4386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1 октября – открытие Отряда Тимуровцев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Деятельность. Октябрь.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 l="21783" t="20603" r="29725" b="18782"/>
          <a:stretch>
            <a:fillRect/>
          </a:stretch>
        </p:blipFill>
        <p:spPr bwMode="auto">
          <a:xfrm>
            <a:off x="4985240" y="2004648"/>
            <a:ext cx="3631222" cy="3631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 l="21063" t="27956" r="23418" b="5231"/>
          <a:stretch>
            <a:fillRect/>
          </a:stretch>
        </p:blipFill>
        <p:spPr bwMode="auto">
          <a:xfrm>
            <a:off x="1070075" y="2101362"/>
            <a:ext cx="3844825" cy="370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Деятельность. Октябрь.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20690" t="18925" r="30288" b="8813"/>
          <a:stretch>
            <a:fillRect/>
          </a:stretch>
        </p:blipFill>
        <p:spPr bwMode="auto">
          <a:xfrm>
            <a:off x="2876354" y="1582788"/>
            <a:ext cx="4078362" cy="4809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 smtClean="0">
                <a:solidFill>
                  <a:srgbClr val="C00000"/>
                </a:solidFill>
              </a:rPr>
              <a:t>Деятельность.Ноябрь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22563" t="35594" r="29001" b="8958"/>
          <a:stretch>
            <a:fillRect/>
          </a:stretch>
        </p:blipFill>
        <p:spPr bwMode="auto">
          <a:xfrm>
            <a:off x="5249007" y="2074984"/>
            <a:ext cx="3446584" cy="315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1154" t="38011" r="30457" b="7948"/>
          <a:stretch>
            <a:fillRect/>
          </a:stretch>
        </p:blipFill>
        <p:spPr bwMode="auto">
          <a:xfrm>
            <a:off x="633535" y="1804492"/>
            <a:ext cx="4551842" cy="4066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131</TotalTime>
  <Words>98</Words>
  <Application>Microsoft Office PowerPoint</Application>
  <PresentationFormat>Экран (4:3)</PresentationFormat>
  <Paragraphs>36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Office Theme</vt:lpstr>
      <vt:lpstr>Комиссия по работе с пожилыми и ветеранами</vt:lpstr>
      <vt:lpstr>Слайд 2</vt:lpstr>
      <vt:lpstr>История</vt:lpstr>
      <vt:lpstr>Слайд 4</vt:lpstr>
      <vt:lpstr>Ребрендинг</vt:lpstr>
      <vt:lpstr> Деятельность. Октябрь.</vt:lpstr>
      <vt:lpstr>Деятельность. Октябрь.</vt:lpstr>
      <vt:lpstr>Деятельность. Октябрь.</vt:lpstr>
      <vt:lpstr>Деятельность.Ноябрь.</vt:lpstr>
      <vt:lpstr>Деятельность. Ноябрь.</vt:lpstr>
      <vt:lpstr>Деятельность.Ноябрь.</vt:lpstr>
      <vt:lpstr>Деятельность. Декабрь.</vt:lpstr>
      <vt:lpstr>Деятельность. Декабрь.</vt:lpstr>
      <vt:lpstr>Количественные показатели </vt:lpstr>
      <vt:lpstr>Планы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Пользователь Windows</cp:lastModifiedBy>
  <cp:revision>46</cp:revision>
  <dcterms:created xsi:type="dcterms:W3CDTF">2018-09-04T12:10:47Z</dcterms:created>
  <dcterms:modified xsi:type="dcterms:W3CDTF">2020-04-29T09:19:27Z</dcterms:modified>
</cp:coreProperties>
</file>