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307" r:id="rId2"/>
    <p:sldId id="325" r:id="rId3"/>
    <p:sldId id="327" r:id="rId4"/>
    <p:sldId id="330" r:id="rId5"/>
    <p:sldId id="331" r:id="rId6"/>
    <p:sldId id="333" r:id="rId7"/>
    <p:sldId id="332" r:id="rId8"/>
    <p:sldId id="33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98365-265D-41E9-8DF2-1BA02A012A0D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22D1B5A-07A6-412F-AFED-3D32A7F1BC3B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24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МАДОУ</a:t>
          </a:r>
          <a:r>
            <a:rPr lang="ru-RU" sz="2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«Жемчужинка»-</a:t>
          </a:r>
        </a:p>
        <a:p>
          <a:pPr algn="ctr"/>
          <a:r>
            <a: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дошкольная образовательная организация, развивающаяся в инновационном режиме</a:t>
          </a:r>
          <a:endParaRPr lang="ru-RU" sz="2400" dirty="0">
            <a:solidFill>
              <a:srgbClr val="002060"/>
            </a:solidFill>
          </a:endParaRPr>
        </a:p>
      </dgm:t>
    </dgm:pt>
    <dgm:pt modelId="{563EB0A5-14C7-4472-A351-3C84D5793064}" type="parTrans" cxnId="{C2A2F0C6-091E-4497-8B5F-58A4398730D2}">
      <dgm:prSet/>
      <dgm:spPr/>
      <dgm:t>
        <a:bodyPr/>
        <a:lstStyle/>
        <a:p>
          <a:endParaRPr lang="ru-RU"/>
        </a:p>
      </dgm:t>
    </dgm:pt>
    <dgm:pt modelId="{7790D8D4-E06D-4AA1-A9DA-7E2478A94525}" type="sibTrans" cxnId="{C2A2F0C6-091E-4497-8B5F-58A4398730D2}">
      <dgm:prSet/>
      <dgm:spPr/>
      <dgm:t>
        <a:bodyPr/>
        <a:lstStyle/>
        <a:p>
          <a:endParaRPr lang="ru-RU"/>
        </a:p>
      </dgm:t>
    </dgm:pt>
    <dgm:pt modelId="{9BE3A4CF-4C17-456F-A8BD-F76D37464492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</a:rPr>
            <a:t>Задачи волонтерской деятельности - расширить представления о волонтерском движении у дошкольников; дать детям практические навыки участия в волонтерском движении; учить детей оказывать помощь тем, кто нуждается;  воспитывать у детей самостоятельность, инициативность.</a:t>
          </a:r>
          <a:endParaRPr lang="ru-RU" sz="2400" dirty="0">
            <a:solidFill>
              <a:srgbClr val="002060"/>
            </a:solidFill>
          </a:endParaRPr>
        </a:p>
      </dgm:t>
    </dgm:pt>
    <dgm:pt modelId="{BEF220B2-BEF4-4645-81B4-3B642E4BD4EA}" type="parTrans" cxnId="{5B9244E8-1D95-4C4C-BB8A-32BE2E932AE4}">
      <dgm:prSet/>
      <dgm:spPr/>
      <dgm:t>
        <a:bodyPr/>
        <a:lstStyle/>
        <a:p>
          <a:endParaRPr lang="ru-RU"/>
        </a:p>
      </dgm:t>
    </dgm:pt>
    <dgm:pt modelId="{74DC0DEB-B5AD-4668-A35E-5E8C3D304DF3}" type="sibTrans" cxnId="{5B9244E8-1D95-4C4C-BB8A-32BE2E932AE4}">
      <dgm:prSet/>
      <dgm:spPr/>
      <dgm:t>
        <a:bodyPr/>
        <a:lstStyle/>
        <a:p>
          <a:endParaRPr lang="ru-RU"/>
        </a:p>
      </dgm:t>
    </dgm:pt>
    <dgm:pt modelId="{6E512D8F-9D0D-4A75-AB94-0486F2A0EAA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Каждый ребенок достоин того, чтобы получать полноценное развитие, при котором бы произошло самораскрытие </a:t>
          </a:r>
          <a:r>
            <a: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его личности.</a:t>
          </a:r>
          <a:endParaRPr lang="ru-RU" sz="2400" dirty="0">
            <a:solidFill>
              <a:srgbClr val="002060"/>
            </a:solidFill>
          </a:endParaRPr>
        </a:p>
      </dgm:t>
    </dgm:pt>
    <dgm:pt modelId="{F02D69A1-5E47-462D-B0A2-22E9FE95FF68}" type="sibTrans" cxnId="{26885B51-4B42-4529-84AB-2984A6C77E8F}">
      <dgm:prSet/>
      <dgm:spPr/>
      <dgm:t>
        <a:bodyPr/>
        <a:lstStyle/>
        <a:p>
          <a:endParaRPr lang="ru-RU"/>
        </a:p>
      </dgm:t>
    </dgm:pt>
    <dgm:pt modelId="{D8C5F856-1994-4BFA-ABB7-88811B0410C4}" type="parTrans" cxnId="{26885B51-4B42-4529-84AB-2984A6C77E8F}">
      <dgm:prSet/>
      <dgm:spPr/>
      <dgm:t>
        <a:bodyPr/>
        <a:lstStyle/>
        <a:p>
          <a:endParaRPr lang="ru-RU"/>
        </a:p>
      </dgm:t>
    </dgm:pt>
    <dgm:pt modelId="{40F7F846-382F-4FF2-A98B-ECB7D212F997}" type="pres">
      <dgm:prSet presAssocID="{F9698365-265D-41E9-8DF2-1BA02A012A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9C0CD2-24CA-4796-852B-57305E8F6BE1}" type="pres">
      <dgm:prSet presAssocID="{922D1B5A-07A6-412F-AFED-3D32A7F1BC3B}" presName="node" presStyleLbl="node1" presStyleIdx="0" presStyleCnt="3" custScaleX="169711" custRadScaleRad="80205" custRadScaleInc="25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9B137-3DFF-4231-ADB2-647F9F18C2DC}" type="pres">
      <dgm:prSet presAssocID="{7790D8D4-E06D-4AA1-A9DA-7E2478A94525}" presName="sibTrans" presStyleLbl="sibTrans2D1" presStyleIdx="0" presStyleCnt="3" custLinFactNeighborX="68732" custLinFactNeighborY="6509"/>
      <dgm:spPr/>
      <dgm:t>
        <a:bodyPr/>
        <a:lstStyle/>
        <a:p>
          <a:endParaRPr lang="ru-RU"/>
        </a:p>
      </dgm:t>
    </dgm:pt>
    <dgm:pt modelId="{14E4108B-F834-458C-935F-FCECF84F268C}" type="pres">
      <dgm:prSet presAssocID="{7790D8D4-E06D-4AA1-A9DA-7E2478A9452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F5BF0B3-D8B7-467D-8873-BF5A08E0D1C5}" type="pres">
      <dgm:prSet presAssocID="{9BE3A4CF-4C17-456F-A8BD-F76D37464492}" presName="node" presStyleLbl="node1" presStyleIdx="1" presStyleCnt="3" custScaleX="186836" custScaleY="197625" custRadScaleRad="104940" custRadScaleInc="-23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14F28-B73B-47D2-9291-524A2E23C027}" type="pres">
      <dgm:prSet presAssocID="{74DC0DEB-B5AD-4668-A35E-5E8C3D304DF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30721242-9880-4A92-A362-27C5F507006E}" type="pres">
      <dgm:prSet presAssocID="{74DC0DEB-B5AD-4668-A35E-5E8C3D304DF3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2ED3FA9-E727-4311-BC28-E32997485090}" type="pres">
      <dgm:prSet presAssocID="{6E512D8F-9D0D-4A75-AB94-0486F2A0EAA7}" presName="node" presStyleLbl="node1" presStyleIdx="2" presStyleCnt="3" custScaleX="109128" custScaleY="150306" custRadScaleRad="93462" custRadScaleInc="18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CE293-9EFB-43A9-8126-F789FEBAC475}" type="pres">
      <dgm:prSet presAssocID="{F02D69A1-5E47-462D-B0A2-22E9FE95FF68}" presName="sibTrans" presStyleLbl="sibTrans2D1" presStyleIdx="2" presStyleCnt="3" custLinFactNeighborX="-41051" custLinFactNeighborY="-41130"/>
      <dgm:spPr/>
      <dgm:t>
        <a:bodyPr/>
        <a:lstStyle/>
        <a:p>
          <a:endParaRPr lang="ru-RU"/>
        </a:p>
      </dgm:t>
    </dgm:pt>
    <dgm:pt modelId="{C6C08B46-EB31-4CEF-A5F1-1B42D02BA78B}" type="pres">
      <dgm:prSet presAssocID="{F02D69A1-5E47-462D-B0A2-22E9FE95FF68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3001E342-EF5A-4645-B0B2-BA4583F45BF2}" type="presOf" srcId="{9BE3A4CF-4C17-456F-A8BD-F76D37464492}" destId="{1F5BF0B3-D8B7-467D-8873-BF5A08E0D1C5}" srcOrd="0" destOrd="0" presId="urn:microsoft.com/office/officeart/2005/8/layout/cycle7"/>
    <dgm:cxn modelId="{26885B51-4B42-4529-84AB-2984A6C77E8F}" srcId="{F9698365-265D-41E9-8DF2-1BA02A012A0D}" destId="{6E512D8F-9D0D-4A75-AB94-0486F2A0EAA7}" srcOrd="2" destOrd="0" parTransId="{D8C5F856-1994-4BFA-ABB7-88811B0410C4}" sibTransId="{F02D69A1-5E47-462D-B0A2-22E9FE95FF68}"/>
    <dgm:cxn modelId="{A8CC3D97-0856-4B28-8AB1-D4C80616FA8D}" type="presOf" srcId="{922D1B5A-07A6-412F-AFED-3D32A7F1BC3B}" destId="{2F9C0CD2-24CA-4796-852B-57305E8F6BE1}" srcOrd="0" destOrd="0" presId="urn:microsoft.com/office/officeart/2005/8/layout/cycle7"/>
    <dgm:cxn modelId="{C2A2F0C6-091E-4497-8B5F-58A4398730D2}" srcId="{F9698365-265D-41E9-8DF2-1BA02A012A0D}" destId="{922D1B5A-07A6-412F-AFED-3D32A7F1BC3B}" srcOrd="0" destOrd="0" parTransId="{563EB0A5-14C7-4472-A351-3C84D5793064}" sibTransId="{7790D8D4-E06D-4AA1-A9DA-7E2478A94525}"/>
    <dgm:cxn modelId="{01D96D6B-AB56-452D-965C-5560E440E411}" type="presOf" srcId="{F02D69A1-5E47-462D-B0A2-22E9FE95FF68}" destId="{C6C08B46-EB31-4CEF-A5F1-1B42D02BA78B}" srcOrd="1" destOrd="0" presId="urn:microsoft.com/office/officeart/2005/8/layout/cycle7"/>
    <dgm:cxn modelId="{FCB738D3-0916-4224-B70D-0F49173634E3}" type="presOf" srcId="{F02D69A1-5E47-462D-B0A2-22E9FE95FF68}" destId="{473CE293-9EFB-43A9-8126-F789FEBAC475}" srcOrd="0" destOrd="0" presId="urn:microsoft.com/office/officeart/2005/8/layout/cycle7"/>
    <dgm:cxn modelId="{9E21B763-42D2-4815-9A14-C1C38BA34E9C}" type="presOf" srcId="{F9698365-265D-41E9-8DF2-1BA02A012A0D}" destId="{40F7F846-382F-4FF2-A98B-ECB7D212F997}" srcOrd="0" destOrd="0" presId="urn:microsoft.com/office/officeart/2005/8/layout/cycle7"/>
    <dgm:cxn modelId="{1E1854A6-39C4-4BB9-80EB-7AE179EA258C}" type="presOf" srcId="{6E512D8F-9D0D-4A75-AB94-0486F2A0EAA7}" destId="{52ED3FA9-E727-4311-BC28-E32997485090}" srcOrd="0" destOrd="0" presId="urn:microsoft.com/office/officeart/2005/8/layout/cycle7"/>
    <dgm:cxn modelId="{350E0A77-4D6A-4D50-AD7E-EF539A04E0E6}" type="presOf" srcId="{7790D8D4-E06D-4AA1-A9DA-7E2478A94525}" destId="{1929B137-3DFF-4231-ADB2-647F9F18C2DC}" srcOrd="0" destOrd="0" presId="urn:microsoft.com/office/officeart/2005/8/layout/cycle7"/>
    <dgm:cxn modelId="{6755BDA3-9258-4142-8AB5-CBBC81D79910}" type="presOf" srcId="{74DC0DEB-B5AD-4668-A35E-5E8C3D304DF3}" destId="{30721242-9880-4A92-A362-27C5F507006E}" srcOrd="1" destOrd="0" presId="urn:microsoft.com/office/officeart/2005/8/layout/cycle7"/>
    <dgm:cxn modelId="{4CBC6633-FD67-4E33-9420-3EDF98E57432}" type="presOf" srcId="{7790D8D4-E06D-4AA1-A9DA-7E2478A94525}" destId="{14E4108B-F834-458C-935F-FCECF84F268C}" srcOrd="1" destOrd="0" presId="urn:microsoft.com/office/officeart/2005/8/layout/cycle7"/>
    <dgm:cxn modelId="{5B9244E8-1D95-4C4C-BB8A-32BE2E932AE4}" srcId="{F9698365-265D-41E9-8DF2-1BA02A012A0D}" destId="{9BE3A4CF-4C17-456F-A8BD-F76D37464492}" srcOrd="1" destOrd="0" parTransId="{BEF220B2-BEF4-4645-81B4-3B642E4BD4EA}" sibTransId="{74DC0DEB-B5AD-4668-A35E-5E8C3D304DF3}"/>
    <dgm:cxn modelId="{55777A39-EFE8-49EE-91F4-ECD04D21ADEB}" type="presOf" srcId="{74DC0DEB-B5AD-4668-A35E-5E8C3D304DF3}" destId="{FE214F28-B73B-47D2-9291-524A2E23C027}" srcOrd="0" destOrd="0" presId="urn:microsoft.com/office/officeart/2005/8/layout/cycle7"/>
    <dgm:cxn modelId="{E018C762-6FED-4BDF-85D5-3851066AE1C7}" type="presParOf" srcId="{40F7F846-382F-4FF2-A98B-ECB7D212F997}" destId="{2F9C0CD2-24CA-4796-852B-57305E8F6BE1}" srcOrd="0" destOrd="0" presId="urn:microsoft.com/office/officeart/2005/8/layout/cycle7"/>
    <dgm:cxn modelId="{2B0BA5DA-1132-45B7-A9A2-D5380059D734}" type="presParOf" srcId="{40F7F846-382F-4FF2-A98B-ECB7D212F997}" destId="{1929B137-3DFF-4231-ADB2-647F9F18C2DC}" srcOrd="1" destOrd="0" presId="urn:microsoft.com/office/officeart/2005/8/layout/cycle7"/>
    <dgm:cxn modelId="{DAB47E89-FC3F-4CB5-BDE6-BE48BCC276D9}" type="presParOf" srcId="{1929B137-3DFF-4231-ADB2-647F9F18C2DC}" destId="{14E4108B-F834-458C-935F-FCECF84F268C}" srcOrd="0" destOrd="0" presId="urn:microsoft.com/office/officeart/2005/8/layout/cycle7"/>
    <dgm:cxn modelId="{4AAF99E8-4835-4F08-A734-739C57BC37F0}" type="presParOf" srcId="{40F7F846-382F-4FF2-A98B-ECB7D212F997}" destId="{1F5BF0B3-D8B7-467D-8873-BF5A08E0D1C5}" srcOrd="2" destOrd="0" presId="urn:microsoft.com/office/officeart/2005/8/layout/cycle7"/>
    <dgm:cxn modelId="{C3C98719-0A87-4761-A417-CBA95AAD2D0F}" type="presParOf" srcId="{40F7F846-382F-4FF2-A98B-ECB7D212F997}" destId="{FE214F28-B73B-47D2-9291-524A2E23C027}" srcOrd="3" destOrd="0" presId="urn:microsoft.com/office/officeart/2005/8/layout/cycle7"/>
    <dgm:cxn modelId="{D02F7CC9-3EC6-4DAC-A652-95803360654F}" type="presParOf" srcId="{FE214F28-B73B-47D2-9291-524A2E23C027}" destId="{30721242-9880-4A92-A362-27C5F507006E}" srcOrd="0" destOrd="0" presId="urn:microsoft.com/office/officeart/2005/8/layout/cycle7"/>
    <dgm:cxn modelId="{3273E0F4-D4A6-41CF-91F7-3553D704A8EC}" type="presParOf" srcId="{40F7F846-382F-4FF2-A98B-ECB7D212F997}" destId="{52ED3FA9-E727-4311-BC28-E32997485090}" srcOrd="4" destOrd="0" presId="urn:microsoft.com/office/officeart/2005/8/layout/cycle7"/>
    <dgm:cxn modelId="{23A41AD1-0EAF-4F6A-B9A2-9094BAEC6561}" type="presParOf" srcId="{40F7F846-382F-4FF2-A98B-ECB7D212F997}" destId="{473CE293-9EFB-43A9-8126-F789FEBAC475}" srcOrd="5" destOrd="0" presId="urn:microsoft.com/office/officeart/2005/8/layout/cycle7"/>
    <dgm:cxn modelId="{CC2CF661-6758-4164-B70F-722080B885C4}" type="presParOf" srcId="{473CE293-9EFB-43A9-8126-F789FEBAC475}" destId="{C6C08B46-EB31-4CEF-A5F1-1B42D02BA78B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C0CD2-24CA-4796-852B-57305E8F6BE1}">
      <dsp:nvSpPr>
        <dsp:cNvPr id="0" name=""/>
        <dsp:cNvSpPr/>
      </dsp:nvSpPr>
      <dsp:spPr>
        <a:xfrm>
          <a:off x="2724085" y="326600"/>
          <a:ext cx="5932790" cy="1747909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МАДОУ</a:t>
          </a:r>
          <a:r>
            <a:rPr lang="ru-RU" sz="2400" kern="1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2400" b="1" kern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«Жемчужинка»-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дошкольная образовательная организация, развивающаяся в инновационном режиме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2775280" y="377795"/>
        <a:ext cx="5830400" cy="1645519"/>
      </dsp:txXfrm>
    </dsp:sp>
    <dsp:sp modelId="{1929B137-3DFF-4231-ADB2-647F9F18C2DC}">
      <dsp:nvSpPr>
        <dsp:cNvPr id="0" name=""/>
        <dsp:cNvSpPr/>
      </dsp:nvSpPr>
      <dsp:spPr>
        <a:xfrm rot="3360690">
          <a:off x="6727211" y="2280298"/>
          <a:ext cx="690604" cy="61176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910741" y="2402652"/>
        <a:ext cx="323544" cy="367060"/>
      </dsp:txXfrm>
    </dsp:sp>
    <dsp:sp modelId="{1F5BF0B3-D8B7-467D-8873-BF5A08E0D1C5}">
      <dsp:nvSpPr>
        <dsp:cNvPr id="0" name=""/>
        <dsp:cNvSpPr/>
      </dsp:nvSpPr>
      <dsp:spPr>
        <a:xfrm>
          <a:off x="4814729" y="3018216"/>
          <a:ext cx="6531449" cy="34543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96000"/>
                <a:lumMod val="102000"/>
              </a:schemeClr>
            </a:gs>
            <a:gs pos="100000">
              <a:schemeClr val="accent3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3">
              <a:tint val="6000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</a:rPr>
            <a:t>Задачи волонтерской деятельности - расширить представления о волонтерском движении у дошкольников; дать детям практические навыки участия в волонтерском движении; учить детей оказывать помощь тем, кто нуждается;  воспитывать у детей самостоятельность, инициативность.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4915902" y="3119389"/>
        <a:ext cx="6329103" cy="3251960"/>
      </dsp:txXfrm>
    </dsp:sp>
    <dsp:sp modelId="{FE214F28-B73B-47D2-9291-524A2E23C027}">
      <dsp:nvSpPr>
        <dsp:cNvPr id="0" name=""/>
        <dsp:cNvSpPr/>
      </dsp:nvSpPr>
      <dsp:spPr>
        <a:xfrm rot="10783198">
          <a:off x="4037804" y="4457556"/>
          <a:ext cx="690604" cy="61176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4221334" y="4579910"/>
        <a:ext cx="323544" cy="367060"/>
      </dsp:txXfrm>
    </dsp:sp>
    <dsp:sp modelId="{52ED3FA9-E727-4311-BC28-E32997485090}">
      <dsp:nvSpPr>
        <dsp:cNvPr id="0" name=""/>
        <dsp:cNvSpPr/>
      </dsp:nvSpPr>
      <dsp:spPr>
        <a:xfrm>
          <a:off x="136565" y="3461266"/>
          <a:ext cx="3814918" cy="26272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0000"/>
                <a:lumMod val="104000"/>
              </a:schemeClr>
            </a:gs>
            <a:gs pos="100000">
              <a:schemeClr val="accent4"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tint val="60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Каждый ребенок достоин того, чтобы получать полноценное развитие, при котором бы произошло самораскрытие </a:t>
          </a:r>
          <a:r>
            <a:rPr lang="ru-RU" sz="24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его личности.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213513" y="3538214"/>
        <a:ext cx="3661022" cy="2473317"/>
      </dsp:txXfrm>
    </dsp:sp>
    <dsp:sp modelId="{473CE293-9EFB-43A9-8126-F789FEBAC475}">
      <dsp:nvSpPr>
        <dsp:cNvPr id="0" name=""/>
        <dsp:cNvSpPr/>
      </dsp:nvSpPr>
      <dsp:spPr>
        <a:xfrm rot="18934343">
          <a:off x="3462713" y="2210383"/>
          <a:ext cx="690604" cy="61176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3646243" y="2332737"/>
        <a:ext cx="323544" cy="367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70933" y="1"/>
            <a:ext cx="5037667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565" y="914401"/>
            <a:ext cx="9262836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8985" y="4402667"/>
            <a:ext cx="7683417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7698" y="6117337"/>
            <a:ext cx="1143297" cy="365125"/>
          </a:xfrm>
        </p:spPr>
        <p:txBody>
          <a:bodyPr/>
          <a:lstStyle/>
          <a:p>
            <a:fld id="{CC382A0A-7C01-4ADC-AC4B-09AF59B409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1644" y="6117337"/>
            <a:ext cx="481258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760" y="6117337"/>
            <a:ext cx="548640" cy="365125"/>
          </a:xfrm>
        </p:spPr>
        <p:txBody>
          <a:bodyPr/>
          <a:lstStyle/>
          <a:p>
            <a:fld id="{6F53BC65-D388-4788-ADE9-947DAE2444F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70933" y="3771900"/>
            <a:ext cx="48260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747185" y="3867150"/>
            <a:ext cx="82551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26027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698" y="4732865"/>
            <a:ext cx="1002132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634" y="932112"/>
            <a:ext cx="8228087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698" y="5299603"/>
            <a:ext cx="1002132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A0A-7C01-4ADC-AC4B-09AF59B409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BC65-D388-4788-ADE9-947DAE244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0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700" y="685800"/>
            <a:ext cx="1002132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343400"/>
            <a:ext cx="1002132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A0A-7C01-4ADC-AC4B-09AF59B409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BC65-D388-4788-ADE9-947DAE244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374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92562" y="863023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6263" y="2819399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322" y="685801"/>
            <a:ext cx="9298820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0980" y="3428999"/>
            <a:ext cx="8841504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8" y="4343400"/>
            <a:ext cx="1002132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A0A-7C01-4ADC-AC4B-09AF59B409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BC65-D388-4788-ADE9-947DAE244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21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701" y="3308581"/>
            <a:ext cx="1002131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777381"/>
            <a:ext cx="1002132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A0A-7C01-4ADC-AC4B-09AF59B409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BC65-D388-4788-ADE9-947DAE244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25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92562" y="863023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6263" y="2819399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322" y="685801"/>
            <a:ext cx="9298820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700" y="3886200"/>
            <a:ext cx="1002132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775200"/>
            <a:ext cx="1002132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A0A-7C01-4ADC-AC4B-09AF59B409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BC65-D388-4788-ADE9-947DAE244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269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701" y="685802"/>
            <a:ext cx="1002132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699" y="3505200"/>
            <a:ext cx="1002132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343400"/>
            <a:ext cx="1002132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A0A-7C01-4ADC-AC4B-09AF59B409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BC65-D388-4788-ADE9-947DAE244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915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A0A-7C01-4ADC-AC4B-09AF59B409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BC65-D388-4788-ADE9-947DAE244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8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5191" y="685800"/>
            <a:ext cx="1770831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699" y="685800"/>
            <a:ext cx="8021831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A0A-7C01-4ADC-AC4B-09AF59B409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BC65-D388-4788-ADE9-947DAE244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4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457201"/>
            <a:ext cx="10272889" cy="1981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512" y="2667000"/>
            <a:ext cx="10272889" cy="333281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92440" y="6108174"/>
            <a:ext cx="1143297" cy="365125"/>
          </a:xfrm>
        </p:spPr>
        <p:txBody>
          <a:bodyPr/>
          <a:lstStyle/>
          <a:p>
            <a:fld id="{CC382A0A-7C01-4ADC-AC4B-09AF59B409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0197" y="6108174"/>
            <a:ext cx="708602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1957" y="6108174"/>
            <a:ext cx="570444" cy="365125"/>
          </a:xfrm>
        </p:spPr>
        <p:txBody>
          <a:bodyPr/>
          <a:lstStyle/>
          <a:p>
            <a:fld id="{6F53BC65-D388-4788-ADE9-947DAE244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6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328" y="2666999"/>
            <a:ext cx="8933073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331" y="5027070"/>
            <a:ext cx="893306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A0A-7C01-4ADC-AC4B-09AF59B409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1090" y="6116071"/>
            <a:ext cx="551311" cy="365125"/>
          </a:xfrm>
        </p:spPr>
        <p:txBody>
          <a:bodyPr/>
          <a:lstStyle/>
          <a:p>
            <a:fld id="{6F53BC65-D388-4788-ADE9-947DAE244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5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685802"/>
            <a:ext cx="10272889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9511" y="2667000"/>
            <a:ext cx="4986528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5872" y="2667000"/>
            <a:ext cx="4986528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A0A-7C01-4ADC-AC4B-09AF59B409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BC65-D388-4788-ADE9-947DAE244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70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642" y="2658533"/>
            <a:ext cx="46083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697" y="3335337"/>
            <a:ext cx="4896331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2280" y="2667000"/>
            <a:ext cx="462374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688" y="3335337"/>
            <a:ext cx="4896331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A0A-7C01-4ADC-AC4B-09AF59B409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BC65-D388-4788-ADE9-947DAE244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53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A0A-7C01-4ADC-AC4B-09AF59B409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BC65-D388-4788-ADE9-947DAE244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2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A0A-7C01-4ADC-AC4B-09AF59B409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BC65-D388-4788-ADE9-947DAE244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81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699" y="1600200"/>
            <a:ext cx="355004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3404" y="685801"/>
            <a:ext cx="6242616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699" y="2971800"/>
            <a:ext cx="3550045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A0A-7C01-4ADC-AC4B-09AF59B409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BC65-D388-4788-ADE9-947DAE244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74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110" y="1752599"/>
            <a:ext cx="542757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6661" y="914400"/>
            <a:ext cx="3281828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3110" y="3124199"/>
            <a:ext cx="5427572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A0A-7C01-4ADC-AC4B-09AF59B409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BC65-D388-4788-ADE9-947DAE244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1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1"/>
            <a:ext cx="2842684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9512" y="457201"/>
            <a:ext cx="10272889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512" y="2667001"/>
            <a:ext cx="10272888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11573" y="6116071"/>
            <a:ext cx="1143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382A0A-7C01-4ADC-AC4B-09AF59B409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9330" y="6116071"/>
            <a:ext cx="7086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1090" y="6116071"/>
            <a:ext cx="551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53BC65-D388-4788-ADE9-947DAE244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49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172400742" TargetMode="External"/><Relationship Id="rId2" Type="http://schemas.openxmlformats.org/officeDocument/2006/relationships/hyperlink" Target="http://jemchujinka.yam.prosadiki.ru/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jemchujinka.yam.prosadiki.ru/volonte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B9C4890-6E71-4E75-80DB-23A2BA9709F8}"/>
              </a:ext>
            </a:extLst>
          </p:cNvPr>
          <p:cNvSpPr txBox="1"/>
          <p:nvPr/>
        </p:nvSpPr>
        <p:spPr>
          <a:xfrm>
            <a:off x="2124515" y="78935"/>
            <a:ext cx="8145194" cy="2112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400" b="1" dirty="0" smtClean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АВТОНОМНОЕ ДОШКОЛЬНОЕ </a:t>
            </a:r>
            <a:r>
              <a:rPr lang="ru-RU" sz="1400" b="1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</a:t>
            </a:r>
            <a:endParaRPr lang="en-US" sz="1400" b="1" dirty="0">
              <a:solidFill>
                <a:srgbClr val="00008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"ЖЕМЧУЖИНКА"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Руководитель:</a:t>
            </a:r>
            <a:r>
              <a:rPr lang="ru-RU" sz="1400" b="1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Медведева Татьяна Алексеевна, заведующий</a:t>
            </a:r>
            <a:br>
              <a:rPr lang="ru-RU" b="1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400" b="1" i="1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Адрес официального сайта учреждения:</a:t>
            </a: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782C1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http://jemchujinka.yam.prosadiki.ru</a:t>
            </a:r>
            <a:br>
              <a:rPr lang="ru-RU" dirty="0">
                <a:solidFill>
                  <a:srgbClr val="0782C1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</a:br>
            <a:r>
              <a:rPr lang="ru-RU" sz="1400" b="1" i="1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Мы в социальных сетях: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#</a:t>
            </a:r>
            <a:r>
              <a:rPr lang="ru-RU" b="1" dirty="0" smtClean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МывместеЖемчужинка</a:t>
            </a:r>
            <a:r>
              <a:rPr lang="ru-RU" sz="1600" b="1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400" b="1" dirty="0" err="1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вКонтакте</a:t>
            </a:r>
            <a:r>
              <a:rPr lang="ru-RU" sz="1400" b="1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0782C1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https://vk.com/public172400742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 </a:t>
            </a:r>
            <a:b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400" b="1" i="1" dirty="0" smtClean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Адрес </a:t>
            </a:r>
            <a:r>
              <a:rPr lang="ru-RU" sz="1400" b="1" i="1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электронной почты учреждения: </a:t>
            </a:r>
            <a:r>
              <a:rPr lang="en-US" dirty="0">
                <a:solidFill>
                  <a:srgbClr val="0782C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gemchug-sad@mail.ru</a:t>
            </a:r>
            <a:r>
              <a:rPr lang="ru-RU" dirty="0">
                <a:solidFill>
                  <a:srgbClr val="0782C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C48ACA4-BCBE-41A0-8980-C0464EB50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12" y="2393501"/>
            <a:ext cx="7826618" cy="43532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494C5FC-CBA3-4E8F-B07F-2954545799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3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847" y="253175"/>
            <a:ext cx="906923" cy="75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1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A9BE875E-2CFA-4E6E-AE71-39C2B81A62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9678345"/>
              </p:ext>
            </p:extLst>
          </p:nvPr>
        </p:nvGraphicFramePr>
        <p:xfrm>
          <a:off x="300991" y="110698"/>
          <a:ext cx="11346179" cy="6747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149D5B8-FF97-49B6-9C86-3795424DF0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3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078" y="202138"/>
            <a:ext cx="906923" cy="75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8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3260" y="285568"/>
            <a:ext cx="8401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Все начинается с детства, потому что душа ребенка распахнута навстречу добру и любви, и так важно посеять в ней семена любви к ближнему, великодушия, милосердия. </a:t>
            </a:r>
            <a:endParaRPr lang="ru-RU" sz="2000" dirty="0" smtClean="0">
              <a:solidFill>
                <a:srgbClr val="7030A0"/>
              </a:solidFill>
            </a:endParaRPr>
          </a:p>
          <a:p>
            <a:pPr algn="r"/>
            <a:r>
              <a:rPr lang="ru-RU" sz="2000" i="1" dirty="0" smtClean="0">
                <a:solidFill>
                  <a:srgbClr val="7030A0"/>
                </a:solidFill>
              </a:rPr>
              <a:t>С.В</a:t>
            </a:r>
            <a:r>
              <a:rPr lang="ru-RU" sz="2000" i="1" dirty="0">
                <a:solidFill>
                  <a:srgbClr val="7030A0"/>
                </a:solidFill>
              </a:rPr>
              <a:t>. Михалков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78" y="1"/>
            <a:ext cx="1743548" cy="16090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8892" y="5789857"/>
            <a:ext cx="7095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hlinkClick r:id="rId3"/>
              </a:rPr>
              <a:t>Ссылка на страницу  «Жемчужинки добра» на официальном сайте:</a:t>
            </a:r>
          </a:p>
          <a:p>
            <a:pPr algn="ctr"/>
            <a:r>
              <a:rPr lang="en-US" b="1" dirty="0" smtClean="0">
                <a:hlinkClick r:id="rId3"/>
              </a:rPr>
              <a:t>http</a:t>
            </a:r>
            <a:r>
              <a:rPr lang="en-US" b="1" dirty="0">
                <a:hlinkClick r:id="rId3"/>
              </a:rPr>
              <a:t>://</a:t>
            </a:r>
            <a:r>
              <a:rPr lang="en-US" b="1" dirty="0" smtClean="0">
                <a:hlinkClick r:id="rId3"/>
              </a:rPr>
              <a:t>jemchujinka.yam.prosadiki.ru/volonter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38" y="2156495"/>
            <a:ext cx="4693644" cy="33181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564" y="2156495"/>
            <a:ext cx="4629396" cy="32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4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045" y="139545"/>
            <a:ext cx="11517472" cy="67436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Мероприятия для подопечных ГБУ ЯНАО «МЯДИКО»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355658"/>
            <a:ext cx="4608388" cy="576262"/>
          </a:xfrm>
        </p:spPr>
        <p:txBody>
          <a:bodyPr/>
          <a:lstStyle/>
          <a:p>
            <a:pPr algn="ctr"/>
            <a:r>
              <a:rPr lang="ru-RU" dirty="0" smtClean="0"/>
              <a:t>С новым годом!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681486" y="5309235"/>
            <a:ext cx="3510514" cy="912971"/>
          </a:xfrm>
        </p:spPr>
        <p:txBody>
          <a:bodyPr/>
          <a:lstStyle/>
          <a:p>
            <a:r>
              <a:rPr lang="ru-RU" dirty="0" smtClean="0"/>
              <a:t>Новогоднее настроение для бабушек и дедушек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28" y="4029350"/>
            <a:ext cx="3766586" cy="2824940"/>
          </a:xfrm>
        </p:spPr>
      </p:pic>
      <p:pic>
        <p:nvPicPr>
          <p:cNvPr id="15" name="Объект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5" y="3931920"/>
            <a:ext cx="3672839" cy="2754630"/>
          </a:xfrm>
          <a:prstGeom prst="rect">
            <a:avLst/>
          </a:prstGeom>
        </p:spPr>
      </p:pic>
      <p:pic>
        <p:nvPicPr>
          <p:cNvPr id="19" name="Объект 1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0" y="1407873"/>
            <a:ext cx="4398638" cy="2027555"/>
          </a:xfrm>
        </p:spPr>
      </p:pic>
      <p:sp>
        <p:nvSpPr>
          <p:cNvPr id="20" name="Текст 2"/>
          <p:cNvSpPr txBox="1">
            <a:spLocks/>
          </p:cNvSpPr>
          <p:nvPr/>
        </p:nvSpPr>
        <p:spPr>
          <a:xfrm>
            <a:off x="-45720" y="831611"/>
            <a:ext cx="4608388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800" b="0" kern="1200" cap="none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С Днем победы!</a:t>
            </a:r>
            <a:endParaRPr lang="ru-RU" dirty="0"/>
          </a:p>
        </p:txBody>
      </p:sp>
      <p:pic>
        <p:nvPicPr>
          <p:cNvPr id="21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11" y="1230730"/>
            <a:ext cx="5450070" cy="2701190"/>
          </a:xfrm>
          <a:prstGeom prst="rect">
            <a:avLst/>
          </a:prstGeom>
        </p:spPr>
      </p:pic>
      <p:sp>
        <p:nvSpPr>
          <p:cNvPr id="22" name="Текст 4"/>
          <p:cNvSpPr txBox="1">
            <a:spLocks/>
          </p:cNvSpPr>
          <p:nvPr/>
        </p:nvSpPr>
        <p:spPr>
          <a:xfrm>
            <a:off x="5930376" y="574160"/>
            <a:ext cx="4626266" cy="567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800" b="0" kern="1200" cap="none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День пожилого человека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292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902" y="-560069"/>
            <a:ext cx="10272889" cy="19812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Экологическое направление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8658" y="3817314"/>
            <a:ext cx="4709160" cy="430531"/>
          </a:xfrm>
        </p:spPr>
        <p:txBody>
          <a:bodyPr/>
          <a:lstStyle/>
          <a:p>
            <a:r>
              <a:rPr lang="ru-RU" dirty="0" smtClean="0"/>
              <a:t>Акция «Чистый каток!»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50050" y="3534909"/>
            <a:ext cx="4623741" cy="576262"/>
          </a:xfrm>
        </p:spPr>
        <p:txBody>
          <a:bodyPr/>
          <a:lstStyle/>
          <a:p>
            <a:pPr algn="ctr"/>
            <a:r>
              <a:rPr lang="ru-RU" dirty="0" smtClean="0"/>
              <a:t>«Наш огород»</a:t>
            </a:r>
            <a:endParaRPr lang="ru-RU" dirty="0"/>
          </a:p>
        </p:txBody>
      </p:sp>
      <p:pic>
        <p:nvPicPr>
          <p:cNvPr id="7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39" y="4111171"/>
            <a:ext cx="5438322" cy="2506798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67" y="4247845"/>
            <a:ext cx="5661943" cy="2610155"/>
          </a:xfrm>
        </p:spPr>
      </p:pic>
      <p:pic>
        <p:nvPicPr>
          <p:cNvPr id="11" name="Объект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39" y="1071847"/>
            <a:ext cx="4177771" cy="2561496"/>
          </a:xfrm>
          <a:prstGeom prst="rect">
            <a:avLst/>
          </a:prstGeom>
        </p:spPr>
      </p:pic>
      <p:sp>
        <p:nvSpPr>
          <p:cNvPr id="12" name="Текст 4"/>
          <p:cNvSpPr txBox="1">
            <a:spLocks/>
          </p:cNvSpPr>
          <p:nvPr/>
        </p:nvSpPr>
        <p:spPr>
          <a:xfrm>
            <a:off x="5814768" y="504294"/>
            <a:ext cx="6332220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800" b="0" kern="1200" cap="none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«Всемирный день защиты животных!»</a:t>
            </a:r>
            <a:endParaRPr lang="ru-RU" dirty="0"/>
          </a:p>
        </p:txBody>
      </p:sp>
      <p:pic>
        <p:nvPicPr>
          <p:cNvPr id="13" name="Объект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2" y="1085074"/>
            <a:ext cx="3553882" cy="2665412"/>
          </a:xfrm>
          <a:prstGeom prst="rect">
            <a:avLst/>
          </a:prstGeom>
        </p:spPr>
      </p:pic>
      <p:sp>
        <p:nvSpPr>
          <p:cNvPr id="14" name="Текст 4"/>
          <p:cNvSpPr txBox="1">
            <a:spLocks/>
          </p:cNvSpPr>
          <p:nvPr/>
        </p:nvSpPr>
        <p:spPr>
          <a:xfrm>
            <a:off x="-102872" y="504294"/>
            <a:ext cx="6332220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800" b="0" kern="1200" cap="none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«Экологическая тропа»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681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1620"/>
            <a:ext cx="5492096" cy="38777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7654" y="1042987"/>
            <a:ext cx="388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Снежный городок ЭКОЛЯТ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60" y="602046"/>
            <a:ext cx="5747385" cy="3224922"/>
          </a:xfrm>
          <a:prstGeom prst="rect">
            <a:avLst/>
          </a:prstGeom>
        </p:spPr>
      </p:pic>
      <p:pic>
        <p:nvPicPr>
          <p:cNvPr id="11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60" y="3630709"/>
            <a:ext cx="5747385" cy="3227291"/>
          </a:xfrm>
        </p:spPr>
      </p:pic>
      <p:sp>
        <p:nvSpPr>
          <p:cNvPr id="12" name="Прямоугольник 11"/>
          <p:cNvSpPr/>
          <p:nvPr/>
        </p:nvSpPr>
        <p:spPr>
          <a:xfrm>
            <a:off x="7969494" y="0"/>
            <a:ext cx="2613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«Ура! Субботник»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4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682" y="3969567"/>
            <a:ext cx="5386365" cy="2706648"/>
          </a:xfrm>
        </p:spPr>
      </p:pic>
      <p:pic>
        <p:nvPicPr>
          <p:cNvPr id="5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" y="3671947"/>
            <a:ext cx="4986337" cy="3004268"/>
          </a:xfrm>
        </p:spPr>
      </p:pic>
      <p:sp>
        <p:nvSpPr>
          <p:cNvPr id="7" name="Прямоугольник 6"/>
          <p:cNvSpPr/>
          <p:nvPr/>
        </p:nvSpPr>
        <p:spPr>
          <a:xfrm>
            <a:off x="776214" y="3271837"/>
            <a:ext cx="3327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Акция «Подари улыбку </a:t>
            </a:r>
            <a:r>
              <a:rPr lang="ru-RU" sz="2000" b="1" dirty="0">
                <a:solidFill>
                  <a:srgbClr val="7030A0"/>
                </a:solidFill>
              </a:rPr>
              <a:t>миру</a:t>
            </a:r>
            <a:r>
              <a:rPr lang="ru-RU" b="1" dirty="0">
                <a:solidFill>
                  <a:srgbClr val="7030A0"/>
                </a:solidFill>
              </a:rPr>
              <a:t>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74767" y="3447558"/>
            <a:ext cx="3220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Акция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«День книгодарения»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" name="Объект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07" y="675075"/>
            <a:ext cx="3553882" cy="266541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351729" y="94155"/>
            <a:ext cx="37222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Акция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«Игрушка в добрые руки»»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2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04" y="459839"/>
            <a:ext cx="4081718" cy="288559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92625" y="30680"/>
            <a:ext cx="2590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Акция </a:t>
            </a:r>
            <a:r>
              <a:rPr lang="ru-RU" b="1" dirty="0" smtClean="0">
                <a:solidFill>
                  <a:srgbClr val="7030A0"/>
                </a:solidFill>
              </a:rPr>
              <a:t>«День доброты»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4" name="Объект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338" y="846802"/>
            <a:ext cx="3500120" cy="262509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322832" y="317032"/>
            <a:ext cx="180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«Юные казаки»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28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401" y="480059"/>
            <a:ext cx="9067801" cy="1718311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B0F0"/>
                </a:solidFill>
              </a:rPr>
              <a:t>Творите добро, ребята, учитесь совершать добрые дела, которых у вас впереди очень много, так вы сделаете нашу Планету красивой. Учитесь быть отзывчивыми, добрыми,  смелыми, </a:t>
            </a:r>
            <a:r>
              <a:rPr lang="ru-RU" sz="2800" dirty="0" smtClean="0">
                <a:solidFill>
                  <a:srgbClr val="00B0F0"/>
                </a:solidFill>
              </a:rPr>
              <a:t>вежливыми! 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30" y="2301240"/>
            <a:ext cx="8446464" cy="3893820"/>
          </a:xfrm>
        </p:spPr>
      </p:pic>
    </p:spTree>
    <p:extLst>
      <p:ext uri="{BB962C8B-B14F-4D97-AF65-F5344CB8AC3E}">
        <p14:creationId xmlns:p14="http://schemas.microsoft.com/office/powerpoint/2010/main" val="378650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3422</TotalTime>
  <Words>239</Words>
  <Application>Microsoft Office PowerPoint</Application>
  <PresentationFormat>Широкоэкранный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Corbel</vt:lpstr>
      <vt:lpstr>Times New Roman</vt:lpstr>
      <vt:lpstr>Параллакс</vt:lpstr>
      <vt:lpstr>Презентация PowerPoint</vt:lpstr>
      <vt:lpstr>Презентация PowerPoint</vt:lpstr>
      <vt:lpstr>Презентация PowerPoint</vt:lpstr>
      <vt:lpstr>Мероприятия для подопечных ГБУ ЯНАО «МЯДИКО»</vt:lpstr>
      <vt:lpstr>Экологическое направление</vt:lpstr>
      <vt:lpstr>Презентация PowerPoint</vt:lpstr>
      <vt:lpstr>Презентация PowerPoint</vt:lpstr>
      <vt:lpstr>Творите добро, ребята, учитесь совершать добрые дела, которых у вас впереди очень много, так вы сделаете нашу Планету красивой. Учитесь быть отзывчивыми, добрыми,  смелыми, вежливыми!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FH4466</dc:creator>
  <cp:lastModifiedBy>user</cp:lastModifiedBy>
  <cp:revision>33</cp:revision>
  <dcterms:created xsi:type="dcterms:W3CDTF">2021-08-24T04:37:38Z</dcterms:created>
  <dcterms:modified xsi:type="dcterms:W3CDTF">2022-11-08T09:10:12Z</dcterms:modified>
</cp:coreProperties>
</file>