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60" r:id="rId6"/>
    <p:sldId id="277" r:id="rId7"/>
    <p:sldId id="261" r:id="rId8"/>
    <p:sldId id="262" r:id="rId9"/>
    <p:sldId id="263" r:id="rId10"/>
    <p:sldId id="279" r:id="rId11"/>
    <p:sldId id="264" r:id="rId12"/>
    <p:sldId id="280" r:id="rId13"/>
    <p:sldId id="265" r:id="rId14"/>
    <p:sldId id="266" r:id="rId15"/>
    <p:sldId id="267" r:id="rId16"/>
    <p:sldId id="278" r:id="rId17"/>
    <p:sldId id="268" r:id="rId18"/>
    <p:sldId id="269" r:id="rId19"/>
    <p:sldId id="271" r:id="rId20"/>
    <p:sldId id="272" r:id="rId21"/>
    <p:sldId id="270" r:id="rId22"/>
    <p:sldId id="274" r:id="rId23"/>
    <p:sldId id="273" r:id="rId24"/>
    <p:sldId id="276" r:id="rId25"/>
    <p:sldId id="275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89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59A62F-A70C-43EB-8907-8A8AFFEBB141}" type="doc">
      <dgm:prSet loTypeId="urn:microsoft.com/office/officeart/2005/8/layout/cycle3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CB5A759-12B3-4055-BB06-01B7E94C31F8}">
      <dgm:prSet phldrT="[Текст]"/>
      <dgm:spPr/>
      <dgm:t>
        <a:bodyPr/>
        <a:lstStyle/>
        <a:p>
          <a:r>
            <a:rPr lang="ru-RU" dirty="0" smtClean="0"/>
            <a:t>Творческое</a:t>
          </a:r>
          <a:endParaRPr lang="ru-RU" dirty="0"/>
        </a:p>
      </dgm:t>
    </dgm:pt>
    <dgm:pt modelId="{699D124A-DDB3-4E23-BF87-9E7CA1218C6D}" type="parTrans" cxnId="{8C27A70E-DB68-4F73-B182-790687F02704}">
      <dgm:prSet/>
      <dgm:spPr/>
      <dgm:t>
        <a:bodyPr/>
        <a:lstStyle/>
        <a:p>
          <a:endParaRPr lang="ru-RU"/>
        </a:p>
      </dgm:t>
    </dgm:pt>
    <dgm:pt modelId="{3AE9AA88-57FA-4013-8AB5-2DADF1A9256A}" type="sibTrans" cxnId="{8C27A70E-DB68-4F73-B182-790687F02704}">
      <dgm:prSet/>
      <dgm:spPr/>
      <dgm:t>
        <a:bodyPr/>
        <a:lstStyle/>
        <a:p>
          <a:endParaRPr lang="ru-RU"/>
        </a:p>
      </dgm:t>
    </dgm:pt>
    <dgm:pt modelId="{D57AC858-F40B-4B22-BE77-C43D31D1CE3A}">
      <dgm:prSet phldrT="[Текст]"/>
      <dgm:spPr/>
      <dgm:t>
        <a:bodyPr/>
        <a:lstStyle/>
        <a:p>
          <a:r>
            <a:rPr lang="ru-RU" dirty="0" smtClean="0"/>
            <a:t>Социальная поддержка</a:t>
          </a:r>
          <a:endParaRPr lang="ru-RU" dirty="0"/>
        </a:p>
      </dgm:t>
    </dgm:pt>
    <dgm:pt modelId="{4FE3EEA1-4C71-493D-AE52-FC9101E0E838}" type="parTrans" cxnId="{B014F129-3B05-4CFF-B809-06776BCD806A}">
      <dgm:prSet/>
      <dgm:spPr/>
      <dgm:t>
        <a:bodyPr/>
        <a:lstStyle/>
        <a:p>
          <a:endParaRPr lang="ru-RU"/>
        </a:p>
      </dgm:t>
    </dgm:pt>
    <dgm:pt modelId="{97829922-ADCC-4985-87BB-518978302D01}" type="sibTrans" cxnId="{B014F129-3B05-4CFF-B809-06776BCD806A}">
      <dgm:prSet/>
      <dgm:spPr/>
      <dgm:t>
        <a:bodyPr/>
        <a:lstStyle/>
        <a:p>
          <a:endParaRPr lang="ru-RU"/>
        </a:p>
      </dgm:t>
    </dgm:pt>
    <dgm:pt modelId="{51D2176D-2E60-4B90-A627-8ECFC483B0F7}">
      <dgm:prSet phldrT="[Текст]"/>
      <dgm:spPr/>
      <dgm:t>
        <a:bodyPr/>
        <a:lstStyle/>
        <a:p>
          <a:r>
            <a:rPr lang="ru-RU" dirty="0" smtClean="0"/>
            <a:t>Экологическое </a:t>
          </a:r>
          <a:endParaRPr lang="ru-RU" dirty="0"/>
        </a:p>
      </dgm:t>
    </dgm:pt>
    <dgm:pt modelId="{13D1BF79-CD7B-4460-8D8E-CD9F6E69881B}" type="parTrans" cxnId="{2B51DCF3-9EAC-4B59-9ED8-6CB1C152DD27}">
      <dgm:prSet/>
      <dgm:spPr/>
      <dgm:t>
        <a:bodyPr/>
        <a:lstStyle/>
        <a:p>
          <a:endParaRPr lang="ru-RU"/>
        </a:p>
      </dgm:t>
    </dgm:pt>
    <dgm:pt modelId="{6388E533-7D32-4A0F-B436-8D61B8860333}" type="sibTrans" cxnId="{2B51DCF3-9EAC-4B59-9ED8-6CB1C152DD27}">
      <dgm:prSet/>
      <dgm:spPr/>
      <dgm:t>
        <a:bodyPr/>
        <a:lstStyle/>
        <a:p>
          <a:endParaRPr lang="ru-RU"/>
        </a:p>
      </dgm:t>
    </dgm:pt>
    <dgm:pt modelId="{D0592A5E-0348-4394-B978-47426D9D5060}">
      <dgm:prSet phldrT="[Текст]"/>
      <dgm:spPr/>
      <dgm:t>
        <a:bodyPr/>
        <a:lstStyle/>
        <a:p>
          <a:r>
            <a:rPr lang="ru-RU" dirty="0" smtClean="0"/>
            <a:t>Пропаганда ЗОЖ</a:t>
          </a:r>
          <a:endParaRPr lang="ru-RU" dirty="0"/>
        </a:p>
      </dgm:t>
    </dgm:pt>
    <dgm:pt modelId="{A6E6DD96-DC91-4191-8743-98A722E3085F}" type="parTrans" cxnId="{B7376ED5-33FC-4310-B70C-3B99D136EFF2}">
      <dgm:prSet/>
      <dgm:spPr/>
      <dgm:t>
        <a:bodyPr/>
        <a:lstStyle/>
        <a:p>
          <a:endParaRPr lang="ru-RU"/>
        </a:p>
      </dgm:t>
    </dgm:pt>
    <dgm:pt modelId="{67B76A4F-D93D-4F4B-9D40-A0FF55D4D45C}" type="sibTrans" cxnId="{B7376ED5-33FC-4310-B70C-3B99D136EFF2}">
      <dgm:prSet/>
      <dgm:spPr/>
      <dgm:t>
        <a:bodyPr/>
        <a:lstStyle/>
        <a:p>
          <a:endParaRPr lang="ru-RU"/>
        </a:p>
      </dgm:t>
    </dgm:pt>
    <dgm:pt modelId="{944559C8-5559-4252-85D9-85B2AA5CA678}" type="pres">
      <dgm:prSet presAssocID="{4159A62F-A70C-43EB-8907-8A8AFFEBB14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D0B000-258C-42B3-AACD-D01FCFF2828F}" type="pres">
      <dgm:prSet presAssocID="{4159A62F-A70C-43EB-8907-8A8AFFEBB141}" presName="cycle" presStyleCnt="0"/>
      <dgm:spPr/>
    </dgm:pt>
    <dgm:pt modelId="{F970F9E1-9BB0-43AD-80DC-ECB8A3ECA1BB}" type="pres">
      <dgm:prSet presAssocID="{2CB5A759-12B3-4055-BB06-01B7E94C31F8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ADE12C-B0B4-4DC8-81F7-C1304A5EEB25}" type="pres">
      <dgm:prSet presAssocID="{3AE9AA88-57FA-4013-8AB5-2DADF1A9256A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C8AD1C8C-2E46-4CE6-933C-E936C99DF6AD}" type="pres">
      <dgm:prSet presAssocID="{D57AC858-F40B-4B22-BE77-C43D31D1CE3A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E89821-EA1B-4223-AD98-E51D1B9AFCBF}" type="pres">
      <dgm:prSet presAssocID="{51D2176D-2E60-4B90-A627-8ECFC483B0F7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71A68-D0BC-4207-9789-EE72A156CD3C}" type="pres">
      <dgm:prSet presAssocID="{D0592A5E-0348-4394-B978-47426D9D5060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376ED5-33FC-4310-B70C-3B99D136EFF2}" srcId="{4159A62F-A70C-43EB-8907-8A8AFFEBB141}" destId="{D0592A5E-0348-4394-B978-47426D9D5060}" srcOrd="3" destOrd="0" parTransId="{A6E6DD96-DC91-4191-8743-98A722E3085F}" sibTransId="{67B76A4F-D93D-4F4B-9D40-A0FF55D4D45C}"/>
    <dgm:cxn modelId="{733DCEFA-7F4E-4188-90A0-0EAAA4240506}" type="presOf" srcId="{51D2176D-2E60-4B90-A627-8ECFC483B0F7}" destId="{D1E89821-EA1B-4223-AD98-E51D1B9AFCBF}" srcOrd="0" destOrd="0" presId="urn:microsoft.com/office/officeart/2005/8/layout/cycle3"/>
    <dgm:cxn modelId="{24CAC7DE-7045-4C30-AE85-9A01FB9DD296}" type="presOf" srcId="{4159A62F-A70C-43EB-8907-8A8AFFEBB141}" destId="{944559C8-5559-4252-85D9-85B2AA5CA678}" srcOrd="0" destOrd="0" presId="urn:microsoft.com/office/officeart/2005/8/layout/cycle3"/>
    <dgm:cxn modelId="{68B633F8-DDDA-4426-9DE5-1FC4E5FA0B90}" type="presOf" srcId="{2CB5A759-12B3-4055-BB06-01B7E94C31F8}" destId="{F970F9E1-9BB0-43AD-80DC-ECB8A3ECA1BB}" srcOrd="0" destOrd="0" presId="urn:microsoft.com/office/officeart/2005/8/layout/cycle3"/>
    <dgm:cxn modelId="{BF6306F5-E43E-4104-AF0B-28FDA87E5CFF}" type="presOf" srcId="{3AE9AA88-57FA-4013-8AB5-2DADF1A9256A}" destId="{7DADE12C-B0B4-4DC8-81F7-C1304A5EEB25}" srcOrd="0" destOrd="0" presId="urn:microsoft.com/office/officeart/2005/8/layout/cycle3"/>
    <dgm:cxn modelId="{B014F129-3B05-4CFF-B809-06776BCD806A}" srcId="{4159A62F-A70C-43EB-8907-8A8AFFEBB141}" destId="{D57AC858-F40B-4B22-BE77-C43D31D1CE3A}" srcOrd="1" destOrd="0" parTransId="{4FE3EEA1-4C71-493D-AE52-FC9101E0E838}" sibTransId="{97829922-ADCC-4985-87BB-518978302D01}"/>
    <dgm:cxn modelId="{CC11057A-927A-4A38-92A8-317304CB342D}" type="presOf" srcId="{D57AC858-F40B-4B22-BE77-C43D31D1CE3A}" destId="{C8AD1C8C-2E46-4CE6-933C-E936C99DF6AD}" srcOrd="0" destOrd="0" presId="urn:microsoft.com/office/officeart/2005/8/layout/cycle3"/>
    <dgm:cxn modelId="{4B76E589-E6B2-4947-BB73-DBA9FE0EA0F1}" type="presOf" srcId="{D0592A5E-0348-4394-B978-47426D9D5060}" destId="{58371A68-D0BC-4207-9789-EE72A156CD3C}" srcOrd="0" destOrd="0" presId="urn:microsoft.com/office/officeart/2005/8/layout/cycle3"/>
    <dgm:cxn modelId="{8C27A70E-DB68-4F73-B182-790687F02704}" srcId="{4159A62F-A70C-43EB-8907-8A8AFFEBB141}" destId="{2CB5A759-12B3-4055-BB06-01B7E94C31F8}" srcOrd="0" destOrd="0" parTransId="{699D124A-DDB3-4E23-BF87-9E7CA1218C6D}" sibTransId="{3AE9AA88-57FA-4013-8AB5-2DADF1A9256A}"/>
    <dgm:cxn modelId="{2B51DCF3-9EAC-4B59-9ED8-6CB1C152DD27}" srcId="{4159A62F-A70C-43EB-8907-8A8AFFEBB141}" destId="{51D2176D-2E60-4B90-A627-8ECFC483B0F7}" srcOrd="2" destOrd="0" parTransId="{13D1BF79-CD7B-4460-8D8E-CD9F6E69881B}" sibTransId="{6388E533-7D32-4A0F-B436-8D61B8860333}"/>
    <dgm:cxn modelId="{7462CA66-2F48-497B-918C-76CB8ACB2F4B}" type="presParOf" srcId="{944559C8-5559-4252-85D9-85B2AA5CA678}" destId="{6FD0B000-258C-42B3-AACD-D01FCFF2828F}" srcOrd="0" destOrd="0" presId="urn:microsoft.com/office/officeart/2005/8/layout/cycle3"/>
    <dgm:cxn modelId="{8CE292C6-6F11-49D9-BBEA-A17D3EDDE992}" type="presParOf" srcId="{6FD0B000-258C-42B3-AACD-D01FCFF2828F}" destId="{F970F9E1-9BB0-43AD-80DC-ECB8A3ECA1BB}" srcOrd="0" destOrd="0" presId="urn:microsoft.com/office/officeart/2005/8/layout/cycle3"/>
    <dgm:cxn modelId="{24CFDDF1-0ABA-46BF-AFDA-F45D499AF11F}" type="presParOf" srcId="{6FD0B000-258C-42B3-AACD-D01FCFF2828F}" destId="{7DADE12C-B0B4-4DC8-81F7-C1304A5EEB25}" srcOrd="1" destOrd="0" presId="urn:microsoft.com/office/officeart/2005/8/layout/cycle3"/>
    <dgm:cxn modelId="{2D5F7DBC-6BFB-4886-8E35-A94D289F23D9}" type="presParOf" srcId="{6FD0B000-258C-42B3-AACD-D01FCFF2828F}" destId="{C8AD1C8C-2E46-4CE6-933C-E936C99DF6AD}" srcOrd="2" destOrd="0" presId="urn:microsoft.com/office/officeart/2005/8/layout/cycle3"/>
    <dgm:cxn modelId="{34F0A5CA-AE24-433F-A580-70253E6CE72A}" type="presParOf" srcId="{6FD0B000-258C-42B3-AACD-D01FCFF2828F}" destId="{D1E89821-EA1B-4223-AD98-E51D1B9AFCBF}" srcOrd="3" destOrd="0" presId="urn:microsoft.com/office/officeart/2005/8/layout/cycle3"/>
    <dgm:cxn modelId="{E6314A17-198E-4B77-8864-5085D55A661B}" type="presParOf" srcId="{6FD0B000-258C-42B3-AACD-D01FCFF2828F}" destId="{58371A68-D0BC-4207-9789-EE72A156CD3C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ADE12C-B0B4-4DC8-81F7-C1304A5EEB25}">
      <dsp:nvSpPr>
        <dsp:cNvPr id="0" name=""/>
        <dsp:cNvSpPr/>
      </dsp:nvSpPr>
      <dsp:spPr>
        <a:xfrm>
          <a:off x="1468921" y="-88907"/>
          <a:ext cx="4077442" cy="4077442"/>
        </a:xfrm>
        <a:prstGeom prst="circularArrow">
          <a:avLst>
            <a:gd name="adj1" fmla="val 4668"/>
            <a:gd name="adj2" fmla="val 272909"/>
            <a:gd name="adj3" fmla="val 12943248"/>
            <a:gd name="adj4" fmla="val 17955028"/>
            <a:gd name="adj5" fmla="val 484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970F9E1-9BB0-43AD-80DC-ECB8A3ECA1BB}">
      <dsp:nvSpPr>
        <dsp:cNvPr id="0" name=""/>
        <dsp:cNvSpPr/>
      </dsp:nvSpPr>
      <dsp:spPr>
        <a:xfrm>
          <a:off x="2188851" y="524"/>
          <a:ext cx="2637582" cy="131879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Творческое</a:t>
          </a:r>
          <a:endParaRPr lang="ru-RU" sz="2600" kern="1200" dirty="0"/>
        </a:p>
      </dsp:txBody>
      <dsp:txXfrm>
        <a:off x="2253229" y="64902"/>
        <a:ext cx="2508826" cy="1190035"/>
      </dsp:txXfrm>
    </dsp:sp>
    <dsp:sp modelId="{C8AD1C8C-2E46-4CE6-933C-E936C99DF6AD}">
      <dsp:nvSpPr>
        <dsp:cNvPr id="0" name=""/>
        <dsp:cNvSpPr/>
      </dsp:nvSpPr>
      <dsp:spPr>
        <a:xfrm>
          <a:off x="3652923" y="1464597"/>
          <a:ext cx="2637582" cy="13187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Социальная поддержка</a:t>
          </a:r>
          <a:endParaRPr lang="ru-RU" sz="2600" kern="1200" dirty="0"/>
        </a:p>
      </dsp:txBody>
      <dsp:txXfrm>
        <a:off x="3717301" y="1528975"/>
        <a:ext cx="2508826" cy="1190035"/>
      </dsp:txXfrm>
    </dsp:sp>
    <dsp:sp modelId="{D1E89821-EA1B-4223-AD98-E51D1B9AFCBF}">
      <dsp:nvSpPr>
        <dsp:cNvPr id="0" name=""/>
        <dsp:cNvSpPr/>
      </dsp:nvSpPr>
      <dsp:spPr>
        <a:xfrm>
          <a:off x="2188851" y="2928670"/>
          <a:ext cx="2637582" cy="131879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Экологическое </a:t>
          </a:r>
          <a:endParaRPr lang="ru-RU" sz="2600" kern="1200" dirty="0"/>
        </a:p>
      </dsp:txBody>
      <dsp:txXfrm>
        <a:off x="2253229" y="2993048"/>
        <a:ext cx="2508826" cy="1190035"/>
      </dsp:txXfrm>
    </dsp:sp>
    <dsp:sp modelId="{58371A68-D0BC-4207-9789-EE72A156CD3C}">
      <dsp:nvSpPr>
        <dsp:cNvPr id="0" name=""/>
        <dsp:cNvSpPr/>
      </dsp:nvSpPr>
      <dsp:spPr>
        <a:xfrm>
          <a:off x="724778" y="1464597"/>
          <a:ext cx="2637582" cy="131879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Пропаганда ЗОЖ</a:t>
          </a:r>
          <a:endParaRPr lang="ru-RU" sz="2600" kern="1200" dirty="0"/>
        </a:p>
      </dsp:txBody>
      <dsp:txXfrm>
        <a:off x="789156" y="1528975"/>
        <a:ext cx="2508826" cy="1190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CE7D8-285D-492E-AEF1-94DD39C50780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DBED6-D87F-461A-87CA-DA4FDD0AA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4E577-FED8-4CE8-AC9E-BAE91347D1AA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BDE5-87C5-4743-B4C3-954AD24DF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F1EC0-3D04-4BC9-AA0F-49BDE153C1CD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30D72-9174-4173-8EF6-7C4415EBAB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AB497-34B3-4047-8BCB-919F2184BBB3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FE055-0B77-44EE-840E-7EF061359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359B1-8BE8-44F0-B103-07806BC06127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3AF8A-7BE1-416A-A450-2999C7D7B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82D9-FB2A-4657-BB79-F211C2A5670F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F7B95-46DC-4F12-BD79-CDC4048388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60ADD-E12C-4FAD-8216-772ED338EE97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658A5-E1CF-4328-880B-99318DBB1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C46D7-4A86-4D21-BC61-B880ED748685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C8575-5C4B-4D1A-B710-7E94CE9627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600E8-25EF-4025-B15A-D3505DF7EDB1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32B1D-A8B2-484F-8541-7D8F1D7FE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AB87D-E9FF-42FF-8BF0-39C4786E8EC8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6D84B-2C5F-4E20-847E-B2CEC95DD1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B23D3-5051-452D-BBF2-B2547B12B3F6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4D57-5CA2-4E35-B75B-3EC17CD87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7D03A-B2D2-4D30-9F2B-703930EB851E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4A45-480F-45AD-87C5-7935F945C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8B60B-A78F-45B8-9871-3E02BECD2002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087D2-1B22-419F-B93B-ED22EC05F3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AEF65-A6DB-4510-9B36-0FB703C958BE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52A52-3FBA-4902-A372-59F476817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BB602-CAD3-4631-BABD-5568F0605D4F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E9F31-FF14-4437-97C4-7CA9A1474B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C66EF-93ED-48C4-9ABF-1CBE2451765E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732FE-E2C0-44FA-8904-EB19417D3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05104A-91D7-4433-9BD3-C96C72928A0F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EB1E2B-1949-4AE4-93D7-9F860D69D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09" r:id="rId3"/>
    <p:sldLayoutId id="2147483708" r:id="rId4"/>
    <p:sldLayoutId id="2147483707" r:id="rId5"/>
    <p:sldLayoutId id="2147483706" r:id="rId6"/>
    <p:sldLayoutId id="2147483705" r:id="rId7"/>
    <p:sldLayoutId id="2147483704" r:id="rId8"/>
    <p:sldLayoutId id="2147483703" r:id="rId9"/>
    <p:sldLayoutId id="2147483702" r:id="rId10"/>
    <p:sldLayoutId id="2147483712" r:id="rId11"/>
    <p:sldLayoutId id="2147483701" r:id="rId12"/>
    <p:sldLayoutId id="2147483713" r:id="rId13"/>
    <p:sldLayoutId id="2147483700" r:id="rId14"/>
    <p:sldLayoutId id="2147483699" r:id="rId15"/>
    <p:sldLayoutId id="2147483698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83405" y="1815447"/>
            <a:ext cx="8384280" cy="1646302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ctika script" panose="02000805060000090003" pitchFamily="2" charset="0"/>
              </a:rPr>
              <a:t>ГБПОУ РБ Учалинский колледж искусств и культуры </a:t>
            </a:r>
            <a:br>
              <a:rPr lang="ru-RU" sz="44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ctika script" panose="02000805060000090003" pitchFamily="2" charset="0"/>
              </a:rPr>
            </a:br>
            <a:r>
              <a:rPr lang="ru-RU" sz="44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ctika script" panose="02000805060000090003" pitchFamily="2" charset="0"/>
              </a:rPr>
              <a:t>им. С. Низаметдинова</a:t>
            </a:r>
            <a:endParaRPr lang="ru-RU" sz="44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ctika script" panose="02000805060000090003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3405" y="4320497"/>
            <a:ext cx="8718387" cy="1539976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508927"/>
                </a:solidFill>
                <a:latin typeface="Arctika script" panose="02000805060000090003" pitchFamily="2" charset="0"/>
              </a:rPr>
              <a:t>Волонтерский отряд «Гармония</a:t>
            </a:r>
            <a:r>
              <a:rPr lang="ru-RU" sz="4400" dirty="0" smtClean="0">
                <a:solidFill>
                  <a:srgbClr val="508927"/>
                </a:solidFill>
                <a:latin typeface="Arctika script" panose="02000805060000090003" pitchFamily="2" charset="0"/>
              </a:rPr>
              <a:t>» </a:t>
            </a:r>
            <a:r>
              <a:rPr lang="en-US" sz="4400" dirty="0">
                <a:solidFill>
                  <a:srgbClr val="508927"/>
                </a:solidFill>
                <a:latin typeface="Arctika script" panose="02000805060000090003" pitchFamily="2" charset="0"/>
              </a:rPr>
              <a:t>ID </a:t>
            </a:r>
            <a:r>
              <a:rPr lang="ru-RU" sz="4400" dirty="0" smtClean="0">
                <a:solidFill>
                  <a:srgbClr val="508927"/>
                </a:solidFill>
                <a:latin typeface="Arctika script" panose="02000805060000090003" pitchFamily="2" charset="0"/>
              </a:rPr>
              <a:t>  </a:t>
            </a:r>
            <a:r>
              <a:rPr lang="en-US" sz="4400" dirty="0" smtClean="0">
                <a:solidFill>
                  <a:srgbClr val="508927"/>
                </a:solidFill>
                <a:latin typeface="Arctika script" panose="02000805060000090003" pitchFamily="2" charset="0"/>
              </a:rPr>
              <a:t>        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600" b="1" i="1" dirty="0">
                <a:solidFill>
                  <a:schemeClr val="accent2"/>
                </a:solidFill>
              </a:rPr>
              <a:t>ID </a:t>
            </a:r>
            <a:r>
              <a:rPr lang="ru-RU" sz="3600" dirty="0" smtClean="0">
                <a:solidFill>
                  <a:srgbClr val="508927"/>
                </a:solidFill>
                <a:latin typeface="Arctika script" panose="02000805060000090003" pitchFamily="2" charset="0"/>
              </a:rPr>
              <a:t>организации</a:t>
            </a:r>
            <a:r>
              <a:rPr lang="ru-RU" sz="3600" dirty="0">
                <a:solidFill>
                  <a:srgbClr val="508927"/>
                </a:solidFill>
                <a:latin typeface="Arctika script" panose="02000805060000090003" pitchFamily="2" charset="0"/>
              </a:rPr>
              <a:t>: </a:t>
            </a:r>
            <a:r>
              <a:rPr lang="ru-RU" sz="3600" dirty="0" smtClean="0">
                <a:solidFill>
                  <a:srgbClr val="508927"/>
                </a:solidFill>
                <a:latin typeface="Arctika script" panose="02000805060000090003" pitchFamily="2" charset="0"/>
              </a:rPr>
              <a:t>1114877</a:t>
            </a:r>
            <a:endParaRPr lang="en-US" sz="3600" dirty="0" smtClean="0">
              <a:solidFill>
                <a:srgbClr val="508927"/>
              </a:solidFill>
              <a:latin typeface="Arctika script" panose="02000805060000090003" pitchFamily="2" charset="0"/>
            </a:endParaRPr>
          </a:p>
          <a:p>
            <a:pPr algn="l" fontAlgn="auto">
              <a:spcAft>
                <a:spcPts val="0"/>
              </a:spcAft>
              <a:defRPr/>
            </a:pPr>
            <a:endParaRPr lang="ru-RU" sz="4400" dirty="0">
              <a:solidFill>
                <a:srgbClr val="508927"/>
              </a:solidFill>
              <a:latin typeface="Arctika script" panose="02000805060000090003" pitchFamily="2" charset="0"/>
            </a:endParaRPr>
          </a:p>
        </p:txBody>
      </p:sp>
      <p:pic>
        <p:nvPicPr>
          <p:cNvPr id="1843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" y="822325"/>
            <a:ext cx="2473325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141577" y="5655575"/>
            <a:ext cx="293440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Творческое</a:t>
            </a:r>
            <a:endParaRPr lang="ru-RU" sz="40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575" y="214313"/>
            <a:ext cx="6388100" cy="638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8" y="2573338"/>
            <a:ext cx="6710362" cy="372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38833" y="870737"/>
            <a:ext cx="4110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 </a:t>
            </a:r>
            <a:r>
              <a:rPr lang="ru-RU" sz="28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Акция «Уличный артист»</a:t>
            </a:r>
            <a:endParaRPr lang="ru-RU" sz="32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836169" y="4442236"/>
            <a:ext cx="2934407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Социальное направление</a:t>
            </a:r>
            <a:endParaRPr lang="ru-RU" sz="40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526" t="16987" r="33205" b="32501"/>
          <a:stretch/>
        </p:blipFill>
        <p:spPr>
          <a:xfrm>
            <a:off x="1039813" y="466725"/>
            <a:ext cx="5327650" cy="346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500" y="466725"/>
            <a:ext cx="4618038" cy="346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9540"/>
          <a:stretch/>
        </p:blipFill>
        <p:spPr>
          <a:xfrm rot="20887106">
            <a:off x="974725" y="3186113"/>
            <a:ext cx="5534025" cy="334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544513"/>
            <a:ext cx="8004175" cy="6003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0" y="1954213"/>
            <a:ext cx="4592638" cy="459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055977" y="5207167"/>
            <a:ext cx="2934407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Социальное направление</a:t>
            </a:r>
            <a:endParaRPr lang="ru-RU" sz="40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288" y="425450"/>
            <a:ext cx="6215062" cy="464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425450"/>
            <a:ext cx="5208588" cy="390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588" y="3657600"/>
            <a:ext cx="56896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80637" y="5330259"/>
            <a:ext cx="4131747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Акция «Ветеран живет рядом»</a:t>
            </a:r>
            <a:endParaRPr lang="ru-RU" sz="40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8" y="293688"/>
            <a:ext cx="3579812" cy="4772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8" y="4505325"/>
            <a:ext cx="3579812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225" y="293688"/>
            <a:ext cx="6716713" cy="503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088" y="3165475"/>
            <a:ext cx="2524125" cy="336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76484" y="4714784"/>
            <a:ext cx="3586624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Учалинский центр «Семья»</a:t>
            </a:r>
            <a:endParaRPr lang="ru-RU" sz="40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075" y="255588"/>
            <a:ext cx="5334000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88" y="292100"/>
            <a:ext cx="5097462" cy="382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313" y="3684588"/>
            <a:ext cx="4349750" cy="326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179307" y="5383013"/>
            <a:ext cx="2934407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Социальное направление</a:t>
            </a:r>
            <a:endParaRPr lang="ru-RU" sz="40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3379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032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25675" b="6537"/>
          <a:stretch/>
        </p:blipFill>
        <p:spPr>
          <a:xfrm>
            <a:off x="369888" y="3873500"/>
            <a:ext cx="3200400" cy="289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9016" t="14923" r="11134" b="14836"/>
          <a:stretch/>
        </p:blipFill>
        <p:spPr>
          <a:xfrm rot="19337128">
            <a:off x="-17463" y="438150"/>
            <a:ext cx="3973513" cy="299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7408">
            <a:off x="7942263" y="171450"/>
            <a:ext cx="4164012" cy="3122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2794" t="21475"/>
          <a:stretch/>
        </p:blipFill>
        <p:spPr>
          <a:xfrm>
            <a:off x="7262813" y="3429000"/>
            <a:ext cx="4735512" cy="319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5138" y="193675"/>
            <a:ext cx="8604250" cy="645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63" y="228600"/>
            <a:ext cx="10058400" cy="6396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 rot="16200000">
            <a:off x="-2043855" y="3087047"/>
            <a:ext cx="5000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Сотрудничество с обществом инвалидов</a:t>
            </a:r>
            <a:endParaRPr lang="ru-RU" sz="28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564924" y="2773972"/>
            <a:ext cx="4917830" cy="3688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5" y="301625"/>
            <a:ext cx="6823075" cy="455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900137" y="5556711"/>
            <a:ext cx="50000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Сотрудничество с обществом инвалидов</a:t>
            </a:r>
            <a:endParaRPr lang="ru-RU" sz="28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7438" y="28575"/>
            <a:ext cx="199072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881063" y="554038"/>
            <a:ext cx="9017000" cy="1096962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3200" b="1" dirty="0">
                <a:solidFill>
                  <a:srgbClr val="C00000"/>
                </a:solidFill>
                <a:latin typeface="Arctika script" panose="02000805060000090003" pitchFamily="2" charset="0"/>
              </a:rPr>
              <a:t>Целью волонтерской деятельности в колледже  является:</a:t>
            </a:r>
            <a:endParaRPr lang="ru-RU" sz="3200" dirty="0">
              <a:solidFill>
                <a:srgbClr val="C00000"/>
              </a:solidFill>
              <a:latin typeface="Arctika script" panose="02000805060000090003" pitchFamily="2" charset="0"/>
            </a:endParaRPr>
          </a:p>
          <a:p>
            <a:pPr algn="l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Arctika script" panose="02000805060000090003" pitchFamily="2" charset="0"/>
              </a:rPr>
              <a:t>- Создание, развитие и поддержка волонтерского движения, формирование культуры социальной помощи как важнейшего фактора развития в современном обществе, формирование и </a:t>
            </a:r>
            <a:r>
              <a:rPr lang="ru-RU" sz="2400" dirty="0" smtClean="0">
                <a:solidFill>
                  <a:schemeClr val="tx1"/>
                </a:solidFill>
                <a:latin typeface="Arctika script" panose="02000805060000090003" pitchFamily="2" charset="0"/>
              </a:rPr>
              <a:t>развитие </a:t>
            </a:r>
            <a:r>
              <a:rPr lang="ru-RU" sz="2400" dirty="0">
                <a:solidFill>
                  <a:schemeClr val="tx1"/>
                </a:solidFill>
                <a:latin typeface="Arctika script" panose="02000805060000090003" pitchFamily="2" charset="0"/>
              </a:rPr>
              <a:t>гражданской позиции, социальной самореализации студентов путем ознакомления с различными видами социальной активности.</a:t>
            </a:r>
          </a:p>
          <a:p>
            <a:pPr algn="l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Arctika script" panose="02000805060000090003" pitchFamily="2" charset="0"/>
              </a:rPr>
              <a:t>Для достижения указанной цели решаются следующие </a:t>
            </a:r>
            <a:r>
              <a:rPr lang="ru-RU" sz="3200" b="1" dirty="0">
                <a:solidFill>
                  <a:srgbClr val="C00000"/>
                </a:solidFill>
                <a:latin typeface="Arctika script" panose="02000805060000090003" pitchFamily="2" charset="0"/>
              </a:rPr>
              <a:t>задачи: </a:t>
            </a:r>
            <a:endParaRPr lang="ru-RU" sz="3200" dirty="0">
              <a:solidFill>
                <a:srgbClr val="C00000"/>
              </a:solidFill>
              <a:latin typeface="Arctika script" panose="02000805060000090003" pitchFamily="2" charset="0"/>
            </a:endParaRPr>
          </a:p>
          <a:p>
            <a:pPr algn="l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Arctika script" panose="02000805060000090003" pitchFamily="2" charset="0"/>
              </a:rPr>
              <a:t>- популяризация идей добровольчества в образовательной среде; </a:t>
            </a:r>
          </a:p>
          <a:p>
            <a:pPr algn="l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Arctika script" panose="02000805060000090003" pitchFamily="2" charset="0"/>
              </a:rPr>
              <a:t>- участие в подготовке и проведении массовых социально-культурных, информационно-просветительских и спортивных </a:t>
            </a:r>
            <a:r>
              <a:rPr lang="ru-RU" sz="2400" dirty="0" smtClean="0">
                <a:solidFill>
                  <a:schemeClr val="tx1"/>
                </a:solidFill>
                <a:latin typeface="Arctika script" panose="02000805060000090003" pitchFamily="2" charset="0"/>
              </a:rPr>
              <a:t>мероприятий;</a:t>
            </a:r>
            <a:endParaRPr lang="ru-RU" sz="2400" dirty="0">
              <a:solidFill>
                <a:schemeClr val="tx1"/>
              </a:solidFill>
              <a:latin typeface="Arctika script" panose="02000805060000090003" pitchFamily="2" charset="0"/>
            </a:endParaRPr>
          </a:p>
          <a:p>
            <a:pPr algn="l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2400" dirty="0">
                <a:solidFill>
                  <a:schemeClr val="tx1"/>
                </a:solidFill>
                <a:latin typeface="Arctika script" panose="02000805060000090003" pitchFamily="2" charset="0"/>
              </a:rPr>
              <a:t>- воспитание активной гражданской позиции, формирование нравственно-этических качеств, чувства патриотизма.</a:t>
            </a:r>
          </a:p>
          <a:p>
            <a:pPr algn="l"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2400" dirty="0">
              <a:latin typeface="Arctika script" panose="02000805060000090003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675" y="360363"/>
            <a:ext cx="5248275" cy="5249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13" y="327025"/>
            <a:ext cx="5210175" cy="521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6584" y="5785310"/>
            <a:ext cx="58031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Сотрудничество с обществом инвалидов</a:t>
            </a:r>
            <a:endParaRPr lang="ru-RU" sz="32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8875" y="128588"/>
            <a:ext cx="3454400" cy="4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375" t="16627" r="17658" b="12044"/>
          <a:stretch/>
        </p:blipFill>
        <p:spPr>
          <a:xfrm>
            <a:off x="509588" y="128588"/>
            <a:ext cx="6383337" cy="371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888" y="3452813"/>
            <a:ext cx="4229100" cy="3171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453157" y="5132509"/>
            <a:ext cx="313045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Благотворительный концерт в ПНД</a:t>
            </a:r>
            <a:endParaRPr lang="ru-RU" sz="32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41541" y="5519370"/>
            <a:ext cx="313045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Реабилитационный центр «Росинка»</a:t>
            </a:r>
            <a:endParaRPr lang="ru-RU" sz="32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088" y="522288"/>
            <a:ext cx="5854700" cy="5854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522288"/>
            <a:ext cx="4911725" cy="4910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40629" y="4552217"/>
            <a:ext cx="313045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Акция «Стоп ВИЧ/СПИД»</a:t>
            </a:r>
            <a:endParaRPr lang="ru-RU" sz="32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5" y="155575"/>
            <a:ext cx="10058400" cy="670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700" y="4211638"/>
            <a:ext cx="3340100" cy="250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75" y="4211638"/>
            <a:ext cx="3344863" cy="250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5" name="Рисунок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8150" y="4251325"/>
            <a:ext cx="3763963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947795" y="246157"/>
            <a:ext cx="2754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Пропаганда ЗОЖ</a:t>
            </a:r>
            <a:endParaRPr lang="ru-RU" sz="32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17537" y="5211640"/>
            <a:ext cx="313045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Пропаганда ЗОЖ</a:t>
            </a:r>
            <a:endParaRPr lang="ru-RU" sz="32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r="8448"/>
          <a:stretch/>
        </p:blipFill>
        <p:spPr>
          <a:xfrm>
            <a:off x="920750" y="425450"/>
            <a:ext cx="3906838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25" y="425450"/>
            <a:ext cx="5676900" cy="425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40629" y="4552217"/>
            <a:ext cx="313045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Акция «Стоп ВИЧ/СПИД»</a:t>
            </a:r>
            <a:endParaRPr lang="ru-RU" sz="32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338" y="193675"/>
            <a:ext cx="6570662" cy="6570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93675"/>
            <a:ext cx="4608513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44975" y="5217666"/>
            <a:ext cx="313045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Экологическое направление</a:t>
            </a:r>
            <a:endParaRPr lang="ru-RU" sz="32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447675"/>
            <a:ext cx="5483225" cy="411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788" y="447675"/>
            <a:ext cx="4768850" cy="4770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613" y="3617913"/>
            <a:ext cx="4576762" cy="343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44975" y="5217666"/>
            <a:ext cx="313045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Экологическое направление</a:t>
            </a:r>
            <a:endParaRPr lang="ru-RU" sz="32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4295" t="1" b="-224"/>
          <a:stretch/>
        </p:blipFill>
        <p:spPr>
          <a:xfrm>
            <a:off x="508000" y="458788"/>
            <a:ext cx="5880100" cy="437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632" r="20902" b="9109"/>
          <a:stretch/>
        </p:blipFill>
        <p:spPr>
          <a:xfrm>
            <a:off x="6796088" y="458788"/>
            <a:ext cx="4914900" cy="346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7126" t="-20979" r="25217" b="20979"/>
          <a:stretch/>
        </p:blipFill>
        <p:spPr>
          <a:xfrm>
            <a:off x="4238625" y="3049588"/>
            <a:ext cx="4505325" cy="374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sdnemvolontera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638" y="517525"/>
            <a:ext cx="7926387" cy="6340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7438" y="28575"/>
            <a:ext cx="199072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059099" y="799925"/>
            <a:ext cx="6777170" cy="738729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ctika script" panose="02000805060000090003" pitchFamily="2" charset="0"/>
              </a:rPr>
              <a:t>Заповеди волонтеров колледжа</a:t>
            </a:r>
          </a:p>
          <a:p>
            <a:pPr algn="l" fontAlgn="auto">
              <a:spcAft>
                <a:spcPts val="0"/>
              </a:spcAft>
              <a:buFont typeface="Wingdings 3" charset="2"/>
              <a:buNone/>
              <a:defRPr/>
            </a:pPr>
            <a:endParaRPr lang="ru-RU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723900" y="2066925"/>
            <a:ext cx="9253538" cy="4308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3200" dirty="0">
                <a:latin typeface="Arctika script" panose="02000805060000090003" pitchFamily="2" charset="0"/>
                <a:cs typeface="+mn-cs"/>
              </a:rPr>
              <a:t>Найди того, кто нуждается в твоей поддержке, помоги, защити его.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3200" dirty="0">
                <a:latin typeface="Arctika script" panose="02000805060000090003" pitchFamily="2" charset="0"/>
                <a:cs typeface="+mn-cs"/>
              </a:rPr>
              <a:t>Раскрой себя в любой полезной для окружающих и тебя самого деятельности.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3200" dirty="0">
                <a:latin typeface="Arctika script" panose="02000805060000090003" pitchFamily="2" charset="0"/>
                <a:cs typeface="+mn-cs"/>
              </a:rPr>
              <a:t>Помни, что твоя сила и твоя ценность - в твоем здоровье.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3200" dirty="0">
                <a:latin typeface="Arctika script" panose="02000805060000090003" pitchFamily="2" charset="0"/>
                <a:cs typeface="+mn-cs"/>
              </a:rPr>
              <a:t>Оценивай себя и своих товарищей не по словам, а по реальным отношениям и поступкам.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77438" y="28575"/>
            <a:ext cx="199072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33504" y="764756"/>
            <a:ext cx="7507211" cy="738729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40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</a:rPr>
              <a:t>Правила деятельности волонтера</a:t>
            </a:r>
            <a:endParaRPr lang="ru-RU" sz="44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</a:endParaRPr>
          </a:p>
        </p:txBody>
      </p:sp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711200" y="1766888"/>
            <a:ext cx="10348913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Если ты волонтер, забудь лень и равнодушие к проблемам окружающих.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Будь генератором идей!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Уважай мнение других!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Критикуешь – предлагай, предлагаешь - выполняй!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Обещаешь – сделай!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Не умеешь – научись!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Будь настойчив в достижении целей!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Веди здоровый образ жизни! Твой образ жизни – пример для подражания</a:t>
            </a:r>
            <a:r>
              <a:rPr lang="ru-RU"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438" y="28575"/>
            <a:ext cx="1990725" cy="28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92026" y="799925"/>
            <a:ext cx="4104587" cy="738729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4000" dirty="0" smtClean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</a:rPr>
              <a:t>Кодекс волонтеров</a:t>
            </a:r>
            <a:endParaRPr lang="ru-RU" sz="44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</a:endParaRPr>
          </a:p>
        </p:txBody>
      </p:sp>
      <p:sp>
        <p:nvSpPr>
          <p:cNvPr id="22531" name="TextBox 1"/>
          <p:cNvSpPr txBox="1">
            <a:spLocks noChangeArrowheads="1"/>
          </p:cNvSpPr>
          <p:nvPr/>
        </p:nvSpPr>
        <p:spPr bwMode="auto">
          <a:xfrm>
            <a:off x="711200" y="1766888"/>
            <a:ext cx="10348913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Хотим, чтобы стало модным – здоровым быть и свободным!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Знаем сами и малышей научим, как сделать свое здоровье лучше!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Акции – нужное дело и важное. Скажем вредным привычкам – НЕТ! Мы донести хотим до каждого: глупо - самим причинять себе вред!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Кто тренируется и обучается, у того всегда и все получается. Готовы доказать на деле: здоровый дух – в здоровом теле!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800">
                <a:latin typeface="Arctika script" pitchFamily="2" charset="0"/>
              </a:rPr>
              <a:t>Соблазнов опасных подальше держись, с нами веди интересную жизнь! Думай, когда отвечаешь “нет” и “да” и  помни, что выбор есть всегда!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438" y="28575"/>
            <a:ext cx="1990725" cy="28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6538" y="4051300"/>
            <a:ext cx="7767637" cy="1096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631"/>
          <a:stretch/>
        </p:blipFill>
        <p:spPr>
          <a:xfrm>
            <a:off x="1212850" y="331788"/>
            <a:ext cx="4046538" cy="6103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5932" r="53590" b="3872"/>
          <a:stretch/>
        </p:blipFill>
        <p:spPr>
          <a:xfrm>
            <a:off x="5840413" y="331788"/>
            <a:ext cx="4217987" cy="614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975" y="369888"/>
            <a:ext cx="1990725" cy="28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98078" y="369102"/>
            <a:ext cx="6471138" cy="738729"/>
          </a:xfrm>
        </p:spPr>
        <p:txBody>
          <a:bodyPr rtlCol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ru-RU" sz="4000" dirty="0" smtClean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</a:rPr>
              <a:t>Направления деятельности</a:t>
            </a:r>
            <a:endParaRPr lang="ru-RU" sz="44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1759438" y="1837592"/>
          <a:ext cx="7015285" cy="4247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14780" r="21418"/>
          <a:stretch/>
        </p:blipFill>
        <p:spPr>
          <a:xfrm>
            <a:off x="5057775" y="669925"/>
            <a:ext cx="4430713" cy="320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50347" y="4958834"/>
            <a:ext cx="293440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Творческое</a:t>
            </a:r>
            <a:endParaRPr lang="ru-RU" sz="40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8" y="690563"/>
            <a:ext cx="3197225" cy="301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1725" y="3251200"/>
            <a:ext cx="6945313" cy="320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141577" y="5655575"/>
            <a:ext cx="293440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ctika script" panose="02000805060000090003" pitchFamily="2" charset="0"/>
                <a:cs typeface="+mn-cs"/>
              </a:rPr>
              <a:t>Творческое</a:t>
            </a:r>
            <a:endParaRPr lang="ru-RU" sz="4000" dirty="0">
              <a:solidFill>
                <a:srgbClr val="C00000"/>
              </a:solidFill>
              <a:effectLst>
                <a:reflection blurRad="6350" stA="50000" endA="300" endPos="50000" dist="29997" dir="5400000" sy="-100000" algn="bl" rotWithShape="0"/>
              </a:effectLst>
              <a:latin typeface="Arctika script" panose="02000805060000090003" pitchFamily="2" charset="0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25" y="355600"/>
            <a:ext cx="6049963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913" y="739775"/>
            <a:ext cx="4808537" cy="4808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363</TotalTime>
  <Words>406</Words>
  <Application>Microsoft Office PowerPoint</Application>
  <PresentationFormat>Широкоэкранный</PresentationFormat>
  <Paragraphs>54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Arctika script</vt:lpstr>
      <vt:lpstr>Arial</vt:lpstr>
      <vt:lpstr>Trebuchet MS</vt:lpstr>
      <vt:lpstr>Wingdings</vt:lpstr>
      <vt:lpstr>Wingdings 3</vt:lpstr>
      <vt:lpstr>Аспект</vt:lpstr>
      <vt:lpstr>ГБПОУ РБ Учалинский колледж искусств и культуры  им. С. Низаметдинова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ГБПОУ РБ Учалинский колледж искусств и культуры  им. С. Низаметдинова</dc:title>
  <dc:creator>6</dc:creator>
  <cp:lastModifiedBy>zam2</cp:lastModifiedBy>
  <cp:revision>19</cp:revision>
  <dcterms:created xsi:type="dcterms:W3CDTF">2022-02-28T06:45:19Z</dcterms:created>
  <dcterms:modified xsi:type="dcterms:W3CDTF">2023-02-10T09:16:14Z</dcterms:modified>
</cp:coreProperties>
</file>