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5" r:id="rId2"/>
    <p:sldId id="258" r:id="rId3"/>
    <p:sldId id="276" r:id="rId4"/>
    <p:sldId id="262" r:id="rId5"/>
    <p:sldId id="271" r:id="rId6"/>
    <p:sldId id="278" r:id="rId7"/>
    <p:sldId id="260" r:id="rId8"/>
    <p:sldId id="277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43C"/>
    <a:srgbClr val="94C4B0"/>
    <a:srgbClr val="75A589"/>
    <a:srgbClr val="DC9B25"/>
    <a:srgbClr val="3F82A0"/>
    <a:srgbClr val="4EA0C5"/>
    <a:srgbClr val="5ABDE9"/>
    <a:srgbClr val="59B8E3"/>
    <a:srgbClr val="F6A51E"/>
    <a:srgbClr val="C08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8"/>
    <p:restoredTop sz="94624"/>
  </p:normalViewPr>
  <p:slideViewPr>
    <p:cSldViewPr snapToGrid="0" snapToObjects="1">
      <p:cViewPr>
        <p:scale>
          <a:sx n="80" d="100"/>
          <a:sy n="80" d="100"/>
        </p:scale>
        <p:origin x="-34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3FADA-8721-9A4B-BB9E-FF03B4D7A72C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32EFD-A645-D74E-A5EF-BEA6C7698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5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32EFD-A645-D74E-A5EF-BEA6C76985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6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E81B56-EC48-11B3-0FDB-034E10F7E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3BD6082-BE08-3590-5A59-4AA85A695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69F762-2AC9-2FA8-77F4-907DED1B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1DB3C4-66D1-5342-4325-01C081DE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AD3E90-685F-6D2E-4DAA-210E7EB6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0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73BC97-C942-B539-2620-3C34FDDA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6225DF-14BD-FF6D-EF27-B8A8DCCD3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3D82E3-DBF0-BFEF-3B2C-7B0BB57B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C0772A-0517-680D-343D-690C67FA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B43B71-9F1D-0FDA-04B6-E3498A96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9860D3E-9CFB-2EB4-38B9-3349A537B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74F07C1-C450-C196-A5FB-AFADA611D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BB8C77-E20B-46B4-AF57-8BCF6795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FB5DE9-7E95-F943-6A16-830F2791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D4E123-91E6-E0D5-3632-460F4694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2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6C2E8D-8920-34A0-C9B4-06E62CE5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D664C0-7543-322A-B0B0-365BB721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5D4AC2-B138-F475-1781-DB1BE3F0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096CFD-E81B-005B-27C0-BFE7FA41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EA1B85-5A3B-A4AB-14EE-B88A39C9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0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4630EB-DDC8-4E07-C43F-7265F7F8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33A410-994D-EF4B-D921-D6508B689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162E05-0855-3A18-E3A3-B006A601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380E11-19F5-19EA-7811-7BACA01D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82B90F-ACAE-191F-49FA-05146292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6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9AA526-786F-DF73-88A6-89B213B1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D4B417-FCFB-89C4-5ACD-C7B73CE26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259B36B-7DE6-C445-0CD9-C30E0A602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E6D55D-B03C-FD43-DD92-04C80027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78195CD-4006-D1BE-F018-07AE0608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8C30EAC-FE4F-C03E-5717-3E286D47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2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674318-5D85-2775-F055-EE93A2CC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70EC53-1EA6-DA5B-88B9-AC0EE27A0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E836E9C-3B4A-D1E3-9EC5-E36491984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06C0348-1A13-4464-D0C5-68FF0802E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894A589-A2CD-284E-D9DB-31F79267E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643EF33-A434-53FA-6018-98AB5E8EB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4B8ACDC-ADC5-303F-741C-B05456D1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B0E8F59-6E30-C747-6CC0-94A82B77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8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A7741D-6851-A7E4-9B1A-439F1F14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CA4F222-1FC7-FD22-00AB-7BD600E3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9B36900-F6EE-8B28-751B-FBED23E9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30F53A7-1619-BB38-F6C5-0F5C7D36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3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D06BE4E-CC7C-AB51-43C9-8425D427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5045A62-192C-89A6-7FA2-73A6A714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E166DAC-FE38-9EBB-E9AF-43D88EDA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5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CE268E-88D0-3B5D-1032-8B8E35A1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CE08F1-F2AA-2FC5-D5D8-912200268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359C1FF-8B6E-7814-BE87-58F49F30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5722D87-98DB-9644-97E4-707D4B85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347497-EFC3-48D5-5216-19C88B39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CB405A-7A91-AFB5-2F6B-0371115E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9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3A8AB8-DC23-89C6-23E5-D5287954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C4FC3F1-5985-DAAD-CB90-2440EA476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1911342-A360-8D82-B20E-EF94BE3E6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9004FC0-D208-C3B7-0C2D-42DC700C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8F795A5-AD50-2CC9-F07C-57A0CA5B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35F6244-99AA-8FC1-A39A-3BA18BB4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7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730B00-35E3-F146-B3F4-743BAF13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4D12C6-8EB3-B146-1D39-4480803B8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AC3763-F28C-50F1-3D2B-991316B4F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7B3A6-7567-034E-9549-DC99337B8738}" type="datetimeFigureOut">
              <a:rPr lang="ru-RU" smtClean="0"/>
              <a:t>19.03.23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84EC7F-BA63-1BCC-82DB-C0AD15530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7AFFF1-A200-BC5D-3D81-A96BAC69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FA61-9B43-F743-8265-1AD9EF114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4" Type="http://schemas.openxmlformats.org/officeDocument/2006/relationships/image" Target="../media/image5.png"/><Relationship Id="rId5" Type="http://schemas.openxmlformats.org/officeDocument/2006/relationships/image" Target="../media/image9.svg"/><Relationship Id="rId6" Type="http://schemas.openxmlformats.org/officeDocument/2006/relationships/image" Target="../media/image6.png"/><Relationship Id="rId7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svg"/><Relationship Id="rId5" Type="http://schemas.openxmlformats.org/officeDocument/2006/relationships/image" Target="../media/image8.png"/><Relationship Id="rId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Хорда 9">
            <a:extLst>
              <a:ext uri="{FF2B5EF4-FFF2-40B4-BE49-F238E27FC236}">
                <a16:creationId xmlns="" xmlns:a16="http://schemas.microsoft.com/office/drawing/2014/main" id="{481199FE-A17D-C696-A8EA-49F221ED4DD8}"/>
              </a:ext>
            </a:extLst>
          </p:cNvPr>
          <p:cNvSpPr/>
          <p:nvPr/>
        </p:nvSpPr>
        <p:spPr>
          <a:xfrm rot="2354507">
            <a:off x="10006856" y="2139808"/>
            <a:ext cx="3982438" cy="3982438"/>
          </a:xfrm>
          <a:prstGeom prst="chord">
            <a:avLst>
              <a:gd name="adj1" fmla="val 2700000"/>
              <a:gd name="adj2" fmla="val 14191762"/>
            </a:avLst>
          </a:prstGeom>
          <a:solidFill>
            <a:schemeClr val="accent2"/>
          </a:solidFill>
          <a:ln>
            <a:solidFill>
              <a:srgbClr val="78D1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36">
            <a:extLst>
              <a:ext uri="{FF2B5EF4-FFF2-40B4-BE49-F238E27FC236}">
                <a16:creationId xmlns="" xmlns:a16="http://schemas.microsoft.com/office/drawing/2014/main" id="{64727300-37B2-F4A7-AA95-BB05C933B2F3}"/>
              </a:ext>
            </a:extLst>
          </p:cNvPr>
          <p:cNvSpPr/>
          <p:nvPr/>
        </p:nvSpPr>
        <p:spPr>
          <a:xfrm>
            <a:off x="1" y="1"/>
            <a:ext cx="2555874" cy="2873374"/>
          </a:xfrm>
          <a:custGeom>
            <a:avLst/>
            <a:gdLst>
              <a:gd name="connsiteX0" fmla="*/ 0 w 3211286"/>
              <a:gd name="connsiteY0" fmla="*/ 0 h 3429000"/>
              <a:gd name="connsiteX1" fmla="*/ 2802762 w 3211286"/>
              <a:gd name="connsiteY1" fmla="*/ 0 h 3429000"/>
              <a:gd name="connsiteX2" fmla="*/ 2841323 w 3211286"/>
              <a:gd name="connsiteY2" fmla="*/ 51567 h 3429000"/>
              <a:gd name="connsiteX3" fmla="*/ 3211286 w 3211286"/>
              <a:gd name="connsiteY3" fmla="*/ 1262742 h 3429000"/>
              <a:gd name="connsiteX4" fmla="*/ 1045028 w 3211286"/>
              <a:gd name="connsiteY4" fmla="*/ 3429000 h 3429000"/>
              <a:gd name="connsiteX5" fmla="*/ 12461 w 3211286"/>
              <a:gd name="connsiteY5" fmla="*/ 3167544 h 3429000"/>
              <a:gd name="connsiteX6" fmla="*/ 0 w 3211286"/>
              <a:gd name="connsiteY6" fmla="*/ 3159974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1286" h="3429000">
                <a:moveTo>
                  <a:pt x="0" y="0"/>
                </a:moveTo>
                <a:lnTo>
                  <a:pt x="2802762" y="0"/>
                </a:lnTo>
                <a:lnTo>
                  <a:pt x="2841323" y="51567"/>
                </a:lnTo>
                <a:cubicBezTo>
                  <a:pt x="3074899" y="397304"/>
                  <a:pt x="3211286" y="814095"/>
                  <a:pt x="3211286" y="1262742"/>
                </a:cubicBezTo>
                <a:cubicBezTo>
                  <a:pt x="3211286" y="2459133"/>
                  <a:pt x="2241419" y="3429000"/>
                  <a:pt x="1045028" y="3429000"/>
                </a:cubicBezTo>
                <a:cubicBezTo>
                  <a:pt x="671156" y="3429000"/>
                  <a:pt x="319405" y="3334287"/>
                  <a:pt x="12461" y="3167544"/>
                </a:cubicBezTo>
                <a:lnTo>
                  <a:pt x="0" y="3159974"/>
                </a:lnTo>
                <a:close/>
              </a:path>
            </a:pathLst>
          </a:custGeom>
          <a:solidFill>
            <a:srgbClr val="94C43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E93414-F8CF-99E2-AB43-98E25700814C}"/>
              </a:ext>
            </a:extLst>
          </p:cNvPr>
          <p:cNvSpPr txBox="1"/>
          <p:nvPr/>
        </p:nvSpPr>
        <p:spPr>
          <a:xfrm>
            <a:off x="2857500" y="2333416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Comfortaa SemiBold" pitchFamily="2" charset="0"/>
              </a:rPr>
              <a:t>Благотворительный проект «Доброворот»</a:t>
            </a:r>
            <a:endParaRPr lang="ru-RU" sz="4400" b="1" dirty="0">
              <a:solidFill>
                <a:schemeClr val="accent2"/>
              </a:solidFill>
              <a:latin typeface="Comfortaa SemiBold" pitchFamily="2" charset="0"/>
            </a:endParaRPr>
          </a:p>
        </p:txBody>
      </p:sp>
      <p:pic>
        <p:nvPicPr>
          <p:cNvPr id="5" name="Picture 4" descr="Dobrovorot_Logo_500x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4460875"/>
            <a:ext cx="1809750" cy="1809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6B7D68-4D82-E4AB-4784-178492AC2399}"/>
              </a:ext>
            </a:extLst>
          </p:cNvPr>
          <p:cNvSpPr txBox="1"/>
          <p:nvPr/>
        </p:nvSpPr>
        <p:spPr>
          <a:xfrm>
            <a:off x="3263599" y="329019"/>
            <a:ext cx="5932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АНО Центр "Устойчивое развитие"</a:t>
            </a:r>
          </a:p>
        </p:txBody>
      </p:sp>
    </p:spTree>
    <p:extLst>
      <p:ext uri="{BB962C8B-B14F-4D97-AF65-F5344CB8AC3E}">
        <p14:creationId xmlns:p14="http://schemas.microsoft.com/office/powerpoint/2010/main" val="189132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36">
            <a:extLst>
              <a:ext uri="{FF2B5EF4-FFF2-40B4-BE49-F238E27FC236}">
                <a16:creationId xmlns="" xmlns:a16="http://schemas.microsoft.com/office/drawing/2014/main" id="{4710781C-FCF7-69A7-90E9-FA329C0C540B}"/>
              </a:ext>
            </a:extLst>
          </p:cNvPr>
          <p:cNvSpPr/>
          <p:nvPr/>
        </p:nvSpPr>
        <p:spPr>
          <a:xfrm rot="16200000">
            <a:off x="8203733" y="2870459"/>
            <a:ext cx="3833568" cy="4142964"/>
          </a:xfrm>
          <a:custGeom>
            <a:avLst/>
            <a:gdLst>
              <a:gd name="connsiteX0" fmla="*/ 1653054 w 4085284"/>
              <a:gd name="connsiteY0" fmla="*/ 0 h 4009321"/>
              <a:gd name="connsiteX1" fmla="*/ 4085284 w 4085284"/>
              <a:gd name="connsiteY1" fmla="*/ 2432230 h 4009321"/>
              <a:gd name="connsiteX2" fmla="*/ 3529881 w 4085284"/>
              <a:gd name="connsiteY2" fmla="*/ 3979355 h 4009321"/>
              <a:gd name="connsiteX3" fmla="*/ 3502646 w 4085284"/>
              <a:gd name="connsiteY3" fmla="*/ 4009321 h 4009321"/>
              <a:gd name="connsiteX4" fmla="*/ 0 w 4085284"/>
              <a:gd name="connsiteY4" fmla="*/ 4009321 h 4009321"/>
              <a:gd name="connsiteX5" fmla="*/ 0 w 4085284"/>
              <a:gd name="connsiteY5" fmla="*/ 651679 h 4009321"/>
              <a:gd name="connsiteX6" fmla="*/ 105930 w 4085284"/>
              <a:gd name="connsiteY6" fmla="*/ 555403 h 4009321"/>
              <a:gd name="connsiteX7" fmla="*/ 1653054 w 4085284"/>
              <a:gd name="connsiteY7" fmla="*/ 0 h 400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5284" h="4009321">
                <a:moveTo>
                  <a:pt x="1653054" y="0"/>
                </a:moveTo>
                <a:cubicBezTo>
                  <a:pt x="2996338" y="0"/>
                  <a:pt x="4085284" y="1088946"/>
                  <a:pt x="4085284" y="2432230"/>
                </a:cubicBezTo>
                <a:cubicBezTo>
                  <a:pt x="4085284" y="3019917"/>
                  <a:pt x="3876853" y="3558922"/>
                  <a:pt x="3529881" y="3979355"/>
                </a:cubicBezTo>
                <a:lnTo>
                  <a:pt x="3502646" y="4009321"/>
                </a:lnTo>
                <a:lnTo>
                  <a:pt x="0" y="4009321"/>
                </a:lnTo>
                <a:lnTo>
                  <a:pt x="0" y="651679"/>
                </a:lnTo>
                <a:lnTo>
                  <a:pt x="105930" y="555403"/>
                </a:lnTo>
                <a:cubicBezTo>
                  <a:pt x="526363" y="208431"/>
                  <a:pt x="1065367" y="0"/>
                  <a:pt x="1653054" y="0"/>
                </a:cubicBezTo>
                <a:close/>
              </a:path>
            </a:pathLst>
          </a:custGeom>
          <a:solidFill>
            <a:srgbClr val="F6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олилиния 36">
            <a:extLst>
              <a:ext uri="{FF2B5EF4-FFF2-40B4-BE49-F238E27FC236}">
                <a16:creationId xmlns="" xmlns:a16="http://schemas.microsoft.com/office/drawing/2014/main" id="{4710781C-FCF7-69A7-90E9-FA329C0C540B}"/>
              </a:ext>
            </a:extLst>
          </p:cNvPr>
          <p:cNvSpPr/>
          <p:nvPr/>
        </p:nvSpPr>
        <p:spPr>
          <a:xfrm>
            <a:off x="-1" y="2825751"/>
            <a:ext cx="4206876" cy="4032250"/>
          </a:xfrm>
          <a:custGeom>
            <a:avLst/>
            <a:gdLst>
              <a:gd name="connsiteX0" fmla="*/ 1653054 w 4085284"/>
              <a:gd name="connsiteY0" fmla="*/ 0 h 4009321"/>
              <a:gd name="connsiteX1" fmla="*/ 4085284 w 4085284"/>
              <a:gd name="connsiteY1" fmla="*/ 2432230 h 4009321"/>
              <a:gd name="connsiteX2" fmla="*/ 3529881 w 4085284"/>
              <a:gd name="connsiteY2" fmla="*/ 3979355 h 4009321"/>
              <a:gd name="connsiteX3" fmla="*/ 3502646 w 4085284"/>
              <a:gd name="connsiteY3" fmla="*/ 4009321 h 4009321"/>
              <a:gd name="connsiteX4" fmla="*/ 0 w 4085284"/>
              <a:gd name="connsiteY4" fmla="*/ 4009321 h 4009321"/>
              <a:gd name="connsiteX5" fmla="*/ 0 w 4085284"/>
              <a:gd name="connsiteY5" fmla="*/ 651679 h 4009321"/>
              <a:gd name="connsiteX6" fmla="*/ 105930 w 4085284"/>
              <a:gd name="connsiteY6" fmla="*/ 555403 h 4009321"/>
              <a:gd name="connsiteX7" fmla="*/ 1653054 w 4085284"/>
              <a:gd name="connsiteY7" fmla="*/ 0 h 400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5284" h="4009321">
                <a:moveTo>
                  <a:pt x="1653054" y="0"/>
                </a:moveTo>
                <a:cubicBezTo>
                  <a:pt x="2996338" y="0"/>
                  <a:pt x="4085284" y="1088946"/>
                  <a:pt x="4085284" y="2432230"/>
                </a:cubicBezTo>
                <a:cubicBezTo>
                  <a:pt x="4085284" y="3019917"/>
                  <a:pt x="3876853" y="3558922"/>
                  <a:pt x="3529881" y="3979355"/>
                </a:cubicBezTo>
                <a:lnTo>
                  <a:pt x="3502646" y="4009321"/>
                </a:lnTo>
                <a:lnTo>
                  <a:pt x="0" y="4009321"/>
                </a:lnTo>
                <a:lnTo>
                  <a:pt x="0" y="651679"/>
                </a:lnTo>
                <a:lnTo>
                  <a:pt x="105930" y="555403"/>
                </a:lnTo>
                <a:cubicBezTo>
                  <a:pt x="526363" y="208431"/>
                  <a:pt x="1065367" y="0"/>
                  <a:pt x="1653054" y="0"/>
                </a:cubicBezTo>
                <a:close/>
              </a:path>
            </a:pathLst>
          </a:custGeom>
          <a:solidFill>
            <a:srgbClr val="F6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55FD0F-EE5E-B6C4-F8C8-5826A3339435}"/>
              </a:ext>
            </a:extLst>
          </p:cNvPr>
          <p:cNvSpPr txBox="1"/>
          <p:nvPr/>
        </p:nvSpPr>
        <p:spPr>
          <a:xfrm>
            <a:off x="416203" y="1372491"/>
            <a:ext cx="40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Улучшение жизни людей через решение экологических проблем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61A95B9B-D0C8-F068-82BB-C05B8031046E}"/>
              </a:ext>
            </a:extLst>
          </p:cNvPr>
          <p:cNvCxnSpPr>
            <a:cxnSpLocks/>
          </p:cNvCxnSpPr>
          <p:nvPr/>
        </p:nvCxnSpPr>
        <p:spPr>
          <a:xfrm flipV="1">
            <a:off x="4790818" y="1096841"/>
            <a:ext cx="6327274" cy="326443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712C05D-61D0-5F36-06E5-58C1E37151EA}"/>
              </a:ext>
            </a:extLst>
          </p:cNvPr>
          <p:cNvSpPr/>
          <p:nvPr/>
        </p:nvSpPr>
        <p:spPr>
          <a:xfrm>
            <a:off x="7697395" y="2620695"/>
            <a:ext cx="351640" cy="3516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AEB59FC-A02B-93FA-6FEB-404F1132F907}"/>
              </a:ext>
            </a:extLst>
          </p:cNvPr>
          <p:cNvSpPr txBox="1"/>
          <p:nvPr/>
        </p:nvSpPr>
        <p:spPr>
          <a:xfrm>
            <a:off x="7521826" y="3239225"/>
            <a:ext cx="1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Medium" pitchFamily="2" charset="0"/>
              </a:rPr>
              <a:t>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C8AB451-E427-DAFB-A9D3-00B78AB56E9A}"/>
              </a:ext>
            </a:extLst>
          </p:cNvPr>
          <p:cNvSpPr txBox="1"/>
          <p:nvPr/>
        </p:nvSpPr>
        <p:spPr>
          <a:xfrm>
            <a:off x="9698391" y="2049251"/>
            <a:ext cx="1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Medium" pitchFamily="2" charset="0"/>
              </a:rPr>
              <a:t>2022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58ECE015-106A-28E2-CCA5-0299E5AA6CEA}"/>
              </a:ext>
            </a:extLst>
          </p:cNvPr>
          <p:cNvSpPr/>
          <p:nvPr/>
        </p:nvSpPr>
        <p:spPr>
          <a:xfrm>
            <a:off x="5548734" y="3716717"/>
            <a:ext cx="351556" cy="3515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0C7240-BCA2-406C-D47A-C5C76A08B49A}"/>
              </a:ext>
            </a:extLst>
          </p:cNvPr>
          <p:cNvSpPr txBox="1"/>
          <p:nvPr/>
        </p:nvSpPr>
        <p:spPr>
          <a:xfrm>
            <a:off x="5318122" y="4249961"/>
            <a:ext cx="1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Medium" pitchFamily="2" charset="0"/>
              </a:rPr>
              <a:t>2020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77DDC6D-2F20-8FEB-B34E-C91208C24964}"/>
              </a:ext>
            </a:extLst>
          </p:cNvPr>
          <p:cNvSpPr txBox="1"/>
          <p:nvPr/>
        </p:nvSpPr>
        <p:spPr>
          <a:xfrm>
            <a:off x="6727391" y="1840042"/>
            <a:ext cx="1513217" cy="584776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E7E6E6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107 </a:t>
            </a:r>
            <a:r>
              <a:rPr lang="ru-RU" b="1" dirty="0">
                <a:solidFill>
                  <a:srgbClr val="E7E6E6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тонн</a:t>
            </a:r>
            <a:endParaRPr lang="ru-RU" b="1" dirty="0">
              <a:solidFill>
                <a:srgbClr val="E7E6E6"/>
              </a:solidFill>
              <a:latin typeface="Montserrat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2A8758E-4D36-2F72-FF37-4B55CEACB79F}"/>
              </a:ext>
            </a:extLst>
          </p:cNvPr>
          <p:cNvSpPr txBox="1"/>
          <p:nvPr/>
        </p:nvSpPr>
        <p:spPr>
          <a:xfrm>
            <a:off x="4675627" y="3025157"/>
            <a:ext cx="1284990" cy="584776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45 </a:t>
            </a:r>
            <a:r>
              <a:rPr lang="ru-RU" b="1" dirty="0">
                <a:solidFill>
                  <a:schemeClr val="bg2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тонн</a:t>
            </a:r>
            <a:endParaRPr lang="ru-RU" b="1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63EA339-346B-BAEF-066C-6CA655E15152}"/>
              </a:ext>
            </a:extLst>
          </p:cNvPr>
          <p:cNvSpPr txBox="1"/>
          <p:nvPr/>
        </p:nvSpPr>
        <p:spPr>
          <a:xfrm>
            <a:off x="8853707" y="564681"/>
            <a:ext cx="1712891" cy="707886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E7E6E6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280</a:t>
            </a:r>
            <a:r>
              <a:rPr lang="ru-RU" sz="4000" b="1" dirty="0">
                <a:solidFill>
                  <a:srgbClr val="E7E6E6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E7E6E6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тонн</a:t>
            </a:r>
            <a:endParaRPr lang="ru-RU" b="1" dirty="0">
              <a:solidFill>
                <a:srgbClr val="E7E6E6"/>
              </a:solidFill>
              <a:latin typeface="Montserrat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85038D0-1748-FA8E-71BE-86D68F929158}"/>
              </a:ext>
            </a:extLst>
          </p:cNvPr>
          <p:cNvSpPr txBox="1"/>
          <p:nvPr/>
        </p:nvSpPr>
        <p:spPr>
          <a:xfrm>
            <a:off x="416203" y="502527"/>
            <a:ext cx="5484087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b="1" dirty="0" smtClean="0">
                <a:solidFill>
                  <a:schemeClr val="accent6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Сбор </a:t>
            </a:r>
          </a:p>
          <a:p>
            <a:pPr>
              <a:lnSpc>
                <a:spcPct val="70000"/>
              </a:lnSpc>
            </a:pPr>
            <a:r>
              <a:rPr lang="en-US" sz="3600" b="1" dirty="0">
                <a:solidFill>
                  <a:schemeClr val="accent6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</a:t>
            </a:r>
            <a:r>
              <a:rPr lang="ru-RU" sz="3600" b="1" dirty="0" err="1" smtClean="0">
                <a:solidFill>
                  <a:schemeClr val="accent6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екстиля</a:t>
            </a:r>
            <a:endParaRPr lang="ru-RU" sz="3600" b="1" dirty="0">
              <a:solidFill>
                <a:schemeClr val="accent6"/>
              </a:solidFill>
              <a:latin typeface="Comfortaa SemiBold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4C868090-3B84-750A-215B-61268B5233C4}"/>
              </a:ext>
            </a:extLst>
          </p:cNvPr>
          <p:cNvSpPr/>
          <p:nvPr/>
        </p:nvSpPr>
        <p:spPr>
          <a:xfrm>
            <a:off x="9873667" y="1468551"/>
            <a:ext cx="351640" cy="3516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E6B4A1A-923B-293E-5A87-978C1BAE92F8}"/>
              </a:ext>
            </a:extLst>
          </p:cNvPr>
          <p:cNvSpPr txBox="1"/>
          <p:nvPr/>
        </p:nvSpPr>
        <p:spPr>
          <a:xfrm>
            <a:off x="416203" y="4169831"/>
            <a:ext cx="31225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Москва ежедневно выбрасывает на свалки свыше 100 тонн текстильных изделий.*</a:t>
            </a:r>
          </a:p>
          <a:p>
            <a:endParaRPr lang="ru-RU" dirty="0" smtClean="0">
              <a:solidFill>
                <a:srgbClr val="FFFFFF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FFFF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FFFF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∞¿Òø/SÏ"/>
              </a:rPr>
              <a:t>*По данным исследования компании «Эколайн</a:t>
            </a:r>
            <a:r>
              <a:rPr lang="ru-RU" sz="1200" dirty="0" smtClean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∞¿Òø/SÏ"/>
              </a:rPr>
              <a:t>»</a:t>
            </a:r>
            <a:endParaRPr lang="ru-RU" sz="1200" dirty="0">
              <a:solidFill>
                <a:srgbClr val="FFFFFF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E7D07B0-8E52-10EC-5216-9E4C13F66DAE}"/>
              </a:ext>
            </a:extLst>
          </p:cNvPr>
          <p:cNvSpPr txBox="1"/>
          <p:nvPr/>
        </p:nvSpPr>
        <p:spPr>
          <a:xfrm>
            <a:off x="527328" y="3424329"/>
            <a:ext cx="243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55A11"/>
                </a:solidFill>
                <a:latin typeface="Montserrat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Проблема:</a:t>
            </a:r>
            <a:endParaRPr lang="ru-RU" sz="3200" b="1" dirty="0">
              <a:solidFill>
                <a:srgbClr val="C55A11"/>
              </a:solidFill>
              <a:latin typeface="Montserrat Medium" pitchFamily="2" charset="0"/>
            </a:endParaRPr>
          </a:p>
        </p:txBody>
      </p:sp>
      <p:pic>
        <p:nvPicPr>
          <p:cNvPr id="41" name="Content Placeholder 4" descr="Одежда на свалк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>
          <a:xfrm>
            <a:off x="7228598" y="3716717"/>
            <a:ext cx="3645777" cy="29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36">
            <a:extLst>
              <a:ext uri="{FF2B5EF4-FFF2-40B4-BE49-F238E27FC236}">
                <a16:creationId xmlns="" xmlns:a16="http://schemas.microsoft.com/office/drawing/2014/main" id="{4710781C-FCF7-69A7-90E9-FA329C0C540B}"/>
              </a:ext>
            </a:extLst>
          </p:cNvPr>
          <p:cNvSpPr/>
          <p:nvPr/>
        </p:nvSpPr>
        <p:spPr>
          <a:xfrm rot="16200000">
            <a:off x="8463432" y="3128142"/>
            <a:ext cx="3667228" cy="3805038"/>
          </a:xfrm>
          <a:custGeom>
            <a:avLst/>
            <a:gdLst>
              <a:gd name="connsiteX0" fmla="*/ 1653054 w 4085284"/>
              <a:gd name="connsiteY0" fmla="*/ 0 h 4009321"/>
              <a:gd name="connsiteX1" fmla="*/ 4085284 w 4085284"/>
              <a:gd name="connsiteY1" fmla="*/ 2432230 h 4009321"/>
              <a:gd name="connsiteX2" fmla="*/ 3529881 w 4085284"/>
              <a:gd name="connsiteY2" fmla="*/ 3979355 h 4009321"/>
              <a:gd name="connsiteX3" fmla="*/ 3502646 w 4085284"/>
              <a:gd name="connsiteY3" fmla="*/ 4009321 h 4009321"/>
              <a:gd name="connsiteX4" fmla="*/ 0 w 4085284"/>
              <a:gd name="connsiteY4" fmla="*/ 4009321 h 4009321"/>
              <a:gd name="connsiteX5" fmla="*/ 0 w 4085284"/>
              <a:gd name="connsiteY5" fmla="*/ 651679 h 4009321"/>
              <a:gd name="connsiteX6" fmla="*/ 105930 w 4085284"/>
              <a:gd name="connsiteY6" fmla="*/ 555403 h 4009321"/>
              <a:gd name="connsiteX7" fmla="*/ 1653054 w 4085284"/>
              <a:gd name="connsiteY7" fmla="*/ 0 h 400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5284" h="4009321">
                <a:moveTo>
                  <a:pt x="1653054" y="0"/>
                </a:moveTo>
                <a:cubicBezTo>
                  <a:pt x="2996338" y="0"/>
                  <a:pt x="4085284" y="1088946"/>
                  <a:pt x="4085284" y="2432230"/>
                </a:cubicBezTo>
                <a:cubicBezTo>
                  <a:pt x="4085284" y="3019917"/>
                  <a:pt x="3876853" y="3558922"/>
                  <a:pt x="3529881" y="3979355"/>
                </a:cubicBezTo>
                <a:lnTo>
                  <a:pt x="3502646" y="4009321"/>
                </a:lnTo>
                <a:lnTo>
                  <a:pt x="0" y="4009321"/>
                </a:lnTo>
                <a:lnTo>
                  <a:pt x="0" y="651679"/>
                </a:lnTo>
                <a:lnTo>
                  <a:pt x="105930" y="555403"/>
                </a:lnTo>
                <a:cubicBezTo>
                  <a:pt x="526363" y="208431"/>
                  <a:pt x="1065367" y="0"/>
                  <a:pt x="1653054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олилиния 36">
            <a:extLst>
              <a:ext uri="{FF2B5EF4-FFF2-40B4-BE49-F238E27FC236}">
                <a16:creationId xmlns="" xmlns:a16="http://schemas.microsoft.com/office/drawing/2014/main" id="{4710781C-FCF7-69A7-90E9-FA329C0C540B}"/>
              </a:ext>
            </a:extLst>
          </p:cNvPr>
          <p:cNvSpPr/>
          <p:nvPr/>
        </p:nvSpPr>
        <p:spPr>
          <a:xfrm>
            <a:off x="1" y="2461756"/>
            <a:ext cx="4421274" cy="4396244"/>
          </a:xfrm>
          <a:custGeom>
            <a:avLst/>
            <a:gdLst>
              <a:gd name="connsiteX0" fmla="*/ 1653054 w 4085284"/>
              <a:gd name="connsiteY0" fmla="*/ 0 h 4009321"/>
              <a:gd name="connsiteX1" fmla="*/ 4085284 w 4085284"/>
              <a:gd name="connsiteY1" fmla="*/ 2432230 h 4009321"/>
              <a:gd name="connsiteX2" fmla="*/ 3529881 w 4085284"/>
              <a:gd name="connsiteY2" fmla="*/ 3979355 h 4009321"/>
              <a:gd name="connsiteX3" fmla="*/ 3502646 w 4085284"/>
              <a:gd name="connsiteY3" fmla="*/ 4009321 h 4009321"/>
              <a:gd name="connsiteX4" fmla="*/ 0 w 4085284"/>
              <a:gd name="connsiteY4" fmla="*/ 4009321 h 4009321"/>
              <a:gd name="connsiteX5" fmla="*/ 0 w 4085284"/>
              <a:gd name="connsiteY5" fmla="*/ 651679 h 4009321"/>
              <a:gd name="connsiteX6" fmla="*/ 105930 w 4085284"/>
              <a:gd name="connsiteY6" fmla="*/ 555403 h 4009321"/>
              <a:gd name="connsiteX7" fmla="*/ 1653054 w 4085284"/>
              <a:gd name="connsiteY7" fmla="*/ 0 h 400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5284" h="4009321">
                <a:moveTo>
                  <a:pt x="1653054" y="0"/>
                </a:moveTo>
                <a:cubicBezTo>
                  <a:pt x="2996338" y="0"/>
                  <a:pt x="4085284" y="1088946"/>
                  <a:pt x="4085284" y="2432230"/>
                </a:cubicBezTo>
                <a:cubicBezTo>
                  <a:pt x="4085284" y="3019917"/>
                  <a:pt x="3876853" y="3558922"/>
                  <a:pt x="3529881" y="3979355"/>
                </a:cubicBezTo>
                <a:lnTo>
                  <a:pt x="3502646" y="4009321"/>
                </a:lnTo>
                <a:lnTo>
                  <a:pt x="0" y="4009321"/>
                </a:lnTo>
                <a:lnTo>
                  <a:pt x="0" y="651679"/>
                </a:lnTo>
                <a:lnTo>
                  <a:pt x="105930" y="555403"/>
                </a:lnTo>
                <a:cubicBezTo>
                  <a:pt x="526363" y="208431"/>
                  <a:pt x="1065367" y="0"/>
                  <a:pt x="1653054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55FD0F-EE5E-B6C4-F8C8-5826A3339435}"/>
              </a:ext>
            </a:extLst>
          </p:cNvPr>
          <p:cNvSpPr txBox="1"/>
          <p:nvPr/>
        </p:nvSpPr>
        <p:spPr>
          <a:xfrm>
            <a:off x="416203" y="1372491"/>
            <a:ext cx="400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Сбор текстиля отдельно от остальных отходов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ru-RU" dirty="0">
              <a:latin typeface="Montserrat" pitchFamily="2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61A95B9B-D0C8-F068-82BB-C05B8031046E}"/>
              </a:ext>
            </a:extLst>
          </p:cNvPr>
          <p:cNvCxnSpPr>
            <a:cxnSpLocks/>
          </p:cNvCxnSpPr>
          <p:nvPr/>
        </p:nvCxnSpPr>
        <p:spPr>
          <a:xfrm flipV="1">
            <a:off x="5461000" y="1398466"/>
            <a:ext cx="5037967" cy="261987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712C05D-61D0-5F36-06E5-58C1E37151EA}"/>
              </a:ext>
            </a:extLst>
          </p:cNvPr>
          <p:cNvSpPr/>
          <p:nvPr/>
        </p:nvSpPr>
        <p:spPr>
          <a:xfrm>
            <a:off x="7839306" y="2572700"/>
            <a:ext cx="351640" cy="3516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AEB59FC-A02B-93FA-6FEB-404F1132F907}"/>
              </a:ext>
            </a:extLst>
          </p:cNvPr>
          <p:cNvSpPr txBox="1"/>
          <p:nvPr/>
        </p:nvSpPr>
        <p:spPr>
          <a:xfrm>
            <a:off x="7625314" y="3114420"/>
            <a:ext cx="77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 Medium" pitchFamily="2" charset="0"/>
              </a:rPr>
              <a:t>2019</a:t>
            </a:r>
            <a:endParaRPr lang="ru-RU" dirty="0">
              <a:latin typeface="Montserrat Medium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C8AB451-E427-DAFB-A9D3-00B78AB56E9A}"/>
              </a:ext>
            </a:extLst>
          </p:cNvPr>
          <p:cNvSpPr txBox="1"/>
          <p:nvPr/>
        </p:nvSpPr>
        <p:spPr>
          <a:xfrm>
            <a:off x="9606182" y="2092424"/>
            <a:ext cx="89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 Medium" pitchFamily="2" charset="0"/>
              </a:rPr>
              <a:t>2023</a:t>
            </a:r>
            <a:endParaRPr lang="ru-RU" dirty="0">
              <a:latin typeface="Montserrat Medium" pitchFamily="2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58ECE015-106A-28E2-CCA5-0299E5AA6CEA}"/>
              </a:ext>
            </a:extLst>
          </p:cNvPr>
          <p:cNvSpPr/>
          <p:nvPr/>
        </p:nvSpPr>
        <p:spPr>
          <a:xfrm>
            <a:off x="6071981" y="3461706"/>
            <a:ext cx="351556" cy="3515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0C7240-BCA2-406C-D47A-C5C76A08B49A}"/>
              </a:ext>
            </a:extLst>
          </p:cNvPr>
          <p:cNvSpPr txBox="1"/>
          <p:nvPr/>
        </p:nvSpPr>
        <p:spPr>
          <a:xfrm>
            <a:off x="5867913" y="3997928"/>
            <a:ext cx="78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 Medium" pitchFamily="2" charset="0"/>
              </a:rPr>
              <a:t>2016</a:t>
            </a:r>
            <a:endParaRPr lang="ru-RU" dirty="0">
              <a:latin typeface="Montserrat Medium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2A8758E-4D36-2F72-FF37-4B55CEACB79F}"/>
              </a:ext>
            </a:extLst>
          </p:cNvPr>
          <p:cNvSpPr txBox="1"/>
          <p:nvPr/>
        </p:nvSpPr>
        <p:spPr>
          <a:xfrm>
            <a:off x="7481453" y="1712640"/>
            <a:ext cx="880770" cy="58477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40+</a:t>
            </a:r>
            <a:endParaRPr lang="ru-RU" b="1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63EA339-346B-BAEF-066C-6CA655E15152}"/>
              </a:ext>
            </a:extLst>
          </p:cNvPr>
          <p:cNvSpPr txBox="1"/>
          <p:nvPr/>
        </p:nvSpPr>
        <p:spPr>
          <a:xfrm>
            <a:off x="9188675" y="690580"/>
            <a:ext cx="1054796" cy="707886"/>
          </a:xfrm>
          <a:prstGeom prst="rect">
            <a:avLst/>
          </a:prstGeom>
          <a:solidFill>
            <a:srgbClr val="ED7D31"/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E7E6E6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80+</a:t>
            </a:r>
            <a:endParaRPr lang="ru-RU" b="1" dirty="0">
              <a:solidFill>
                <a:srgbClr val="E7E6E6"/>
              </a:solidFill>
              <a:latin typeface="Montserrat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85038D0-1748-FA8E-71BE-86D68F929158}"/>
              </a:ext>
            </a:extLst>
          </p:cNvPr>
          <p:cNvSpPr txBox="1"/>
          <p:nvPr/>
        </p:nvSpPr>
        <p:spPr>
          <a:xfrm>
            <a:off x="416203" y="502527"/>
            <a:ext cx="4584015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b="1" dirty="0" smtClean="0">
                <a:solidFill>
                  <a:schemeClr val="accent6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Городская сеть контейнеров</a:t>
            </a:r>
            <a:endParaRPr lang="ru-RU" sz="3600" b="1" dirty="0">
              <a:solidFill>
                <a:schemeClr val="accent6"/>
              </a:solidFill>
              <a:latin typeface="Comfortaa SemiBold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4C868090-3B84-750A-215B-61268B5233C4}"/>
              </a:ext>
            </a:extLst>
          </p:cNvPr>
          <p:cNvSpPr/>
          <p:nvPr/>
        </p:nvSpPr>
        <p:spPr>
          <a:xfrm>
            <a:off x="9781940" y="1511342"/>
            <a:ext cx="351640" cy="3516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" descr="Нынче стало очень модно расхламляться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74" y="2961461"/>
            <a:ext cx="3676094" cy="36760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2A8758E-4D36-2F72-FF37-4B55CEACB79F}"/>
              </a:ext>
            </a:extLst>
          </p:cNvPr>
          <p:cNvSpPr txBox="1"/>
          <p:nvPr/>
        </p:nvSpPr>
        <p:spPr>
          <a:xfrm>
            <a:off x="6007088" y="2670276"/>
            <a:ext cx="479949" cy="5847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3E56DE4-0EF5-2A4F-BE7D-D99AAF4ADB50}"/>
              </a:ext>
            </a:extLst>
          </p:cNvPr>
          <p:cNvSpPr txBox="1"/>
          <p:nvPr/>
        </p:nvSpPr>
        <p:spPr>
          <a:xfrm>
            <a:off x="8810625" y="4446595"/>
            <a:ext cx="3476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развитие городской системы сбора ненужного текстиля </a:t>
            </a:r>
            <a:r>
              <a:rPr lang="ru-RU" dirty="0" smtClean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у населения 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для сокращения объёма мусора, вывозимого </a:t>
            </a:r>
            <a:r>
              <a:rPr lang="ru-RU" dirty="0" smtClean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на свалки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425BB38-C4B7-B7D5-4FFA-49568A3E0A2F}"/>
              </a:ext>
            </a:extLst>
          </p:cNvPr>
          <p:cNvSpPr txBox="1"/>
          <p:nvPr/>
        </p:nvSpPr>
        <p:spPr>
          <a:xfrm>
            <a:off x="9392660" y="3687567"/>
            <a:ext cx="207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55A11"/>
                </a:solidFill>
                <a:latin typeface="Montserrat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Задача:</a:t>
            </a:r>
          </a:p>
        </p:txBody>
      </p:sp>
    </p:spTree>
    <p:extLst>
      <p:ext uri="{BB962C8B-B14F-4D97-AF65-F5344CB8AC3E}">
        <p14:creationId xmlns:p14="http://schemas.microsoft.com/office/powerpoint/2010/main" val="282535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="" xmlns:a16="http://schemas.microsoft.com/office/drawing/2014/main" id="{6906676B-8DD0-7B1E-B5CC-A1CED55028CE}"/>
              </a:ext>
            </a:extLst>
          </p:cNvPr>
          <p:cNvSpPr/>
          <p:nvPr/>
        </p:nvSpPr>
        <p:spPr>
          <a:xfrm>
            <a:off x="0" y="2955851"/>
            <a:ext cx="3591936" cy="3933689"/>
          </a:xfrm>
          <a:custGeom>
            <a:avLst/>
            <a:gdLst>
              <a:gd name="connsiteX0" fmla="*/ 998526 w 3591936"/>
              <a:gd name="connsiteY0" fmla="*/ 0 h 3933689"/>
              <a:gd name="connsiteX1" fmla="*/ 3591936 w 3591936"/>
              <a:gd name="connsiteY1" fmla="*/ 2593410 h 3933689"/>
              <a:gd name="connsiteX2" fmla="*/ 3278926 w 3591936"/>
              <a:gd name="connsiteY2" fmla="*/ 3829584 h 3933689"/>
              <a:gd name="connsiteX3" fmla="*/ 3215680 w 3591936"/>
              <a:gd name="connsiteY3" fmla="*/ 3933689 h 3933689"/>
              <a:gd name="connsiteX4" fmla="*/ 0 w 3591936"/>
              <a:gd name="connsiteY4" fmla="*/ 3933689 h 3933689"/>
              <a:gd name="connsiteX5" fmla="*/ 0 w 3591936"/>
              <a:gd name="connsiteY5" fmla="*/ 199797 h 3933689"/>
              <a:gd name="connsiteX6" fmla="*/ 227325 w 3591936"/>
              <a:gd name="connsiteY6" fmla="*/ 116595 h 3933689"/>
              <a:gd name="connsiteX7" fmla="*/ 998526 w 3591936"/>
              <a:gd name="connsiteY7" fmla="*/ 0 h 39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1936" h="3933689">
                <a:moveTo>
                  <a:pt x="998526" y="0"/>
                </a:moveTo>
                <a:cubicBezTo>
                  <a:pt x="2430827" y="0"/>
                  <a:pt x="3591936" y="1161109"/>
                  <a:pt x="3591936" y="2593410"/>
                </a:cubicBezTo>
                <a:cubicBezTo>
                  <a:pt x="3591936" y="3041004"/>
                  <a:pt x="3478547" y="3462115"/>
                  <a:pt x="3278926" y="3829584"/>
                </a:cubicBezTo>
                <a:lnTo>
                  <a:pt x="3215680" y="3933689"/>
                </a:lnTo>
                <a:lnTo>
                  <a:pt x="0" y="3933689"/>
                </a:lnTo>
                <a:lnTo>
                  <a:pt x="0" y="199797"/>
                </a:lnTo>
                <a:lnTo>
                  <a:pt x="227325" y="116595"/>
                </a:lnTo>
                <a:cubicBezTo>
                  <a:pt x="470947" y="40821"/>
                  <a:pt x="729970" y="0"/>
                  <a:pt x="998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олилиния 21">
            <a:extLst>
              <a:ext uri="{FF2B5EF4-FFF2-40B4-BE49-F238E27FC236}">
                <a16:creationId xmlns="" xmlns:a16="http://schemas.microsoft.com/office/drawing/2014/main" id="{251EFA40-E7C8-61FA-BBFB-7BBE0C4C1E33}"/>
              </a:ext>
            </a:extLst>
          </p:cNvPr>
          <p:cNvSpPr/>
          <p:nvPr/>
        </p:nvSpPr>
        <p:spPr>
          <a:xfrm>
            <a:off x="9250137" y="-1448"/>
            <a:ext cx="2941863" cy="2443113"/>
          </a:xfrm>
          <a:custGeom>
            <a:avLst/>
            <a:gdLst>
              <a:gd name="connsiteX0" fmla="*/ 26056 w 2941863"/>
              <a:gd name="connsiteY0" fmla="*/ 0 h 2443113"/>
              <a:gd name="connsiteX1" fmla="*/ 2941863 w 2941863"/>
              <a:gd name="connsiteY1" fmla="*/ 0 h 2443113"/>
              <a:gd name="connsiteX2" fmla="*/ 2941863 w 2941863"/>
              <a:gd name="connsiteY2" fmla="*/ 2279198 h 2443113"/>
              <a:gd name="connsiteX3" fmla="*/ 2906750 w 2941863"/>
              <a:gd name="connsiteY3" fmla="*/ 2295586 h 2443113"/>
              <a:gd name="connsiteX4" fmla="*/ 2126877 w 2941863"/>
              <a:gd name="connsiteY4" fmla="*/ 2443113 h 2443113"/>
              <a:gd name="connsiteX5" fmla="*/ 0 w 2941863"/>
              <a:gd name="connsiteY5" fmla="*/ 316236 h 2443113"/>
              <a:gd name="connsiteX6" fmla="*/ 10981 w 2941863"/>
              <a:gd name="connsiteY6" fmla="*/ 98775 h 24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863" h="2443113">
                <a:moveTo>
                  <a:pt x="26056" y="0"/>
                </a:moveTo>
                <a:lnTo>
                  <a:pt x="2941863" y="0"/>
                </a:lnTo>
                <a:lnTo>
                  <a:pt x="2941863" y="2279198"/>
                </a:lnTo>
                <a:lnTo>
                  <a:pt x="2906750" y="2295586"/>
                </a:lnTo>
                <a:cubicBezTo>
                  <a:pt x="2665273" y="2390805"/>
                  <a:pt x="2402184" y="2443113"/>
                  <a:pt x="2126877" y="2443113"/>
                </a:cubicBezTo>
                <a:cubicBezTo>
                  <a:pt x="952235" y="2443113"/>
                  <a:pt x="0" y="1490878"/>
                  <a:pt x="0" y="316236"/>
                </a:cubicBezTo>
                <a:cubicBezTo>
                  <a:pt x="0" y="242821"/>
                  <a:pt x="3720" y="170275"/>
                  <a:pt x="10981" y="98775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AB616E-A7F0-A794-A71B-B82259FB1CD9}"/>
              </a:ext>
            </a:extLst>
          </p:cNvPr>
          <p:cNvSpPr txBox="1"/>
          <p:nvPr/>
        </p:nvSpPr>
        <p:spPr>
          <a:xfrm>
            <a:off x="416203" y="502527"/>
            <a:ext cx="4584015" cy="4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b="1" dirty="0">
                <a:solidFill>
                  <a:srgbClr val="F6A51E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Партнеры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80DDF7-9FE1-F5E5-A7B1-8D9086CF5463}"/>
              </a:ext>
            </a:extLst>
          </p:cNvPr>
          <p:cNvSpPr txBox="1"/>
          <p:nvPr/>
        </p:nvSpPr>
        <p:spPr>
          <a:xfrm>
            <a:off x="416203" y="1001959"/>
            <a:ext cx="40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Помогают собирать одежду</a:t>
            </a:r>
          </a:p>
          <a:p>
            <a:endParaRPr lang="ru-RU" dirty="0">
              <a:latin typeface="Montserrat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BF1B30B-6C05-1178-48C2-46C75D114A56}"/>
              </a:ext>
            </a:extLst>
          </p:cNvPr>
          <p:cNvSpPr/>
          <p:nvPr/>
        </p:nvSpPr>
        <p:spPr>
          <a:xfrm>
            <a:off x="3887116" y="2485580"/>
            <a:ext cx="39347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ru-RU" sz="1400" spc="-1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Храм Святой Преподобномученицы</a:t>
            </a: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Елисаветы в Опалихе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Храм святого Праведного Воина Адмирала Феодора Ушакова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Храм Георгия Победоносца на Поклонной горе</a:t>
            </a: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Храм Рождества Богородицы в Крылатском</a:t>
            </a: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Храм Моисея Мурина</a:t>
            </a: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Храм священномученика Владимира Митрополита Киевского и Галицкого</a:t>
            </a: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1400" dirty="0" err="1">
                <a:solidFill>
                  <a:srgbClr val="595959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священномученника</a:t>
            </a: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Серафима</a:t>
            </a: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Храм Параскевы Пятницы</a:t>
            </a: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spc="-100" dirty="0">
                <a:solidFill>
                  <a:srgbClr val="595959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Прихожане Михайловской церкви</a:t>
            </a:r>
            <a:endParaRPr lang="ru-RU" sz="1400" spc="-1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Прихожане Ильинской церкви</a:t>
            </a: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C9891F4-BDAD-72C1-E837-621F379295E3}"/>
              </a:ext>
            </a:extLst>
          </p:cNvPr>
          <p:cNvSpPr/>
          <p:nvPr/>
        </p:nvSpPr>
        <p:spPr>
          <a:xfrm>
            <a:off x="687182" y="2485580"/>
            <a:ext cx="31999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Компания ЛСР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Компания </a:t>
            </a:r>
            <a:r>
              <a:rPr lang="ru-RU" sz="1400" dirty="0" err="1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Петровакс</a:t>
            </a: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НСПК «Мир»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ТСЖ «В Раменках»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ТЦ «Мега-Тёплый Стан»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ТРК «Москворечье»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ТЦ МЕТРО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ТЦ «Москворечье»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Управа </a:t>
            </a: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Раменки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Управа </a:t>
            </a:r>
            <a:r>
              <a:rPr lang="ru-RU" sz="1400" dirty="0" err="1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Новопеределкино</a:t>
            </a:r>
            <a:endParaRPr lang="ru-RU" sz="1400" dirty="0" smtClean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Управа Проспект Вернадского</a:t>
            </a: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Отделение </a:t>
            </a:r>
            <a:r>
              <a:rPr lang="ru-RU" sz="14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КПРФ в Очаково</a:t>
            </a: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Досуговые центр «Оптимист»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Библиотека им Э.Л. </a:t>
            </a:r>
            <a:r>
              <a:rPr lang="ru-RU" sz="1400" dirty="0" err="1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Войнич</a:t>
            </a: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ru-RU" sz="14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D68DA85-6BF7-72FC-3B5B-E775C0D70EA1}"/>
              </a:ext>
            </a:extLst>
          </p:cNvPr>
          <p:cNvSpPr/>
          <p:nvPr/>
        </p:nvSpPr>
        <p:spPr>
          <a:xfrm>
            <a:off x="7821867" y="2485580"/>
            <a:ext cx="39738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ГБОУ «Вешняковская школа»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НОЧУ Школа «Феникс»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Университет им. Витте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Сеченовский медицинский университет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Московский Государственный Университет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Высшая Школа Экономики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spc="-7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Российский Университет Дружбы </a:t>
            </a: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Народов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spc="-1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Московский Авиационный Институт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Экоцентр «Сборка»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Экоцентр «Кусково»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Экоцентр «Воробьёвы горы»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Экоцентр «Кузьминки»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Экоцентр «Селятино»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Экоцентр «Битца»</a:t>
            </a:r>
          </a:p>
        </p:txBody>
      </p:sp>
      <p:pic>
        <p:nvPicPr>
          <p:cNvPr id="11" name="Рисунок 10" descr="Рубашка контур">
            <a:extLst>
              <a:ext uri="{FF2B5EF4-FFF2-40B4-BE49-F238E27FC236}">
                <a16:creationId xmlns="" xmlns:a16="http://schemas.microsoft.com/office/drawing/2014/main" id="{BEA2835E-FB3B-FFE6-BE8F-B74F3AF18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920" y="1707287"/>
            <a:ext cx="693885" cy="693885"/>
          </a:xfrm>
          <a:prstGeom prst="rect">
            <a:avLst/>
          </a:prstGeom>
        </p:spPr>
      </p:pic>
      <p:pic>
        <p:nvPicPr>
          <p:cNvPr id="13" name="Рисунок 12" descr="Рубашка с длинным рукавом контур">
            <a:extLst>
              <a:ext uri="{FF2B5EF4-FFF2-40B4-BE49-F238E27FC236}">
                <a16:creationId xmlns="" xmlns:a16="http://schemas.microsoft.com/office/drawing/2014/main" id="{0763DFAD-A698-0297-8056-BF6924FFF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4380" y="1707287"/>
            <a:ext cx="693886" cy="693886"/>
          </a:xfrm>
          <a:prstGeom prst="rect">
            <a:avLst/>
          </a:prstGeom>
        </p:spPr>
      </p:pic>
      <p:pic>
        <p:nvPicPr>
          <p:cNvPr id="15" name="Рисунок 14" descr="Деловая рубашка контур">
            <a:extLst>
              <a:ext uri="{FF2B5EF4-FFF2-40B4-BE49-F238E27FC236}">
                <a16:creationId xmlns="" xmlns:a16="http://schemas.microsoft.com/office/drawing/2014/main" id="{E417235B-5C3C-5BAB-D6DC-58AE713B1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7459" y="1648290"/>
            <a:ext cx="693885" cy="6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4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6">
            <a:extLst>
              <a:ext uri="{FF2B5EF4-FFF2-40B4-BE49-F238E27FC236}">
                <a16:creationId xmlns="" xmlns:a16="http://schemas.microsoft.com/office/drawing/2014/main" id="{6906676B-8DD0-7B1E-B5CC-A1CED55028CE}"/>
              </a:ext>
            </a:extLst>
          </p:cNvPr>
          <p:cNvSpPr/>
          <p:nvPr/>
        </p:nvSpPr>
        <p:spPr>
          <a:xfrm>
            <a:off x="0" y="3317875"/>
            <a:ext cx="3071273" cy="3571665"/>
          </a:xfrm>
          <a:custGeom>
            <a:avLst/>
            <a:gdLst>
              <a:gd name="connsiteX0" fmla="*/ 998526 w 3591936"/>
              <a:gd name="connsiteY0" fmla="*/ 0 h 3933689"/>
              <a:gd name="connsiteX1" fmla="*/ 3591936 w 3591936"/>
              <a:gd name="connsiteY1" fmla="*/ 2593410 h 3933689"/>
              <a:gd name="connsiteX2" fmla="*/ 3278926 w 3591936"/>
              <a:gd name="connsiteY2" fmla="*/ 3829584 h 3933689"/>
              <a:gd name="connsiteX3" fmla="*/ 3215680 w 3591936"/>
              <a:gd name="connsiteY3" fmla="*/ 3933689 h 3933689"/>
              <a:gd name="connsiteX4" fmla="*/ 0 w 3591936"/>
              <a:gd name="connsiteY4" fmla="*/ 3933689 h 3933689"/>
              <a:gd name="connsiteX5" fmla="*/ 0 w 3591936"/>
              <a:gd name="connsiteY5" fmla="*/ 199797 h 3933689"/>
              <a:gd name="connsiteX6" fmla="*/ 227325 w 3591936"/>
              <a:gd name="connsiteY6" fmla="*/ 116595 h 3933689"/>
              <a:gd name="connsiteX7" fmla="*/ 998526 w 3591936"/>
              <a:gd name="connsiteY7" fmla="*/ 0 h 39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1936" h="3933689">
                <a:moveTo>
                  <a:pt x="998526" y="0"/>
                </a:moveTo>
                <a:cubicBezTo>
                  <a:pt x="2430827" y="0"/>
                  <a:pt x="3591936" y="1161109"/>
                  <a:pt x="3591936" y="2593410"/>
                </a:cubicBezTo>
                <a:cubicBezTo>
                  <a:pt x="3591936" y="3041004"/>
                  <a:pt x="3478547" y="3462115"/>
                  <a:pt x="3278926" y="3829584"/>
                </a:cubicBezTo>
                <a:lnTo>
                  <a:pt x="3215680" y="3933689"/>
                </a:lnTo>
                <a:lnTo>
                  <a:pt x="0" y="3933689"/>
                </a:lnTo>
                <a:lnTo>
                  <a:pt x="0" y="199797"/>
                </a:lnTo>
                <a:lnTo>
                  <a:pt x="227325" y="116595"/>
                </a:lnTo>
                <a:cubicBezTo>
                  <a:pt x="470947" y="40821"/>
                  <a:pt x="729970" y="0"/>
                  <a:pt x="998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9" name="Полилиния 48">
            <a:extLst>
              <a:ext uri="{FF2B5EF4-FFF2-40B4-BE49-F238E27FC236}">
                <a16:creationId xmlns="" xmlns:a16="http://schemas.microsoft.com/office/drawing/2014/main" id="{F678F785-BD4D-44E6-C90A-4D8710B2DA8F}"/>
              </a:ext>
            </a:extLst>
          </p:cNvPr>
          <p:cNvSpPr/>
          <p:nvPr/>
        </p:nvSpPr>
        <p:spPr>
          <a:xfrm>
            <a:off x="8260002" y="3429000"/>
            <a:ext cx="3931998" cy="3429002"/>
          </a:xfrm>
          <a:custGeom>
            <a:avLst/>
            <a:gdLst>
              <a:gd name="connsiteX0" fmla="*/ 2187511 w 3931998"/>
              <a:gd name="connsiteY0" fmla="*/ 0 h 3429002"/>
              <a:gd name="connsiteX1" fmla="*/ 3875501 w 3931998"/>
              <a:gd name="connsiteY1" fmla="*/ 796051 h 3429002"/>
              <a:gd name="connsiteX2" fmla="*/ 3931998 w 3931998"/>
              <a:gd name="connsiteY2" fmla="*/ 871604 h 3429002"/>
              <a:gd name="connsiteX3" fmla="*/ 3931998 w 3931998"/>
              <a:gd name="connsiteY3" fmla="*/ 3429002 h 3429002"/>
              <a:gd name="connsiteX4" fmla="*/ 387376 w 3931998"/>
              <a:gd name="connsiteY4" fmla="*/ 3429002 h 3429002"/>
              <a:gd name="connsiteX5" fmla="*/ 373593 w 3931998"/>
              <a:gd name="connsiteY5" fmla="*/ 3410569 h 3429002"/>
              <a:gd name="connsiteX6" fmla="*/ 0 w 3931998"/>
              <a:gd name="connsiteY6" fmla="*/ 2187511 h 3429002"/>
              <a:gd name="connsiteX7" fmla="*/ 2187511 w 3931998"/>
              <a:gd name="connsiteY7" fmla="*/ 0 h 342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1998" h="3429002">
                <a:moveTo>
                  <a:pt x="2187511" y="0"/>
                </a:moveTo>
                <a:cubicBezTo>
                  <a:pt x="2867084" y="0"/>
                  <a:pt x="3474279" y="309883"/>
                  <a:pt x="3875501" y="796051"/>
                </a:cubicBezTo>
                <a:lnTo>
                  <a:pt x="3931998" y="871604"/>
                </a:lnTo>
                <a:lnTo>
                  <a:pt x="3931998" y="3429002"/>
                </a:lnTo>
                <a:lnTo>
                  <a:pt x="387376" y="3429002"/>
                </a:lnTo>
                <a:lnTo>
                  <a:pt x="373593" y="3410569"/>
                </a:lnTo>
                <a:cubicBezTo>
                  <a:pt x="137726" y="3061440"/>
                  <a:pt x="0" y="2640560"/>
                  <a:pt x="0" y="2187511"/>
                </a:cubicBezTo>
                <a:cubicBezTo>
                  <a:pt x="0" y="979382"/>
                  <a:pt x="979382" y="0"/>
                  <a:pt x="2187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F555E74-FE25-A4DF-1137-B482323756B3}"/>
              </a:ext>
            </a:extLst>
          </p:cNvPr>
          <p:cNvSpPr txBox="1"/>
          <p:nvPr/>
        </p:nvSpPr>
        <p:spPr>
          <a:xfrm>
            <a:off x="8088131" y="451829"/>
            <a:ext cx="1644435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7E6E6"/>
                </a:solidFill>
                <a:latin typeface="Montserrat" pitchFamily="2" charset="0"/>
              </a:rPr>
              <a:t>3043</a:t>
            </a:r>
            <a:endParaRPr lang="ru-RU" sz="4800" b="1" dirty="0">
              <a:solidFill>
                <a:srgbClr val="E7E6E6"/>
              </a:solidFill>
              <a:latin typeface="Montserrat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8642E1-55F7-7E9A-62D8-DCB3BAE9B594}"/>
              </a:ext>
            </a:extLst>
          </p:cNvPr>
          <p:cNvSpPr txBox="1"/>
          <p:nvPr/>
        </p:nvSpPr>
        <p:spPr>
          <a:xfrm>
            <a:off x="3188353" y="2704008"/>
            <a:ext cx="1313660" cy="830997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2"/>
                </a:solidFill>
                <a:latin typeface="Montserrat" pitchFamily="2" charset="0"/>
              </a:rPr>
              <a:t>363</a:t>
            </a:r>
            <a:r>
              <a:rPr lang="ru-RU" sz="4800" b="1" dirty="0">
                <a:solidFill>
                  <a:srgbClr val="00B050"/>
                </a:solidFill>
                <a:latin typeface="Montserrat" pitchFamily="2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8232F43-CFB7-2759-8DEE-A407D7FE3F35}"/>
              </a:ext>
            </a:extLst>
          </p:cNvPr>
          <p:cNvSpPr txBox="1"/>
          <p:nvPr/>
        </p:nvSpPr>
        <p:spPr>
          <a:xfrm>
            <a:off x="5932958" y="1632598"/>
            <a:ext cx="1550639" cy="830997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E7E6E6"/>
                </a:solidFill>
                <a:latin typeface="Montserrat" pitchFamily="2" charset="0"/>
              </a:rPr>
              <a:t>1375</a:t>
            </a:r>
          </a:p>
        </p:txBody>
      </p:sp>
      <p:sp>
        <p:nvSpPr>
          <p:cNvPr id="3" name="Полилиния 2">
            <a:extLst>
              <a:ext uri="{FF2B5EF4-FFF2-40B4-BE49-F238E27FC236}">
                <a16:creationId xmlns="" xmlns:a16="http://schemas.microsoft.com/office/drawing/2014/main" id="{85821954-CD71-2EA9-968A-BA5576425BF2}"/>
              </a:ext>
            </a:extLst>
          </p:cNvPr>
          <p:cNvSpPr/>
          <p:nvPr/>
        </p:nvSpPr>
        <p:spPr>
          <a:xfrm>
            <a:off x="3071273" y="839851"/>
            <a:ext cx="8209374" cy="3986149"/>
          </a:xfrm>
          <a:custGeom>
            <a:avLst/>
            <a:gdLst>
              <a:gd name="connsiteX0" fmla="*/ 0 w 10369296"/>
              <a:gd name="connsiteY0" fmla="*/ 4443984 h 4443984"/>
              <a:gd name="connsiteX1" fmla="*/ 1664208 w 10369296"/>
              <a:gd name="connsiteY1" fmla="*/ 3236976 h 4443984"/>
              <a:gd name="connsiteX2" fmla="*/ 4114800 w 10369296"/>
              <a:gd name="connsiteY2" fmla="*/ 3218688 h 4443984"/>
              <a:gd name="connsiteX3" fmla="*/ 5486400 w 10369296"/>
              <a:gd name="connsiteY3" fmla="*/ 2011680 h 4443984"/>
              <a:gd name="connsiteX4" fmla="*/ 7370064 w 10369296"/>
              <a:gd name="connsiteY4" fmla="*/ 2029968 h 4443984"/>
              <a:gd name="connsiteX5" fmla="*/ 8174736 w 10369296"/>
              <a:gd name="connsiteY5" fmla="*/ 786384 h 4443984"/>
              <a:gd name="connsiteX6" fmla="*/ 10369296 w 10369296"/>
              <a:gd name="connsiteY6" fmla="*/ 0 h 4443984"/>
              <a:gd name="connsiteX7" fmla="*/ 10369296 w 10369296"/>
              <a:gd name="connsiteY7" fmla="*/ 0 h 444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9296" h="4443984">
                <a:moveTo>
                  <a:pt x="0" y="4443984"/>
                </a:moveTo>
                <a:lnTo>
                  <a:pt x="1664208" y="3236976"/>
                </a:lnTo>
                <a:lnTo>
                  <a:pt x="4114800" y="3218688"/>
                </a:lnTo>
                <a:lnTo>
                  <a:pt x="5486400" y="2011680"/>
                </a:lnTo>
                <a:lnTo>
                  <a:pt x="7370064" y="2029968"/>
                </a:lnTo>
                <a:lnTo>
                  <a:pt x="8174736" y="786384"/>
                </a:lnTo>
                <a:lnTo>
                  <a:pt x="10369296" y="0"/>
                </a:lnTo>
                <a:lnTo>
                  <a:pt x="10369296" y="0"/>
                </a:ln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2CDC9F63-BE4F-5BE9-9541-B6584F4CF169}"/>
              </a:ext>
            </a:extLst>
          </p:cNvPr>
          <p:cNvSpPr/>
          <p:nvPr/>
        </p:nvSpPr>
        <p:spPr>
          <a:xfrm>
            <a:off x="4203032" y="3557906"/>
            <a:ext cx="351556" cy="3515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DB2C5157-B678-BFAA-7FFE-5AD5B7C17C44}"/>
              </a:ext>
            </a:extLst>
          </p:cNvPr>
          <p:cNvSpPr/>
          <p:nvPr/>
        </p:nvSpPr>
        <p:spPr>
          <a:xfrm>
            <a:off x="7262016" y="2486969"/>
            <a:ext cx="351556" cy="35155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505BE77C-7A6D-5926-7415-6D69543A2A37}"/>
              </a:ext>
            </a:extLst>
          </p:cNvPr>
          <p:cNvSpPr/>
          <p:nvPr/>
        </p:nvSpPr>
        <p:spPr>
          <a:xfrm>
            <a:off x="9381010" y="1389501"/>
            <a:ext cx="351556" cy="35155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2EF0DDF-5518-CCFB-FDE8-A02D6261593A}"/>
              </a:ext>
            </a:extLst>
          </p:cNvPr>
          <p:cNvSpPr txBox="1"/>
          <p:nvPr/>
        </p:nvSpPr>
        <p:spPr>
          <a:xfrm>
            <a:off x="3632536" y="5572221"/>
            <a:ext cx="4207534" cy="1015663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+ 11 </a:t>
            </a:r>
            <a:r>
              <a:rPr lang="ru-RU" sz="2000" dirty="0">
                <a:solidFill>
                  <a:schemeClr val="bg2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благотворительных организаций </a:t>
            </a:r>
            <a:r>
              <a:rPr lang="ru-RU" sz="2000" dirty="0" smtClean="0">
                <a:solidFill>
                  <a:schemeClr val="bg2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регулярно получают вещевую помощь</a:t>
            </a:r>
            <a:endParaRPr lang="ru-RU" sz="20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619C0C2-4E35-F1C0-C45F-3E3364D1D263}"/>
              </a:ext>
            </a:extLst>
          </p:cNvPr>
          <p:cNvSpPr txBox="1"/>
          <p:nvPr/>
        </p:nvSpPr>
        <p:spPr>
          <a:xfrm>
            <a:off x="4100220" y="4089699"/>
            <a:ext cx="260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</a:t>
            </a:r>
            <a:r>
              <a:rPr lang="ru-RU" sz="1600" dirty="0" err="1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емьи</a:t>
            </a:r>
            <a:r>
              <a:rPr lang="ru-RU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получили </a:t>
            </a:r>
            <a:r>
              <a:rPr lang="ru-RU" sz="16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помощь </a:t>
            </a:r>
            <a:endParaRPr lang="ru-RU" sz="1600" dirty="0" smtClean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516 650 </a:t>
            </a:r>
            <a:r>
              <a:rPr lang="ru-RU" sz="16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рублей </a:t>
            </a:r>
            <a:endParaRPr lang="ru-RU" sz="1600" dirty="0">
              <a:solidFill>
                <a:srgbClr val="595959"/>
              </a:solidFill>
              <a:latin typeface="Montserrat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A4CE7CA-480B-6DF5-6E0F-5960E38522D0}"/>
              </a:ext>
            </a:extLst>
          </p:cNvPr>
          <p:cNvSpPr txBox="1"/>
          <p:nvPr/>
        </p:nvSpPr>
        <p:spPr>
          <a:xfrm>
            <a:off x="7072042" y="2911575"/>
            <a:ext cx="281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Семьи получили </a:t>
            </a:r>
            <a:r>
              <a:rPr lang="ru-RU" sz="16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помощь </a:t>
            </a:r>
            <a:endParaRPr lang="ru-RU" sz="1600" dirty="0" smtClean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3 687 750 </a:t>
            </a:r>
            <a:r>
              <a:rPr lang="ru-RU" sz="16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рублей </a:t>
            </a:r>
            <a:endParaRPr lang="ru-RU" sz="1600" dirty="0">
              <a:solidFill>
                <a:srgbClr val="595959"/>
              </a:solidFill>
              <a:latin typeface="Montserrat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369300E-2BA9-1FE2-62F6-79CBC2DAD6EA}"/>
              </a:ext>
            </a:extLst>
          </p:cNvPr>
          <p:cNvSpPr txBox="1"/>
          <p:nvPr/>
        </p:nvSpPr>
        <p:spPr>
          <a:xfrm>
            <a:off x="9285178" y="1858045"/>
            <a:ext cx="254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Семьи получили помощь </a:t>
            </a:r>
          </a:p>
          <a:p>
            <a:r>
              <a:rPr lang="en-US" sz="1600" dirty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9 256 000</a:t>
            </a:r>
            <a:r>
              <a:rPr lang="ru-RU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рублей</a:t>
            </a:r>
            <a:endParaRPr lang="ru-RU" sz="1600" dirty="0">
              <a:solidFill>
                <a:srgbClr val="595959"/>
              </a:solidFill>
              <a:latin typeface="Montserrat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1210610-1DA9-D83A-8615-1D083A836D03}"/>
              </a:ext>
            </a:extLst>
          </p:cNvPr>
          <p:cNvSpPr txBox="1"/>
          <p:nvPr/>
        </p:nvSpPr>
        <p:spPr>
          <a:xfrm>
            <a:off x="3198273" y="3576172"/>
            <a:ext cx="86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Medium" pitchFamily="2" charset="0"/>
              </a:rPr>
              <a:t>2020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AC5B3F3-72C8-42A9-EA79-0DE161B28FEF}"/>
              </a:ext>
            </a:extLst>
          </p:cNvPr>
          <p:cNvSpPr txBox="1"/>
          <p:nvPr/>
        </p:nvSpPr>
        <p:spPr>
          <a:xfrm>
            <a:off x="6363538" y="2486969"/>
            <a:ext cx="68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Medium" pitchFamily="2" charset="0"/>
              </a:rPr>
              <a:t>2021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42A49BD-6AB7-8D72-8D3D-16089C38BC5D}"/>
              </a:ext>
            </a:extLst>
          </p:cNvPr>
          <p:cNvSpPr txBox="1"/>
          <p:nvPr/>
        </p:nvSpPr>
        <p:spPr>
          <a:xfrm>
            <a:off x="8506849" y="1390427"/>
            <a:ext cx="77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Medium" pitchFamily="2" charset="0"/>
              </a:rPr>
              <a:t>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C72611-3EE9-F3F6-8B62-97C00EC7690C}"/>
              </a:ext>
            </a:extLst>
          </p:cNvPr>
          <p:cNvSpPr txBox="1"/>
          <p:nvPr/>
        </p:nvSpPr>
        <p:spPr>
          <a:xfrm>
            <a:off x="12360" y="4647100"/>
            <a:ext cx="3331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превратить ненужный текстиль </a:t>
            </a:r>
            <a:r>
              <a:rPr lang="ru-RU" dirty="0" smtClean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ресурс </a:t>
            </a:r>
            <a:r>
              <a:rPr lang="ru-RU" dirty="0" smtClean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для позитивных </a:t>
            </a:r>
          </a:p>
          <a:p>
            <a:r>
              <a:rPr lang="ru-RU" dirty="0" smtClean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социальных изменений</a:t>
            </a:r>
            <a:endParaRPr lang="ru-RU" dirty="0">
              <a:solidFill>
                <a:srgbClr val="FFFFFF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1AF47AA-3DCF-207D-1F38-72D9D43E1210}"/>
              </a:ext>
            </a:extLst>
          </p:cNvPr>
          <p:cNvSpPr txBox="1"/>
          <p:nvPr/>
        </p:nvSpPr>
        <p:spPr>
          <a:xfrm>
            <a:off x="9650879" y="4414561"/>
            <a:ext cx="1715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Montserrat Black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20%</a:t>
            </a:r>
            <a:endParaRPr lang="ru-RU" sz="6000" b="1" dirty="0">
              <a:solidFill>
                <a:schemeClr val="bg1"/>
              </a:solidFill>
              <a:latin typeface="Montserrat Black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7FD3DE9-FB00-B268-47B6-06BCBB464A1B}"/>
              </a:ext>
            </a:extLst>
          </p:cNvPr>
          <p:cNvSpPr txBox="1"/>
          <p:nvPr/>
        </p:nvSpPr>
        <p:spPr>
          <a:xfrm>
            <a:off x="9094107" y="3928784"/>
            <a:ext cx="3717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Проблема: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427E0EB-45BF-6E07-94D3-518299E227F7}"/>
              </a:ext>
            </a:extLst>
          </p:cNvPr>
          <p:cNvSpPr txBox="1"/>
          <p:nvPr/>
        </p:nvSpPr>
        <p:spPr>
          <a:xfrm>
            <a:off x="8686608" y="5387555"/>
            <a:ext cx="341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населения России </a:t>
            </a:r>
            <a:r>
              <a:rPr lang="ru-RU" dirty="0" smtClean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находятся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«черты бедности</a:t>
            </a:r>
            <a:r>
              <a:rPr lang="ru-RU" dirty="0" smtClean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», в последнее время к ним добавились беженцы</a:t>
            </a:r>
            <a:endParaRPr lang="ru-RU" dirty="0">
              <a:solidFill>
                <a:schemeClr val="bg1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5C00ABE-3E12-97D6-AAFF-D9DB0C2F20E6}"/>
              </a:ext>
            </a:extLst>
          </p:cNvPr>
          <p:cNvSpPr txBox="1"/>
          <p:nvPr/>
        </p:nvSpPr>
        <p:spPr>
          <a:xfrm>
            <a:off x="154927" y="3807614"/>
            <a:ext cx="18294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FF"/>
                </a:solidFill>
                <a:latin typeface="Montserrat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Задача:</a:t>
            </a:r>
            <a:endParaRPr lang="ru-RU" sz="3200" b="1" dirty="0">
              <a:solidFill>
                <a:srgbClr val="FFFFFF"/>
              </a:solidFill>
              <a:latin typeface="Montserrat Medium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85038D0-1748-FA8E-71BE-86D68F929158}"/>
              </a:ext>
            </a:extLst>
          </p:cNvPr>
          <p:cNvSpPr txBox="1"/>
          <p:nvPr/>
        </p:nvSpPr>
        <p:spPr>
          <a:xfrm>
            <a:off x="154926" y="502651"/>
            <a:ext cx="5242573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b="1" dirty="0" smtClean="0">
                <a:solidFill>
                  <a:schemeClr val="accent2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Благотворительность в дополнение </a:t>
            </a:r>
          </a:p>
          <a:p>
            <a:pPr>
              <a:lnSpc>
                <a:spcPct val="70000"/>
              </a:lnSpc>
            </a:pPr>
            <a:r>
              <a:rPr lang="ru-RU" sz="3600" b="1" dirty="0" smtClean="0">
                <a:solidFill>
                  <a:schemeClr val="accent2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к экологичности</a:t>
            </a:r>
            <a:endParaRPr lang="ru-RU" sz="3600" b="1" dirty="0">
              <a:solidFill>
                <a:schemeClr val="accent2"/>
              </a:solidFill>
              <a:latin typeface="Comfortaa SemiBold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26">
            <a:extLst>
              <a:ext uri="{FF2B5EF4-FFF2-40B4-BE49-F238E27FC236}">
                <a16:creationId xmlns="" xmlns:a16="http://schemas.microsoft.com/office/drawing/2014/main" id="{6906676B-8DD0-7B1E-B5CC-A1CED55028CE}"/>
              </a:ext>
            </a:extLst>
          </p:cNvPr>
          <p:cNvSpPr/>
          <p:nvPr/>
        </p:nvSpPr>
        <p:spPr>
          <a:xfrm>
            <a:off x="0" y="4079875"/>
            <a:ext cx="2778125" cy="2809665"/>
          </a:xfrm>
          <a:custGeom>
            <a:avLst/>
            <a:gdLst>
              <a:gd name="connsiteX0" fmla="*/ 998526 w 3591936"/>
              <a:gd name="connsiteY0" fmla="*/ 0 h 3933689"/>
              <a:gd name="connsiteX1" fmla="*/ 3591936 w 3591936"/>
              <a:gd name="connsiteY1" fmla="*/ 2593410 h 3933689"/>
              <a:gd name="connsiteX2" fmla="*/ 3278926 w 3591936"/>
              <a:gd name="connsiteY2" fmla="*/ 3829584 h 3933689"/>
              <a:gd name="connsiteX3" fmla="*/ 3215680 w 3591936"/>
              <a:gd name="connsiteY3" fmla="*/ 3933689 h 3933689"/>
              <a:gd name="connsiteX4" fmla="*/ 0 w 3591936"/>
              <a:gd name="connsiteY4" fmla="*/ 3933689 h 3933689"/>
              <a:gd name="connsiteX5" fmla="*/ 0 w 3591936"/>
              <a:gd name="connsiteY5" fmla="*/ 199797 h 3933689"/>
              <a:gd name="connsiteX6" fmla="*/ 227325 w 3591936"/>
              <a:gd name="connsiteY6" fmla="*/ 116595 h 3933689"/>
              <a:gd name="connsiteX7" fmla="*/ 998526 w 3591936"/>
              <a:gd name="connsiteY7" fmla="*/ 0 h 39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1936" h="3933689">
                <a:moveTo>
                  <a:pt x="998526" y="0"/>
                </a:moveTo>
                <a:cubicBezTo>
                  <a:pt x="2430827" y="0"/>
                  <a:pt x="3591936" y="1161109"/>
                  <a:pt x="3591936" y="2593410"/>
                </a:cubicBezTo>
                <a:cubicBezTo>
                  <a:pt x="3591936" y="3041004"/>
                  <a:pt x="3478547" y="3462115"/>
                  <a:pt x="3278926" y="3829584"/>
                </a:cubicBezTo>
                <a:lnTo>
                  <a:pt x="3215680" y="3933689"/>
                </a:lnTo>
                <a:lnTo>
                  <a:pt x="0" y="3933689"/>
                </a:lnTo>
                <a:lnTo>
                  <a:pt x="0" y="199797"/>
                </a:lnTo>
                <a:lnTo>
                  <a:pt x="227325" y="116595"/>
                </a:lnTo>
                <a:cubicBezTo>
                  <a:pt x="470947" y="40821"/>
                  <a:pt x="729970" y="0"/>
                  <a:pt x="998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олилиния 21">
            <a:extLst>
              <a:ext uri="{FF2B5EF4-FFF2-40B4-BE49-F238E27FC236}">
                <a16:creationId xmlns="" xmlns:a16="http://schemas.microsoft.com/office/drawing/2014/main" id="{251EFA40-E7C8-61FA-BBFB-7BBE0C4C1E33}"/>
              </a:ext>
            </a:extLst>
          </p:cNvPr>
          <p:cNvSpPr/>
          <p:nvPr/>
        </p:nvSpPr>
        <p:spPr>
          <a:xfrm>
            <a:off x="9493250" y="-1447"/>
            <a:ext cx="2698750" cy="2232738"/>
          </a:xfrm>
          <a:custGeom>
            <a:avLst/>
            <a:gdLst>
              <a:gd name="connsiteX0" fmla="*/ 26056 w 2941863"/>
              <a:gd name="connsiteY0" fmla="*/ 0 h 2443113"/>
              <a:gd name="connsiteX1" fmla="*/ 2941863 w 2941863"/>
              <a:gd name="connsiteY1" fmla="*/ 0 h 2443113"/>
              <a:gd name="connsiteX2" fmla="*/ 2941863 w 2941863"/>
              <a:gd name="connsiteY2" fmla="*/ 2279198 h 2443113"/>
              <a:gd name="connsiteX3" fmla="*/ 2906750 w 2941863"/>
              <a:gd name="connsiteY3" fmla="*/ 2295586 h 2443113"/>
              <a:gd name="connsiteX4" fmla="*/ 2126877 w 2941863"/>
              <a:gd name="connsiteY4" fmla="*/ 2443113 h 2443113"/>
              <a:gd name="connsiteX5" fmla="*/ 0 w 2941863"/>
              <a:gd name="connsiteY5" fmla="*/ 316236 h 2443113"/>
              <a:gd name="connsiteX6" fmla="*/ 10981 w 2941863"/>
              <a:gd name="connsiteY6" fmla="*/ 98775 h 24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863" h="2443113">
                <a:moveTo>
                  <a:pt x="26056" y="0"/>
                </a:moveTo>
                <a:lnTo>
                  <a:pt x="2941863" y="0"/>
                </a:lnTo>
                <a:lnTo>
                  <a:pt x="2941863" y="2279198"/>
                </a:lnTo>
                <a:lnTo>
                  <a:pt x="2906750" y="2295586"/>
                </a:lnTo>
                <a:cubicBezTo>
                  <a:pt x="2665273" y="2390805"/>
                  <a:pt x="2402184" y="2443113"/>
                  <a:pt x="2126877" y="2443113"/>
                </a:cubicBezTo>
                <a:cubicBezTo>
                  <a:pt x="952235" y="2443113"/>
                  <a:pt x="0" y="1490878"/>
                  <a:pt x="0" y="316236"/>
                </a:cubicBezTo>
                <a:cubicBezTo>
                  <a:pt x="0" y="242821"/>
                  <a:pt x="3720" y="170275"/>
                  <a:pt x="10981" y="98775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0662C9-1DC5-508C-A707-50416A796E11}"/>
              </a:ext>
            </a:extLst>
          </p:cNvPr>
          <p:cNvSpPr/>
          <p:nvPr/>
        </p:nvSpPr>
        <p:spPr>
          <a:xfrm>
            <a:off x="1542737" y="3150799"/>
            <a:ext cx="36402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Представитель уполномоченного по правам человека в Тверской области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Дом Трудолюбия «Ной»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Фонд «Аврора»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Фонд «Ежевика»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Фонд «Семья и детство»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Фонд «Долголетие»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Фонд «Дом друзей»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Фонд «</a:t>
            </a:r>
            <a:r>
              <a:rPr lang="ru-RU" sz="1400" dirty="0" err="1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Мантале</a:t>
            </a: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Приют «Кошачья Надежда»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Проект «Армия порядка»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ООО «Эколайн</a:t>
            </a:r>
            <a:r>
              <a:rPr lang="ru-RU" sz="1400" dirty="0" smtClean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»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 smtClean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ООО «</a:t>
            </a:r>
            <a:r>
              <a:rPr lang="ru-RU" sz="1400" dirty="0" err="1" smtClean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ТехноТекстиль</a:t>
            </a:r>
            <a:r>
              <a:rPr lang="ru-RU" sz="1400" dirty="0" smtClean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»</a:t>
            </a:r>
            <a:endParaRPr lang="ru-RU" sz="1400" dirty="0"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7606A2-9F95-4AAA-3D10-320A23B2BD12}"/>
              </a:ext>
            </a:extLst>
          </p:cNvPr>
          <p:cNvSpPr txBox="1"/>
          <p:nvPr/>
        </p:nvSpPr>
        <p:spPr>
          <a:xfrm>
            <a:off x="416203" y="502527"/>
            <a:ext cx="4584015" cy="4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b="1" dirty="0">
                <a:solidFill>
                  <a:srgbClr val="F6A51E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Партнеры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23E1EC-D3C3-D0F8-45C4-FAC6F3BD35FC}"/>
              </a:ext>
            </a:extLst>
          </p:cNvPr>
          <p:cNvSpPr txBox="1"/>
          <p:nvPr/>
        </p:nvSpPr>
        <p:spPr>
          <a:xfrm>
            <a:off x="1288153" y="1617095"/>
            <a:ext cx="4101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Помогают распределять </a:t>
            </a:r>
            <a:r>
              <a:rPr lang="ru-RU" dirty="0" smtClean="0">
                <a:latin typeface="Montserrat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собранное на благотворительность или на переработку</a:t>
            </a:r>
            <a:endParaRPr lang="ru-RU" dirty="0">
              <a:latin typeface="Montserrat Medium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0CBCF8AF-883A-8B36-8E90-3F3B430E1406}"/>
              </a:ext>
            </a:extLst>
          </p:cNvPr>
          <p:cNvSpPr/>
          <p:nvPr/>
        </p:nvSpPr>
        <p:spPr>
          <a:xfrm>
            <a:off x="1070150" y="2730500"/>
            <a:ext cx="4449170" cy="3626276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EB3145FF-B9A2-AA27-160F-57D9B7FFD5C3}"/>
              </a:ext>
            </a:extLst>
          </p:cNvPr>
          <p:cNvSpPr/>
          <p:nvPr/>
        </p:nvSpPr>
        <p:spPr>
          <a:xfrm>
            <a:off x="6342735" y="2730500"/>
            <a:ext cx="4449170" cy="3626276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67F93C-42B8-F52B-781E-ABCEABEF25C9}"/>
              </a:ext>
            </a:extLst>
          </p:cNvPr>
          <p:cNvSpPr txBox="1"/>
          <p:nvPr/>
        </p:nvSpPr>
        <p:spPr>
          <a:xfrm>
            <a:off x="6500171" y="1694983"/>
            <a:ext cx="4101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Поддерживают установку контейнеров для сбора ненужной </a:t>
            </a:r>
            <a:r>
              <a:rPr lang="ru-RU" dirty="0" smtClean="0">
                <a:latin typeface="Montserrat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одежды</a:t>
            </a:r>
            <a:endParaRPr lang="ru-RU" dirty="0">
              <a:latin typeface="Montserrat Medium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50CA431-ADB4-13F9-FD61-CE4E76534C17}"/>
              </a:ext>
            </a:extLst>
          </p:cNvPr>
          <p:cNvSpPr/>
          <p:nvPr/>
        </p:nvSpPr>
        <p:spPr>
          <a:xfrm>
            <a:off x="6858648" y="3583091"/>
            <a:ext cx="3472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 РУСАЛ / 2018 год</a:t>
            </a:r>
            <a:endParaRPr lang="ru-RU" sz="1400" dirty="0"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 Президентских грантов / 2019 и 2020 гг.</a:t>
            </a:r>
            <a:endParaRPr lang="ru-RU" sz="1400" dirty="0"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 по общественным связям г. Москва / 2020 год</a:t>
            </a:r>
            <a:endParaRPr lang="ru-RU" sz="1400" dirty="0"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Департамент природопользования и охраны окружающей среды</a:t>
            </a:r>
          </a:p>
        </p:txBody>
      </p:sp>
      <p:pic>
        <p:nvPicPr>
          <p:cNvPr id="13" name="Рисунок 12" descr="Лист со сплошной заливкой">
            <a:extLst>
              <a:ext uri="{FF2B5EF4-FFF2-40B4-BE49-F238E27FC236}">
                <a16:creationId xmlns:a16="http://schemas.microsoft.com/office/drawing/2014/main" xmlns="" id="{50BAB991-AA03-0FA3-73A5-A9A2AE997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884815">
            <a:off x="10191739" y="4718018"/>
            <a:ext cx="1200329" cy="1200329"/>
          </a:xfrm>
          <a:prstGeom prst="rect">
            <a:avLst/>
          </a:prstGeom>
        </p:spPr>
      </p:pic>
      <p:pic>
        <p:nvPicPr>
          <p:cNvPr id="15" name="Рисунок 14" descr="Деловая рубашка со сплошной заливкой">
            <a:extLst>
              <a:ext uri="{FF2B5EF4-FFF2-40B4-BE49-F238E27FC236}">
                <a16:creationId xmlns:a16="http://schemas.microsoft.com/office/drawing/2014/main" xmlns="" id="{B04A9F9B-8935-852B-28F3-2E2462CCD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921714">
            <a:off x="680903" y="2329353"/>
            <a:ext cx="1110399" cy="11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8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6">
            <a:extLst>
              <a:ext uri="{FF2B5EF4-FFF2-40B4-BE49-F238E27FC236}">
                <a16:creationId xmlns="" xmlns:a16="http://schemas.microsoft.com/office/drawing/2014/main" id="{6657C500-51E5-5B03-BCDE-84737327618B}"/>
              </a:ext>
            </a:extLst>
          </p:cNvPr>
          <p:cNvSpPr/>
          <p:nvPr/>
        </p:nvSpPr>
        <p:spPr>
          <a:xfrm rot="10800000">
            <a:off x="8536548" y="3797824"/>
            <a:ext cx="3697195" cy="3064125"/>
          </a:xfrm>
          <a:custGeom>
            <a:avLst/>
            <a:gdLst>
              <a:gd name="connsiteX0" fmla="*/ 0 w 4274288"/>
              <a:gd name="connsiteY0" fmla="*/ 0 h 3987209"/>
              <a:gd name="connsiteX1" fmla="*/ 3768527 w 4274288"/>
              <a:gd name="connsiteY1" fmla="*/ 0 h 3987209"/>
              <a:gd name="connsiteX2" fmla="*/ 3849374 w 4274288"/>
              <a:gd name="connsiteY2" fmla="*/ 108115 h 3987209"/>
              <a:gd name="connsiteX3" fmla="*/ 4274288 w 4274288"/>
              <a:gd name="connsiteY3" fmla="*/ 1499190 h 3987209"/>
              <a:gd name="connsiteX4" fmla="*/ 1786269 w 4274288"/>
              <a:gd name="connsiteY4" fmla="*/ 3987209 h 3987209"/>
              <a:gd name="connsiteX5" fmla="*/ 26974 w 4274288"/>
              <a:gd name="connsiteY5" fmla="*/ 3258485 h 3987209"/>
              <a:gd name="connsiteX6" fmla="*/ 0 w 4274288"/>
              <a:gd name="connsiteY6" fmla="*/ 3228806 h 398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288" h="3987209">
                <a:moveTo>
                  <a:pt x="0" y="0"/>
                </a:moveTo>
                <a:lnTo>
                  <a:pt x="3768527" y="0"/>
                </a:lnTo>
                <a:lnTo>
                  <a:pt x="3849374" y="108115"/>
                </a:lnTo>
                <a:cubicBezTo>
                  <a:pt x="4117643" y="505205"/>
                  <a:pt x="4274288" y="983904"/>
                  <a:pt x="4274288" y="1499190"/>
                </a:cubicBezTo>
                <a:cubicBezTo>
                  <a:pt x="4274288" y="2873285"/>
                  <a:pt x="3160364" y="3987209"/>
                  <a:pt x="1786269" y="3987209"/>
                </a:cubicBezTo>
                <a:cubicBezTo>
                  <a:pt x="1099222" y="3987209"/>
                  <a:pt x="477217" y="3708728"/>
                  <a:pt x="26974" y="3258485"/>
                </a:cubicBezTo>
                <a:lnTo>
                  <a:pt x="0" y="3228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6657C500-51E5-5B03-BCDE-84737327618B}"/>
              </a:ext>
            </a:extLst>
          </p:cNvPr>
          <p:cNvSpPr/>
          <p:nvPr/>
        </p:nvSpPr>
        <p:spPr>
          <a:xfrm rot="16200000">
            <a:off x="-175436" y="2747120"/>
            <a:ext cx="4274288" cy="3987209"/>
          </a:xfrm>
          <a:custGeom>
            <a:avLst/>
            <a:gdLst>
              <a:gd name="connsiteX0" fmla="*/ 0 w 4274288"/>
              <a:gd name="connsiteY0" fmla="*/ 0 h 3987209"/>
              <a:gd name="connsiteX1" fmla="*/ 3768527 w 4274288"/>
              <a:gd name="connsiteY1" fmla="*/ 0 h 3987209"/>
              <a:gd name="connsiteX2" fmla="*/ 3849374 w 4274288"/>
              <a:gd name="connsiteY2" fmla="*/ 108115 h 3987209"/>
              <a:gd name="connsiteX3" fmla="*/ 4274288 w 4274288"/>
              <a:gd name="connsiteY3" fmla="*/ 1499190 h 3987209"/>
              <a:gd name="connsiteX4" fmla="*/ 1786269 w 4274288"/>
              <a:gd name="connsiteY4" fmla="*/ 3987209 h 3987209"/>
              <a:gd name="connsiteX5" fmla="*/ 26974 w 4274288"/>
              <a:gd name="connsiteY5" fmla="*/ 3258485 h 3987209"/>
              <a:gd name="connsiteX6" fmla="*/ 0 w 4274288"/>
              <a:gd name="connsiteY6" fmla="*/ 3228806 h 398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288" h="3987209">
                <a:moveTo>
                  <a:pt x="0" y="0"/>
                </a:moveTo>
                <a:lnTo>
                  <a:pt x="3768527" y="0"/>
                </a:lnTo>
                <a:lnTo>
                  <a:pt x="3849374" y="108115"/>
                </a:lnTo>
                <a:cubicBezTo>
                  <a:pt x="4117643" y="505205"/>
                  <a:pt x="4274288" y="983904"/>
                  <a:pt x="4274288" y="1499190"/>
                </a:cubicBezTo>
                <a:cubicBezTo>
                  <a:pt x="4274288" y="2873285"/>
                  <a:pt x="3160364" y="3987209"/>
                  <a:pt x="1786269" y="3987209"/>
                </a:cubicBezTo>
                <a:cubicBezTo>
                  <a:pt x="1099222" y="3987209"/>
                  <a:pt x="477217" y="3708728"/>
                  <a:pt x="26974" y="3258485"/>
                </a:cubicBezTo>
                <a:lnTo>
                  <a:pt x="0" y="3228806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8B909D-376A-B48B-7AA2-FD13A6EFE0B8}"/>
              </a:ext>
            </a:extLst>
          </p:cNvPr>
          <p:cNvSpPr txBox="1"/>
          <p:nvPr/>
        </p:nvSpPr>
        <p:spPr>
          <a:xfrm>
            <a:off x="377236" y="3351783"/>
            <a:ext cx="1988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Задача: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E0796D2-E765-1016-3B9A-28191B27D57A}"/>
              </a:ext>
            </a:extLst>
          </p:cNvPr>
          <p:cNvSpPr txBox="1"/>
          <p:nvPr/>
        </p:nvSpPr>
        <p:spPr>
          <a:xfrm>
            <a:off x="0" y="4000353"/>
            <a:ext cx="3796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обеспечить российских переработчиков текстиля отечественным </a:t>
            </a:r>
            <a:r>
              <a:rPr lang="ru-RU" sz="2000" dirty="0" smtClean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сырьём,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сохранить </a:t>
            </a:r>
            <a:r>
              <a:rPr lang="ru-RU" sz="2000" dirty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рабочие места </a:t>
            </a:r>
            <a:endParaRPr lang="ru-RU" sz="2000" dirty="0" smtClean="0">
              <a:solidFill>
                <a:schemeClr val="bg1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и способствовать </a:t>
            </a:r>
            <a:r>
              <a:rPr lang="ru-RU" sz="2000" dirty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развитию </a:t>
            </a:r>
            <a:endParaRPr lang="ru-RU" sz="2000" dirty="0" smtClean="0">
              <a:solidFill>
                <a:schemeClr val="bg1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перерабатывающей </a:t>
            </a:r>
            <a:r>
              <a:rPr lang="ru-RU" sz="2000" dirty="0">
                <a:solidFill>
                  <a:schemeClr val="bg1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отрасли</a:t>
            </a:r>
            <a:endParaRPr lang="ru-RU" sz="20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E11A04-56BA-6B56-211B-B8DCB2A4D988}"/>
              </a:ext>
            </a:extLst>
          </p:cNvPr>
          <p:cNvSpPr txBox="1"/>
          <p:nvPr/>
        </p:nvSpPr>
        <p:spPr>
          <a:xfrm>
            <a:off x="8888221" y="5083794"/>
            <a:ext cx="3303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российские </a:t>
            </a:r>
            <a:r>
              <a:rPr lang="ru-RU" sz="2000" dirty="0" smtClean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переработчики завозят в страну </a:t>
            </a:r>
            <a:r>
              <a:rPr lang="ru-RU" sz="2000" b="1" dirty="0" smtClean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млн тонн </a:t>
            </a:r>
          </a:p>
          <a:p>
            <a:r>
              <a:rPr lang="ru-RU" sz="2000" dirty="0">
                <a:solidFill>
                  <a:srgbClr val="FFFFFF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сырья ежегодно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48E4FE4-FEB3-E81A-490E-789DEC07B551}"/>
              </a:ext>
            </a:extLst>
          </p:cNvPr>
          <p:cNvSpPr txBox="1"/>
          <p:nvPr/>
        </p:nvSpPr>
        <p:spPr>
          <a:xfrm>
            <a:off x="9346162" y="4359402"/>
            <a:ext cx="24733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Montserrat Medium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Проблема: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02C4D88D-777C-8617-55A1-6CB1002A8F2F}"/>
              </a:ext>
            </a:extLst>
          </p:cNvPr>
          <p:cNvCxnSpPr>
            <a:cxnSpLocks/>
          </p:cNvCxnSpPr>
          <p:nvPr/>
        </p:nvCxnSpPr>
        <p:spPr>
          <a:xfrm flipV="1">
            <a:off x="4692589" y="1476289"/>
            <a:ext cx="6327274" cy="326443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9D0288E8-9EBF-C4F1-68D1-A050CA66A1D7}"/>
              </a:ext>
            </a:extLst>
          </p:cNvPr>
          <p:cNvSpPr/>
          <p:nvPr/>
        </p:nvSpPr>
        <p:spPr>
          <a:xfrm>
            <a:off x="7599166" y="3000143"/>
            <a:ext cx="351640" cy="3516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9DCA7429-1C14-DC36-8DDE-0A820CF3C1E7}"/>
              </a:ext>
            </a:extLst>
          </p:cNvPr>
          <p:cNvSpPr/>
          <p:nvPr/>
        </p:nvSpPr>
        <p:spPr>
          <a:xfrm>
            <a:off x="5450505" y="4096165"/>
            <a:ext cx="351556" cy="3515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25CFE476-C938-1AEE-BF96-4E2B0DA6DA36}"/>
              </a:ext>
            </a:extLst>
          </p:cNvPr>
          <p:cNvSpPr/>
          <p:nvPr/>
        </p:nvSpPr>
        <p:spPr>
          <a:xfrm>
            <a:off x="9775438" y="1847999"/>
            <a:ext cx="351640" cy="3516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1ADB73-24DF-1011-F1D5-35CF7BFE5757}"/>
              </a:ext>
            </a:extLst>
          </p:cNvPr>
          <p:cNvSpPr txBox="1"/>
          <p:nvPr/>
        </p:nvSpPr>
        <p:spPr>
          <a:xfrm>
            <a:off x="7423597" y="3546080"/>
            <a:ext cx="8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Medium" pitchFamily="2" charset="0"/>
              </a:rPr>
              <a:t>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595691E-AD01-72DA-54A6-2B72482BD547}"/>
              </a:ext>
            </a:extLst>
          </p:cNvPr>
          <p:cNvSpPr txBox="1"/>
          <p:nvPr/>
        </p:nvSpPr>
        <p:spPr>
          <a:xfrm>
            <a:off x="9600162" y="2428699"/>
            <a:ext cx="81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Medium" pitchFamily="2" charset="0"/>
              </a:rPr>
              <a:t>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7FE9EDA-884F-F672-701B-4D3BB8AC1855}"/>
              </a:ext>
            </a:extLst>
          </p:cNvPr>
          <p:cNvSpPr txBox="1"/>
          <p:nvPr/>
        </p:nvSpPr>
        <p:spPr>
          <a:xfrm>
            <a:off x="5219893" y="4629409"/>
            <a:ext cx="7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Medium" pitchFamily="2" charset="0"/>
              </a:rPr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7623A08-D25F-25D5-3456-67314469DE96}"/>
              </a:ext>
            </a:extLst>
          </p:cNvPr>
          <p:cNvSpPr txBox="1"/>
          <p:nvPr/>
        </p:nvSpPr>
        <p:spPr>
          <a:xfrm>
            <a:off x="4751003" y="3242199"/>
            <a:ext cx="1399003" cy="584776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4,5 </a:t>
            </a:r>
            <a:r>
              <a:rPr lang="ru-RU" b="1" dirty="0">
                <a:solidFill>
                  <a:schemeClr val="bg2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тонн</a:t>
            </a:r>
            <a:endParaRPr lang="ru-RU" b="1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206F48D-BD22-21E5-71F2-A8F464A81E45}"/>
              </a:ext>
            </a:extLst>
          </p:cNvPr>
          <p:cNvSpPr txBox="1"/>
          <p:nvPr/>
        </p:nvSpPr>
        <p:spPr>
          <a:xfrm>
            <a:off x="6755024" y="2136311"/>
            <a:ext cx="1688283" cy="584775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E7E6E6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14,5 </a:t>
            </a:r>
            <a:r>
              <a:rPr lang="ru-RU" b="1" dirty="0">
                <a:solidFill>
                  <a:srgbClr val="E7E6E6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тонн</a:t>
            </a:r>
            <a:endParaRPr lang="ru-RU" b="1" dirty="0">
              <a:solidFill>
                <a:srgbClr val="E7E6E6"/>
              </a:solidFill>
              <a:latin typeface="Montserra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CA311AE-1310-D711-526C-1180BB124837}"/>
              </a:ext>
            </a:extLst>
          </p:cNvPr>
          <p:cNvSpPr txBox="1"/>
          <p:nvPr/>
        </p:nvSpPr>
        <p:spPr>
          <a:xfrm>
            <a:off x="9132943" y="1053765"/>
            <a:ext cx="1284990" cy="584776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E7E6E6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26 </a:t>
            </a:r>
            <a:r>
              <a:rPr lang="ru-RU" b="1" dirty="0" smtClean="0">
                <a:solidFill>
                  <a:srgbClr val="E7E6E6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тонн</a:t>
            </a:r>
            <a:r>
              <a:rPr lang="ru-RU" sz="3200" b="1" dirty="0" smtClean="0">
                <a:solidFill>
                  <a:srgbClr val="E7E6E6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E7E6E6"/>
              </a:solidFill>
              <a:latin typeface="Montserrat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85038D0-1748-FA8E-71BE-86D68F929158}"/>
              </a:ext>
            </a:extLst>
          </p:cNvPr>
          <p:cNvSpPr txBox="1"/>
          <p:nvPr/>
        </p:nvSpPr>
        <p:spPr>
          <a:xfrm>
            <a:off x="166988" y="300402"/>
            <a:ext cx="4584015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b="1" dirty="0" smtClean="0">
                <a:solidFill>
                  <a:schemeClr val="accent6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Переработка текстиля</a:t>
            </a:r>
            <a:endParaRPr lang="ru-RU" sz="3600" b="1" dirty="0">
              <a:solidFill>
                <a:schemeClr val="accent6"/>
              </a:solidFill>
              <a:latin typeface="Comfortaa SemiBold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FC72611-3EE9-F3F6-8B62-97C00EC7690C}"/>
              </a:ext>
            </a:extLst>
          </p:cNvPr>
          <p:cNvSpPr txBox="1"/>
          <p:nvPr/>
        </p:nvSpPr>
        <p:spPr>
          <a:xfrm>
            <a:off x="166988" y="1121608"/>
            <a:ext cx="385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В мире перерабатывают </a:t>
            </a:r>
          </a:p>
          <a:p>
            <a:r>
              <a:rPr lang="ru-RU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не более 1% всего текстиля</a:t>
            </a:r>
            <a:endParaRPr lang="ru-RU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2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="" xmlns:a16="http://schemas.microsoft.com/office/drawing/2014/main" id="{6906676B-8DD0-7B1E-B5CC-A1CED55028CE}"/>
              </a:ext>
            </a:extLst>
          </p:cNvPr>
          <p:cNvSpPr/>
          <p:nvPr/>
        </p:nvSpPr>
        <p:spPr>
          <a:xfrm>
            <a:off x="0" y="2955851"/>
            <a:ext cx="3591936" cy="3933689"/>
          </a:xfrm>
          <a:custGeom>
            <a:avLst/>
            <a:gdLst>
              <a:gd name="connsiteX0" fmla="*/ 998526 w 3591936"/>
              <a:gd name="connsiteY0" fmla="*/ 0 h 3933689"/>
              <a:gd name="connsiteX1" fmla="*/ 3591936 w 3591936"/>
              <a:gd name="connsiteY1" fmla="*/ 2593410 h 3933689"/>
              <a:gd name="connsiteX2" fmla="*/ 3278926 w 3591936"/>
              <a:gd name="connsiteY2" fmla="*/ 3829584 h 3933689"/>
              <a:gd name="connsiteX3" fmla="*/ 3215680 w 3591936"/>
              <a:gd name="connsiteY3" fmla="*/ 3933689 h 3933689"/>
              <a:gd name="connsiteX4" fmla="*/ 0 w 3591936"/>
              <a:gd name="connsiteY4" fmla="*/ 3933689 h 3933689"/>
              <a:gd name="connsiteX5" fmla="*/ 0 w 3591936"/>
              <a:gd name="connsiteY5" fmla="*/ 199797 h 3933689"/>
              <a:gd name="connsiteX6" fmla="*/ 227325 w 3591936"/>
              <a:gd name="connsiteY6" fmla="*/ 116595 h 3933689"/>
              <a:gd name="connsiteX7" fmla="*/ 998526 w 3591936"/>
              <a:gd name="connsiteY7" fmla="*/ 0 h 39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1936" h="3933689">
                <a:moveTo>
                  <a:pt x="998526" y="0"/>
                </a:moveTo>
                <a:cubicBezTo>
                  <a:pt x="2430827" y="0"/>
                  <a:pt x="3591936" y="1161109"/>
                  <a:pt x="3591936" y="2593410"/>
                </a:cubicBezTo>
                <a:cubicBezTo>
                  <a:pt x="3591936" y="3041004"/>
                  <a:pt x="3478547" y="3462115"/>
                  <a:pt x="3278926" y="3829584"/>
                </a:cubicBezTo>
                <a:lnTo>
                  <a:pt x="3215680" y="3933689"/>
                </a:lnTo>
                <a:lnTo>
                  <a:pt x="0" y="3933689"/>
                </a:lnTo>
                <a:lnTo>
                  <a:pt x="0" y="199797"/>
                </a:lnTo>
                <a:lnTo>
                  <a:pt x="227325" y="116595"/>
                </a:lnTo>
                <a:cubicBezTo>
                  <a:pt x="470947" y="40821"/>
                  <a:pt x="729970" y="0"/>
                  <a:pt x="998526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олилиния 21">
            <a:extLst>
              <a:ext uri="{FF2B5EF4-FFF2-40B4-BE49-F238E27FC236}">
                <a16:creationId xmlns="" xmlns:a16="http://schemas.microsoft.com/office/drawing/2014/main" id="{251EFA40-E7C8-61FA-BBFB-7BBE0C4C1E33}"/>
              </a:ext>
            </a:extLst>
          </p:cNvPr>
          <p:cNvSpPr/>
          <p:nvPr/>
        </p:nvSpPr>
        <p:spPr>
          <a:xfrm>
            <a:off x="8778875" y="-1448"/>
            <a:ext cx="3413125" cy="2957299"/>
          </a:xfrm>
          <a:custGeom>
            <a:avLst/>
            <a:gdLst>
              <a:gd name="connsiteX0" fmla="*/ 26056 w 2941863"/>
              <a:gd name="connsiteY0" fmla="*/ 0 h 2443113"/>
              <a:gd name="connsiteX1" fmla="*/ 2941863 w 2941863"/>
              <a:gd name="connsiteY1" fmla="*/ 0 h 2443113"/>
              <a:gd name="connsiteX2" fmla="*/ 2941863 w 2941863"/>
              <a:gd name="connsiteY2" fmla="*/ 2279198 h 2443113"/>
              <a:gd name="connsiteX3" fmla="*/ 2906750 w 2941863"/>
              <a:gd name="connsiteY3" fmla="*/ 2295586 h 2443113"/>
              <a:gd name="connsiteX4" fmla="*/ 2126877 w 2941863"/>
              <a:gd name="connsiteY4" fmla="*/ 2443113 h 2443113"/>
              <a:gd name="connsiteX5" fmla="*/ 0 w 2941863"/>
              <a:gd name="connsiteY5" fmla="*/ 316236 h 2443113"/>
              <a:gd name="connsiteX6" fmla="*/ 10981 w 2941863"/>
              <a:gd name="connsiteY6" fmla="*/ 98775 h 24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1863" h="2443113">
                <a:moveTo>
                  <a:pt x="26056" y="0"/>
                </a:moveTo>
                <a:lnTo>
                  <a:pt x="2941863" y="0"/>
                </a:lnTo>
                <a:lnTo>
                  <a:pt x="2941863" y="2279198"/>
                </a:lnTo>
                <a:lnTo>
                  <a:pt x="2906750" y="2295586"/>
                </a:lnTo>
                <a:cubicBezTo>
                  <a:pt x="2665273" y="2390805"/>
                  <a:pt x="2402184" y="2443113"/>
                  <a:pt x="2126877" y="2443113"/>
                </a:cubicBezTo>
                <a:cubicBezTo>
                  <a:pt x="952235" y="2443113"/>
                  <a:pt x="0" y="1490878"/>
                  <a:pt x="0" y="316236"/>
                </a:cubicBezTo>
                <a:cubicBezTo>
                  <a:pt x="0" y="242821"/>
                  <a:pt x="3720" y="170275"/>
                  <a:pt x="10981" y="98775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AB616E-A7F0-A794-A71B-B82259FB1CD9}"/>
              </a:ext>
            </a:extLst>
          </p:cNvPr>
          <p:cNvSpPr txBox="1"/>
          <p:nvPr/>
        </p:nvSpPr>
        <p:spPr>
          <a:xfrm>
            <a:off x="416203" y="502527"/>
            <a:ext cx="4584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b="1" dirty="0" smtClean="0">
                <a:solidFill>
                  <a:srgbClr val="F6A51E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Проекты в проекте</a:t>
            </a:r>
            <a:endParaRPr lang="ru-RU" sz="3600" b="1" dirty="0">
              <a:solidFill>
                <a:srgbClr val="F6A51E"/>
              </a:solidFill>
              <a:latin typeface="Comfortaa SemiBold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80DDF7-9FE1-F5E5-A7B1-8D9086CF5463}"/>
              </a:ext>
            </a:extLst>
          </p:cNvPr>
          <p:cNvSpPr txBox="1"/>
          <p:nvPr/>
        </p:nvSpPr>
        <p:spPr>
          <a:xfrm>
            <a:off x="4159249" y="1502483"/>
            <a:ext cx="2955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Re</a:t>
            </a:r>
            <a:r>
              <a:rPr lang="ru-RU" b="1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b="1" dirty="0" err="1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Sumka</a:t>
            </a:r>
            <a:endParaRPr lang="ru-RU" dirty="0" smtClean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Шьём многоразовые бахилы из сломаных зонтов</a:t>
            </a:r>
            <a:endParaRPr lang="ru-RU" sz="16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180DDF7-9FE1-F5E5-A7B1-8D9086CF5463}"/>
              </a:ext>
            </a:extLst>
          </p:cNvPr>
          <p:cNvSpPr txBox="1"/>
          <p:nvPr/>
        </p:nvSpPr>
        <p:spPr>
          <a:xfrm>
            <a:off x="603250" y="1384798"/>
            <a:ext cx="2988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Доброчудики</a:t>
            </a:r>
            <a:endParaRPr lang="ru-RU" b="1" dirty="0" smtClean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</a:t>
            </a:r>
            <a:r>
              <a:rPr lang="en-US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</a:t>
            </a:r>
            <a:r>
              <a:rPr lang="ru-RU" sz="1600" dirty="0" err="1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могаем</a:t>
            </a:r>
            <a:r>
              <a:rPr lang="ru-RU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нашим подопечным зарабатывать  самостоятельно</a:t>
            </a:r>
            <a:endParaRPr lang="ru-RU" sz="1600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" name="Picture 1" descr="мы чудики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8" y="2485580"/>
            <a:ext cx="2348507" cy="41751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180DDF7-9FE1-F5E5-A7B1-8D9086CF5463}"/>
              </a:ext>
            </a:extLst>
          </p:cNvPr>
          <p:cNvSpPr txBox="1"/>
          <p:nvPr/>
        </p:nvSpPr>
        <p:spPr>
          <a:xfrm>
            <a:off x="7715250" y="1566698"/>
            <a:ext cx="344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Музей ответственной </a:t>
            </a:r>
            <a:r>
              <a:rPr lang="ru-RU" b="1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моды</a:t>
            </a:r>
          </a:p>
          <a:p>
            <a:pPr algn="ctr"/>
            <a:r>
              <a:rPr lang="ru-RU" sz="1600" dirty="0" err="1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Экопросветительский</a:t>
            </a:r>
            <a:r>
              <a:rPr lang="ru-RU" sz="1600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проект</a:t>
            </a:r>
            <a:r>
              <a:rPr lang="ru-RU" dirty="0" smtClean="0">
                <a:solidFill>
                  <a:srgbClr val="595959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595959"/>
              </a:solidFill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9" descr="2021-10-08 14.15.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05" y="2485580"/>
            <a:ext cx="2984885" cy="4175124"/>
          </a:xfrm>
          <a:prstGeom prst="rect">
            <a:avLst/>
          </a:prstGeom>
        </p:spPr>
      </p:pic>
      <p:pic>
        <p:nvPicPr>
          <p:cNvPr id="14" name="Picture 13" descr="cae5c02f-4497-4946-9bfe-ce9c35271a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751666"/>
            <a:ext cx="3079750" cy="4106333"/>
          </a:xfrm>
          <a:prstGeom prst="rect">
            <a:avLst/>
          </a:prstGeom>
        </p:spPr>
      </p:pic>
      <p:pic>
        <p:nvPicPr>
          <p:cNvPr id="5" name="Picture 4" descr="pgrants_logo_g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0" y="5831838"/>
            <a:ext cx="1781527" cy="844741"/>
          </a:xfrm>
          <a:prstGeom prst="rect">
            <a:avLst/>
          </a:prstGeom>
        </p:spPr>
      </p:pic>
      <p:pic>
        <p:nvPicPr>
          <p:cNvPr id="6" name="Picture 5" descr="pgrants_logo_gp_gar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13" y="2798777"/>
            <a:ext cx="1460499" cy="6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>
            <a:extLst>
              <a:ext uri="{FF2B5EF4-FFF2-40B4-BE49-F238E27FC236}">
                <a16:creationId xmlns="" xmlns:a16="http://schemas.microsoft.com/office/drawing/2014/main" id="{BEA47FDB-E009-520C-9150-115C242D49EC}"/>
              </a:ext>
            </a:extLst>
          </p:cNvPr>
          <p:cNvSpPr/>
          <p:nvPr/>
        </p:nvSpPr>
        <p:spPr>
          <a:xfrm>
            <a:off x="-29332" y="0"/>
            <a:ext cx="4255473" cy="2471684"/>
          </a:xfrm>
          <a:custGeom>
            <a:avLst/>
            <a:gdLst>
              <a:gd name="connsiteX0" fmla="*/ 0 w 4629324"/>
              <a:gd name="connsiteY0" fmla="*/ 0 h 3034146"/>
              <a:gd name="connsiteX1" fmla="*/ 4620929 w 4629324"/>
              <a:gd name="connsiteY1" fmla="*/ 0 h 3034146"/>
              <a:gd name="connsiteX2" fmla="*/ 4629324 w 4629324"/>
              <a:gd name="connsiteY2" fmla="*/ 166255 h 3034146"/>
              <a:gd name="connsiteX3" fmla="*/ 1761433 w 4629324"/>
              <a:gd name="connsiteY3" fmla="*/ 3034146 h 3034146"/>
              <a:gd name="connsiteX4" fmla="*/ 157968 w 4629324"/>
              <a:gd name="connsiteY4" fmla="*/ 2544355 h 3034146"/>
              <a:gd name="connsiteX5" fmla="*/ 0 w 4629324"/>
              <a:gd name="connsiteY5" fmla="*/ 2426229 h 303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9324" h="3034146">
                <a:moveTo>
                  <a:pt x="0" y="0"/>
                </a:moveTo>
                <a:lnTo>
                  <a:pt x="4620929" y="0"/>
                </a:lnTo>
                <a:lnTo>
                  <a:pt x="4629324" y="166255"/>
                </a:lnTo>
                <a:cubicBezTo>
                  <a:pt x="4629324" y="1750147"/>
                  <a:pt x="3345325" y="3034146"/>
                  <a:pt x="1761433" y="3034146"/>
                </a:cubicBezTo>
                <a:cubicBezTo>
                  <a:pt x="1167474" y="3034146"/>
                  <a:pt x="615687" y="2853584"/>
                  <a:pt x="157968" y="2544355"/>
                </a:cubicBezTo>
                <a:lnTo>
                  <a:pt x="0" y="2426229"/>
                </a:lnTo>
                <a:close/>
              </a:path>
            </a:pathLst>
          </a:custGeom>
          <a:solidFill>
            <a:srgbClr val="F6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43238F-3974-B3A5-4D9E-64A9D036FF1C}"/>
              </a:ext>
            </a:extLst>
          </p:cNvPr>
          <p:cNvSpPr txBox="1"/>
          <p:nvPr/>
        </p:nvSpPr>
        <p:spPr>
          <a:xfrm>
            <a:off x="245151" y="393861"/>
            <a:ext cx="3485474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600" b="1" dirty="0">
                <a:solidFill>
                  <a:schemeClr val="bg1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Контактная </a:t>
            </a:r>
            <a:r>
              <a:rPr lang="ru-RU" sz="3600" b="1" dirty="0" smtClean="0">
                <a:solidFill>
                  <a:schemeClr val="bg1"/>
                </a:solidFill>
                <a:latin typeface="Comfortaa SemiBold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информация</a:t>
            </a:r>
            <a:endParaRPr lang="ru-RU" sz="3600" b="1" dirty="0">
              <a:solidFill>
                <a:schemeClr val="bg1"/>
              </a:solidFill>
              <a:latin typeface="Comfortaa SemiBold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="" xmlns:a16="http://schemas.microsoft.com/office/drawing/2014/main" id="{621C010F-6CC9-0FAA-3C6A-E1D19A14FB0A}"/>
              </a:ext>
            </a:extLst>
          </p:cNvPr>
          <p:cNvSpPr/>
          <p:nvPr/>
        </p:nvSpPr>
        <p:spPr>
          <a:xfrm>
            <a:off x="9806404" y="4566084"/>
            <a:ext cx="2385597" cy="2291918"/>
          </a:xfrm>
          <a:custGeom>
            <a:avLst/>
            <a:gdLst>
              <a:gd name="connsiteX0" fmla="*/ 2385597 w 2385597"/>
              <a:gd name="connsiteY0" fmla="*/ 0 h 2291918"/>
              <a:gd name="connsiteX1" fmla="*/ 2385597 w 2385597"/>
              <a:gd name="connsiteY1" fmla="*/ 2291918 h 2291918"/>
              <a:gd name="connsiteX2" fmla="*/ 0 w 2385597"/>
              <a:gd name="connsiteY2" fmla="*/ 2291918 h 2291918"/>
              <a:gd name="connsiteX3" fmla="*/ 5746 w 2385597"/>
              <a:gd name="connsiteY3" fmla="*/ 2254264 h 2291918"/>
              <a:gd name="connsiteX4" fmla="*/ 2237392 w 2385597"/>
              <a:gd name="connsiteY4" fmla="*/ 22619 h 22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597" h="2291918">
                <a:moveTo>
                  <a:pt x="2385597" y="0"/>
                </a:moveTo>
                <a:lnTo>
                  <a:pt x="2385597" y="2291918"/>
                </a:lnTo>
                <a:lnTo>
                  <a:pt x="0" y="2291918"/>
                </a:lnTo>
                <a:lnTo>
                  <a:pt x="5746" y="2254264"/>
                </a:lnTo>
                <a:cubicBezTo>
                  <a:pt x="234964" y="1134108"/>
                  <a:pt x="1117236" y="251836"/>
                  <a:pt x="2237392" y="22619"/>
                </a:cubicBezTo>
                <a:close/>
              </a:path>
            </a:pathLst>
          </a:custGeom>
          <a:solidFill>
            <a:srgbClr val="F6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FB9EA33-228A-A11B-5F79-1B0D8ED5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538" y="1890988"/>
            <a:ext cx="2262822" cy="22628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3127D6-2C07-6CAE-0690-B3B886DE0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881" y="1800333"/>
            <a:ext cx="2456804" cy="245680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77642B-E8A7-84DE-02F7-08A711B0FD70}"/>
              </a:ext>
            </a:extLst>
          </p:cNvPr>
          <p:cNvSpPr/>
          <p:nvPr/>
        </p:nvSpPr>
        <p:spPr>
          <a:xfrm>
            <a:off x="3600267" y="4153737"/>
            <a:ext cx="2027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Группа в </a:t>
            </a:r>
            <a:r>
              <a:rPr lang="en-US" sz="1400" dirty="0" err="1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VKontakte</a:t>
            </a:r>
            <a:endParaRPr lang="ru-RU" sz="1400" dirty="0">
              <a:latin typeface="Montserrat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4125A3D-5576-2B1E-2C12-686F285AA4B2}"/>
              </a:ext>
            </a:extLst>
          </p:cNvPr>
          <p:cNvSpPr/>
          <p:nvPr/>
        </p:nvSpPr>
        <p:spPr>
          <a:xfrm>
            <a:off x="6778773" y="4153737"/>
            <a:ext cx="2027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Сайт проекта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9315A53-8535-47D4-91CA-966676B7866D}"/>
              </a:ext>
            </a:extLst>
          </p:cNvPr>
          <p:cNvSpPr/>
          <p:nvPr/>
        </p:nvSpPr>
        <p:spPr>
          <a:xfrm>
            <a:off x="4182060" y="4984808"/>
            <a:ext cx="4373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" pitchFamily="2" charset="0"/>
              </a:rPr>
              <a:t>Отдел Заботы: </a:t>
            </a:r>
            <a:r>
              <a:rPr lang="ru-RU" dirty="0" err="1">
                <a:latin typeface="Montserrat" pitchFamily="2" charset="0"/>
              </a:rPr>
              <a:t>help@dobrovorot.ru</a:t>
            </a:r>
            <a:endParaRPr lang="ru-RU" dirty="0">
              <a:latin typeface="Montserrat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7A10116-3598-DBED-D4F8-6AA9415B13B6}"/>
              </a:ext>
            </a:extLst>
          </p:cNvPr>
          <p:cNvSpPr/>
          <p:nvPr/>
        </p:nvSpPr>
        <p:spPr>
          <a:xfrm>
            <a:off x="4226142" y="5448276"/>
            <a:ext cx="428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" pitchFamily="2" charset="0"/>
              </a:rPr>
              <a:t>Электронная почта: </a:t>
            </a:r>
            <a:r>
              <a:rPr lang="ru-RU" dirty="0" err="1">
                <a:latin typeface="Montserrat" pitchFamily="2" charset="0"/>
              </a:rPr>
              <a:t>Info@u-ra.org</a:t>
            </a:r>
            <a:endParaRPr lang="ru-RU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483</Words>
  <Application>Microsoft Macintosh PowerPoint</Application>
  <PresentationFormat>Custom</PresentationFormat>
  <Paragraphs>138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Marta Vandysh</dc:creator>
  <cp:lastModifiedBy>Nataly Rozina</cp:lastModifiedBy>
  <cp:revision>57</cp:revision>
  <dcterms:created xsi:type="dcterms:W3CDTF">2022-04-28T10:09:11Z</dcterms:created>
  <dcterms:modified xsi:type="dcterms:W3CDTF">2023-03-19T12:36:59Z</dcterms:modified>
</cp:coreProperties>
</file>