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6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5A874D-F8EC-475E-9243-D0F9AC02EB98}" type="datetimeFigureOut">
              <a:rPr lang="ru-RU" smtClean="0"/>
              <a:t>17.05.2020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F4CD57-0129-4F37-831B-F808495BD1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50476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F4CD57-0129-4F37-831B-F808495BD131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90918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17.05.2020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483768" y="188640"/>
            <a:ext cx="6400193" cy="1080119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Сохранение культурного наследия России.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808510" y="6326560"/>
            <a:ext cx="4356992" cy="531440"/>
          </a:xfrm>
          <a:solidFill>
            <a:schemeClr val="bg1"/>
          </a:solidFill>
        </p:spPr>
        <p:txBody>
          <a:bodyPr>
            <a:normAutofit fontScale="47500" lnSpcReduction="20000"/>
          </a:bodyPr>
          <a:lstStyle/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Проект выполнила:</a:t>
            </a:r>
          </a:p>
          <a:p>
            <a:r>
              <a:rPr lang="ru-RU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Кривусенко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Елизавета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94277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53" y="240567"/>
            <a:ext cx="8753313" cy="6453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211960" y="404664"/>
            <a:ext cx="4572000" cy="92333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ИСТОРИЧЕСКИЙ ЦЕНТР САНКТ-ПЕТЕРБУРГА И СВЯЗАННЫЕ С НИМ КОМПЛЕКСЫ ПАМЯТНИКОВ (1990г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.)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67632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260648"/>
            <a:ext cx="8316923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11560" y="404664"/>
            <a:ext cx="5069208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ЕКАТЕРИНИНСКИЙ ДВОРЕЦ (г. ПУШКИН)</a:t>
            </a:r>
          </a:p>
        </p:txBody>
      </p:sp>
    </p:spTree>
    <p:extLst>
      <p:ext uri="{BB962C8B-B14F-4D97-AF65-F5344CB8AC3E}">
        <p14:creationId xmlns:p14="http://schemas.microsoft.com/office/powerpoint/2010/main" val="22269046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8567106" cy="62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19672" y="295198"/>
            <a:ext cx="2897781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ПАВЛОВСКИЙ ДВОРЕЦ</a:t>
            </a:r>
          </a:p>
        </p:txBody>
      </p:sp>
    </p:spTree>
    <p:extLst>
      <p:ext uri="{BB962C8B-B14F-4D97-AF65-F5344CB8AC3E}">
        <p14:creationId xmlns:p14="http://schemas.microsoft.com/office/powerpoint/2010/main" val="36081034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7"/>
            <a:ext cx="8820980" cy="6408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3528" y="6190283"/>
            <a:ext cx="2376264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dirty="0" smtClean="0"/>
              <a:t>           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ПЕТЕРГРОФ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42494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4633055" cy="349409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225422"/>
            <a:ext cx="3735656" cy="39978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356992"/>
            <a:ext cx="5076564" cy="338437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508104" y="4402848"/>
            <a:ext cx="33123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КИЖИ АРХИТЕКТУРНЫЙ АНСАМБЛЬ КИЖСКОГО ПОГОСТА, КАРЕЛИЯ (1990г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.)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30920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84576" cy="3463297"/>
          </a:xfrm>
          <a:prstGeom prst="rect">
            <a:avLst/>
          </a:prstGeom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0776" y="3463297"/>
            <a:ext cx="5853224" cy="3394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3450654"/>
            <a:ext cx="3708045" cy="3394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580112" y="519063"/>
            <a:ext cx="31683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МОСКОВСКИЙ КРЕМЛЬ И КРАСНАЯ ПЛОЩАДЬ (1990г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88121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4625"/>
            <a:ext cx="6984776" cy="3741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818975"/>
            <a:ext cx="5877082" cy="2914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327" y="4437112"/>
            <a:ext cx="3096344" cy="147732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КУЛЬТУРНЫЙ И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ИСТОРИЧЕСКИЙ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АНСАМБЛЬ «СОЛОВЕЦКИЕ ОСТРОВА»,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1992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28760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5868144" cy="3912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356992"/>
            <a:ext cx="5770034" cy="338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142708" y="1266281"/>
            <a:ext cx="3001292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ДЕРБЕНТ, ДАГЕСТАН, 2003г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63486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35280" cy="1143000"/>
          </a:xfrm>
        </p:spPr>
        <p:txBody>
          <a:bodyPr>
            <a:noAutofit/>
          </a:bodyPr>
          <a:lstStyle/>
          <a:p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Культурное 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наследие</a:t>
            </a: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196753"/>
            <a:ext cx="8229600" cy="172819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Это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понятие широкое и многоплановое: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сюда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входит как духовная, так и материальная культура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Понятие «культурное наследие» связано с целым рядом других категорий теории культуры (культурные ценности, традиции, новаторство и др.), но имеет свой собственный объем, содержание и значение.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39552" y="2996952"/>
            <a:ext cx="777686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Историческая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преемственность развития культуры, воплощенная в памятниках, и осознание живой их связи с современностью, являются главными побудительными мотивами общественного движения в защиту культурного наследия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Памятники истории и культуры являются носителями определенного исторического смысла, свидетелями народной судьбы, а значит, служат воспитанию поколений, пресекая национальное беспамятство и обезличивание.</a:t>
            </a:r>
          </a:p>
        </p:txBody>
      </p:sp>
    </p:spTree>
    <p:extLst>
      <p:ext uri="{BB962C8B-B14F-4D97-AF65-F5344CB8AC3E}">
        <p14:creationId xmlns:p14="http://schemas.microsoft.com/office/powerpoint/2010/main" val="4853688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95536" y="275466"/>
            <a:ext cx="4536504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В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настоящее время интерес к памятникам, тревога за их судьбу уже не являются достоянием отдельных специалистов и разрозненных общественных групп.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Резкое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падение экономики России, утрата духовных идеалов усугубили и без того бедственное положение науки и культуры, что сказалось на состоянии историко-культурного наследия.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Ныне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глава государства, местные структуры власти постоянно обращаются к проблеме сохранения культурного наследия, подчеркивается необходимость принятия мер по предотвращению утраты памятников.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Политика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духовного возрождения, провозглашенная правительством, в случае утраты преемственности лучших традиций культуры не может быть полностью реализована без сохранения и возрождения историко-культурного наследия</a:t>
            </a:r>
            <a:r>
              <a:rPr lang="ru-RU" dirty="0"/>
              <a:t>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88640"/>
            <a:ext cx="3431704" cy="6255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07658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Цель и задачи </a:t>
            </a:r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данного проекта:</a:t>
            </a:r>
            <a:endParaRPr lang="ru-RU" sz="32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Цели проекта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будут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достигаться путём: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проведения опроса среди жителей России разных возрастов с использованием средств массовой информации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проведения ряда мероприятий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направленное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на развитие и сохранение знаний о культурном наследии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организации народных кружков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: народные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танцы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народоведения, обрядовый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фольклор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народные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ремёсла и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промыслы</a:t>
            </a:r>
          </a:p>
          <a:p>
            <a:pPr marL="0" indent="0">
              <a:buNone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Цели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Задачи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проекта: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Познакомить всех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с культурным наследием России 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Развивать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познавательную активность учащихся, формировать стойкий интерес к предмету. 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Повысить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эффективность образовательного процесса. 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Воспитывать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чувства бережного отношения к историческому наследию и гордости за свою Отчизну.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результате проекта будет усилена деятельность общества по развитию и сохранению культурного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наследия, народных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традиций и обычаев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Результатом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реализации данного проекта станет интернет-презентация и создание видеофильма.</a:t>
            </a:r>
          </a:p>
        </p:txBody>
      </p:sp>
    </p:spTree>
    <p:extLst>
      <p:ext uri="{BB962C8B-B14F-4D97-AF65-F5344CB8AC3E}">
        <p14:creationId xmlns:p14="http://schemas.microsoft.com/office/powerpoint/2010/main" val="31527878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Введение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Каждый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объект культурного наследия представляет собой уникальную ценность для всего многонационального народа РФ и является неотъемлемой частью всемирного культурного наследия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Однако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на сегодняшний день плачевное состояние этих объектов представляет серьезную угрозу утраты исторического и культурного наследия страны и требует принятия незамедлительных мер по их сохранению. 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данным министерства культуры РФ под охрану государства подпадают около 90 тысяч объектов культурного наследия и более 140 тысяч выявленных объектов культурного наследия. До настоящего времени не уточнен их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пообъектный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состав и не проведена инвентаризация указанных объектов и их физической сохранности. В хорошем и удовлетворительном состоянии находятся соответственно 30 и 20 процентов объектов культурного наследия, остальные 50 процентов находятся в неудовлетворительном и аварийном состоянии.</a:t>
            </a:r>
          </a:p>
        </p:txBody>
      </p:sp>
    </p:spTree>
    <p:extLst>
      <p:ext uri="{BB962C8B-B14F-4D97-AF65-F5344CB8AC3E}">
        <p14:creationId xmlns:p14="http://schemas.microsoft.com/office/powerpoint/2010/main" val="42879146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692696"/>
            <a:ext cx="8229600" cy="4525963"/>
          </a:xfrm>
        </p:spPr>
        <p:txBody>
          <a:bodyPr>
            <a:noAutofit/>
          </a:bodyPr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 1972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ЮНЕСКО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приняла </a:t>
            </a:r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Конвенцию об охране всемирного культурного и природного наследия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(вступила в силу в 1975 г.). СССР ратифицировал Конвенцию 9 марта 1988 года.1972ЮНЕСКО1975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Почти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ежегодно Комитет всемирного наследия проводит сессии, на которых присуждается «статус объекта Всемирного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наследия».Комитет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всемирного наследия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48739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Статус объекта Всемирного наследия» даёт следующие преимущества (для объектов природного наследия):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является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дополнительной гарантией сохранности и целостности уникальных природных комплексов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повышает престиж территорий и управляющих ими учреждений,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способствует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популяризации включённых в Список объектов и развитию альтернативных видов природопользования (в первую очередь, экологического туризма),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обеспечивает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приоритетность в привлечении финансовых средств для поддержки объектов всемирного культурного и природного наследия, в первую очередь, из Фонда всемирного наследия,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способствует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организации мониторинга и контроля за состоянием сохранности природных объектов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Государства, на территории которых расположены объекты Всемирного наследия, берут на себя обязательства по их сохранению</a:t>
            </a:r>
          </a:p>
        </p:txBody>
      </p:sp>
    </p:spTree>
    <p:extLst>
      <p:ext uri="{BB962C8B-B14F-4D97-AF65-F5344CB8AC3E}">
        <p14:creationId xmlns:p14="http://schemas.microsoft.com/office/powerpoint/2010/main" val="13914108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764704"/>
            <a:ext cx="8229600" cy="504056"/>
          </a:xfrm>
        </p:spPr>
        <p:txBody>
          <a:bodyPr>
            <a:normAutofit fontScale="90000"/>
          </a:bodyPr>
          <a:lstStyle/>
          <a:p>
            <a:r>
              <a:rPr lang="ru-RU" sz="27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700" b="1" i="1" dirty="0">
                <a:latin typeface="Times New Roman" pitchFamily="18" charset="0"/>
                <a:cs typeface="Times New Roman" pitchFamily="18" charset="0"/>
              </a:rPr>
              <a:t>ЭМБЛЕМА ПРОЕКТА </a:t>
            </a:r>
            <a:r>
              <a:rPr lang="ru-RU" sz="2700" b="1" i="1" dirty="0" smtClean="0">
                <a:latin typeface="Times New Roman" pitchFamily="18" charset="0"/>
                <a:cs typeface="Times New Roman" pitchFamily="18" charset="0"/>
              </a:rPr>
              <a:t>ВСЕМИРНОГО </a:t>
            </a:r>
            <a:r>
              <a:rPr lang="ru-RU" sz="2700" b="1" i="1" dirty="0">
                <a:latin typeface="Times New Roman" pitchFamily="18" charset="0"/>
                <a:cs typeface="Times New Roman" pitchFamily="18" charset="0"/>
              </a:rPr>
              <a:t>НАСЛЕДИЯ</a:t>
            </a:r>
            <a:r>
              <a:rPr lang="ru-RU" b="1" i="1" dirty="0"/>
              <a:t/>
            </a:r>
            <a:br>
              <a:rPr lang="ru-RU" b="1" i="1" dirty="0"/>
            </a:br>
            <a:endParaRPr lang="ru-RU" b="1" i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340768"/>
            <a:ext cx="6768751" cy="4642004"/>
          </a:xfrm>
        </p:spPr>
      </p:pic>
    </p:spTree>
    <p:extLst>
      <p:ext uri="{BB962C8B-B14F-4D97-AF65-F5344CB8AC3E}">
        <p14:creationId xmlns:p14="http://schemas.microsoft.com/office/powerpoint/2010/main" val="7080866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1800" y="332656"/>
            <a:ext cx="8229600" cy="1143000"/>
          </a:xfrm>
        </p:spPr>
        <p:txBody>
          <a:bodyPr>
            <a:norm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КРИТЕРИИ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Главная </a:t>
            </a:r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цель списка Всемирного 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наследия:</a:t>
            </a:r>
          </a:p>
          <a:p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сделать известными и защитить объекты, которые являются уникальными в своём роде.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этого и из-за стремления к объективности были составлены оценочные критерии.</a:t>
            </a:r>
          </a:p>
        </p:txBody>
      </p:sp>
    </p:spTree>
    <p:extLst>
      <p:ext uri="{BB962C8B-B14F-4D97-AF65-F5344CB8AC3E}">
        <p14:creationId xmlns:p14="http://schemas.microsoft.com/office/powerpoint/2010/main" val="13944853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КУЛЬТУРНЫЕ КРИТЕРИИ</a:t>
            </a: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-Объект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представляет собой шедевр человеческого созидательного гения.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-Объект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свидетельствует о значительном взаимовлиянии человеческих ценностей в данный период времени или в определённом культурном пространстве, в архитектуре или в технологиях, в монументальном искусстве, в планировке городов или создании ландшафтов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- Объект является уникальным или по крайней мере исключительным для культурной традиции или цивилизации, которая существует до сих пор или уже исчезла.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Объект является выдающимся примером конструкции, архитектурного или технологического ансамбля или ландшафта, которые иллюстрируют значимый период человеческой истории.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Объект является выдающимся примером человеческого традиционного сооружения, с традиционным использованием земли или моря, являясь образцом культуры (или культур) или человеческого взаимодействия с окружающей средой, особенно если она становится уязвимой из-за сильного влияния необратимых изменений. </a:t>
            </a:r>
          </a:p>
        </p:txBody>
      </p:sp>
    </p:spTree>
    <p:extLst>
      <p:ext uri="{BB962C8B-B14F-4D97-AF65-F5344CB8AC3E}">
        <p14:creationId xmlns:p14="http://schemas.microsoft.com/office/powerpoint/2010/main" val="39811426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476672"/>
            <a:ext cx="8208912" cy="115212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Некоторые объекты Всемирного культурного наследия в России.</a:t>
            </a: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45704" y="1340768"/>
            <a:ext cx="763284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ИСТОРИЧЕСКИЙ ЦЕНТР САНКТ-ПЕТЕРБУРГА И СВЯЗАННЫЕ С НИМ КОМПЛЕКСЫ ПАМЯТНИКОВ (1990г.) 540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ЕКАТЕРИНИНСКИЙ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ДВОРЕЦ (г. ПУШКИН)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ПАВЛОВСКИЙ ДВОРЕЦ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ПЕТЕРГРОФ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КИЖИ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АРХИТЕКТУРНЫЙ АНСАМБЛЬ КИЖСКОГО ПОГОСТА, КАРЕЛИЯ (1990г.) 544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МОСКОВСКИЙ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КРЕМЛЬ И КРАСНАЯ ПЛОЩАДЬ (1990г) 545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КУЛЬТУРНЫЙ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ИСТОРИЧЕСКИЙ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АНСАМБЛЬ «СОЛОВЕЦКИЕ ОСТРОВА», 1992,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632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ДЕРБЕНТ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 ДАГЕСТАН, 2003г., 1070</a:t>
            </a:r>
          </a:p>
          <a:p>
            <a:pPr marL="342900" indent="-342900">
              <a:buFont typeface="+mj-lt"/>
              <a:buAutoNum type="arabicPeriod"/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044878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277</TotalTime>
  <Words>752</Words>
  <Application>Microsoft Office PowerPoint</Application>
  <PresentationFormat>Экран (4:3)</PresentationFormat>
  <Paragraphs>67</Paragraphs>
  <Slides>19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Сохранение культурного наследия России.</vt:lpstr>
      <vt:lpstr>Цель и задачи данного проекта:</vt:lpstr>
      <vt:lpstr>Введение.</vt:lpstr>
      <vt:lpstr>Презентация PowerPoint</vt:lpstr>
      <vt:lpstr>Статус объекта Всемирного наследия» даёт следующие преимущества (для объектов природного наследия): </vt:lpstr>
      <vt:lpstr> ЭМБЛЕМА ПРОЕКТА ВСЕМИРНОГО НАСЛЕДИЯ </vt:lpstr>
      <vt:lpstr>КРИТЕРИИ</vt:lpstr>
      <vt:lpstr>КУЛЬТУРНЫЕ КРИТЕРИИ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Культурное наследие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Сохранение культурного наследия России.</dc:title>
  <dc:creator>Лиза</dc:creator>
  <cp:lastModifiedBy>Е</cp:lastModifiedBy>
  <cp:revision>10</cp:revision>
  <dcterms:created xsi:type="dcterms:W3CDTF">2020-05-09T09:20:53Z</dcterms:created>
  <dcterms:modified xsi:type="dcterms:W3CDTF">2020-05-17T17:12:39Z</dcterms:modified>
</cp:coreProperties>
</file>