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0" r:id="rId3"/>
    <p:sldId id="261" r:id="rId4"/>
    <p:sldId id="264" r:id="rId5"/>
    <p:sldId id="286" r:id="rId6"/>
    <p:sldId id="296" r:id="rId7"/>
    <p:sldId id="297" r:id="rId8"/>
    <p:sldId id="282" r:id="rId9"/>
    <p:sldId id="287" r:id="rId10"/>
    <p:sldId id="257" r:id="rId11"/>
    <p:sldId id="262" r:id="rId12"/>
    <p:sldId id="293" r:id="rId13"/>
    <p:sldId id="294" r:id="rId14"/>
    <p:sldId id="269" r:id="rId15"/>
    <p:sldId id="272" r:id="rId16"/>
    <p:sldId id="271" r:id="rId17"/>
    <p:sldId id="288" r:id="rId18"/>
    <p:sldId id="258" r:id="rId19"/>
    <p:sldId id="266" r:id="rId20"/>
    <p:sldId id="265" r:id="rId21"/>
    <p:sldId id="298" r:id="rId22"/>
    <p:sldId id="270" r:id="rId23"/>
    <p:sldId id="278" r:id="rId24"/>
    <p:sldId id="273" r:id="rId25"/>
    <p:sldId id="300" r:id="rId26"/>
    <p:sldId id="268" r:id="rId27"/>
    <p:sldId id="267" r:id="rId28"/>
    <p:sldId id="275" r:id="rId29"/>
    <p:sldId id="279" r:id="rId30"/>
    <p:sldId id="274" r:id="rId31"/>
    <p:sldId id="284" r:id="rId32"/>
    <p:sldId id="301" r:id="rId33"/>
    <p:sldId id="299" r:id="rId34"/>
    <p:sldId id="285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17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08.06.2021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Relationship Id="rId9" Type="http://schemas.openxmlformats.org/officeDocument/2006/relationships/image" Target="../media/image9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/>
              <a:t>Муниципальный добровольческий штаб</a:t>
            </a:r>
            <a:br>
              <a:rPr lang="ru-RU" dirty="0"/>
            </a:br>
            <a:r>
              <a:rPr lang="ru-RU" sz="1800" dirty="0"/>
              <a:t>муниципальное учреждение культуры «</a:t>
            </a:r>
            <a:r>
              <a:rPr lang="ru-RU" sz="1800" dirty="0">
                <a:cs typeface="Aharoni" pitchFamily="2" charset="-79"/>
              </a:rPr>
              <a:t>КУЛЬТУРНО-МОЛОДЁЖНЫЙ</a:t>
            </a:r>
            <a:r>
              <a:rPr lang="ru-RU" sz="1800" dirty="0"/>
              <a:t> ЦЕНТР»</a:t>
            </a:r>
            <a:br>
              <a:rPr lang="ru-RU" sz="1800" dirty="0"/>
            </a:br>
            <a:r>
              <a:rPr lang="ru-RU" dirty="0"/>
              <a:t>                                 2019-2021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БАЛТИЙСКИЙ ГОРОДСКОЙ ОКРУГ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УЧАСТИЕ В ПАТРИОТИЧЕСКИХ АКЦИЯХ</a:t>
            </a:r>
          </a:p>
        </p:txBody>
      </p:sp>
      <p:pic>
        <p:nvPicPr>
          <p:cNvPr id="1026" name="Picture 2" descr="C:\Users\Методический кабинет\Desktop\ЕВА ЕВГЕНЬЕВНА\дпоезд\фото для добропоезда\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801672"/>
            <a:ext cx="4357718" cy="2451216"/>
          </a:xfrm>
          <a:prstGeom prst="rect">
            <a:avLst/>
          </a:prstGeom>
          <a:noFill/>
        </p:spPr>
      </p:pic>
      <p:pic>
        <p:nvPicPr>
          <p:cNvPr id="1028" name="Picture 4" descr="C:\Users\Методический кабинет\Desktop\ЕВА ЕВГЕНЬЕВНА\дпоезд\фото для добропоезда\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1565" y="3357562"/>
            <a:ext cx="3746501" cy="28098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УЧАСТИЕ В МИТИНГАХ и шествиях</a:t>
            </a:r>
          </a:p>
        </p:txBody>
      </p:sp>
      <p:pic>
        <p:nvPicPr>
          <p:cNvPr id="6146" name="Picture 2" descr="C:\Users\Методический кабинет\Desktop\ЕВА ЕВГЕНЬЕВНА\дпоезд\фото для добропоезда\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736"/>
            <a:ext cx="3966357" cy="2643206"/>
          </a:xfrm>
          <a:prstGeom prst="rect">
            <a:avLst/>
          </a:prstGeom>
          <a:noFill/>
        </p:spPr>
      </p:pic>
      <p:pic>
        <p:nvPicPr>
          <p:cNvPr id="6147" name="Picture 3" descr="C:\Users\Методический кабинет\Desktop\ЕВА ЕВГЕНЬЕВНА\дпоезд\фото для добропоезда\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1571612"/>
            <a:ext cx="3464036" cy="4622323"/>
          </a:xfrm>
          <a:prstGeom prst="rect">
            <a:avLst/>
          </a:prstGeom>
          <a:noFill/>
        </p:spPr>
      </p:pic>
      <p:pic>
        <p:nvPicPr>
          <p:cNvPr id="6149" name="Picture 5" descr="C:\Users\Методический кабинет\Desktop\ЕВА ЕВГЕНЬЕВНА\дпоезд\фото для добропоезда\34.jpg"/>
          <p:cNvPicPr>
            <a:picLocks noChangeAspect="1" noChangeArrowheads="1"/>
          </p:cNvPicPr>
          <p:nvPr/>
        </p:nvPicPr>
        <p:blipFill>
          <a:blip r:embed="rId4"/>
          <a:srcRect t="23045" r="8868"/>
          <a:stretch>
            <a:fillRect/>
          </a:stretch>
        </p:blipFill>
        <p:spPr bwMode="auto">
          <a:xfrm>
            <a:off x="1357290" y="4090990"/>
            <a:ext cx="4000528" cy="2533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Методический кабинет\Desktop\ЕВА ЕВГЕНЬЕВНА\дпоезд\доб фото\20.04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28670"/>
            <a:ext cx="6021100" cy="4012498"/>
          </a:xfrm>
          <a:prstGeom prst="rect">
            <a:avLst/>
          </a:prstGeom>
          <a:noFill/>
        </p:spPr>
      </p:pic>
      <p:pic>
        <p:nvPicPr>
          <p:cNvPr id="2053" name="Picture 5" descr="C:\Users\Методический кабинет\Desktop\ЕВА ЕВГЕНЬЕВНА\дпоезд\доб фото\20.04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0978" y="3560573"/>
            <a:ext cx="4143404" cy="27611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Методический кабинет\Desktop\ЕВА ЕВГЕНЬЕВНА\дпоезд\доб фото\IMG_01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283" y="960784"/>
            <a:ext cx="2522768" cy="1892152"/>
          </a:xfrm>
          <a:prstGeom prst="rect">
            <a:avLst/>
          </a:prstGeom>
          <a:noFill/>
        </p:spPr>
      </p:pic>
      <p:pic>
        <p:nvPicPr>
          <p:cNvPr id="3075" name="Picture 3" descr="C:\Users\Методический кабинет\Desktop\ЕВА ЕВГЕНЬЕВНА\дпоезд\доб фото\IMG_04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871655"/>
            <a:ext cx="6089242" cy="45671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9 МАЯ</a:t>
            </a:r>
          </a:p>
        </p:txBody>
      </p:sp>
      <p:pic>
        <p:nvPicPr>
          <p:cNvPr id="12290" name="Picture 2" descr="C:\Users\Методический кабинет\Desktop\ЕВА ЕВГЕНЬЕВНА\дпоезд\фото для добропоезда\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7" y="1571612"/>
            <a:ext cx="3644231" cy="4714908"/>
          </a:xfrm>
          <a:prstGeom prst="rect">
            <a:avLst/>
          </a:prstGeom>
          <a:noFill/>
        </p:spPr>
      </p:pic>
      <p:pic>
        <p:nvPicPr>
          <p:cNvPr id="12291" name="Picture 3" descr="C:\Users\Методический кабинет\Desktop\ЕВА ЕВГЕНЬЕВНА\дпоезд\фото для добропоезда\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357298"/>
            <a:ext cx="3802638" cy="2519248"/>
          </a:xfrm>
          <a:prstGeom prst="rect">
            <a:avLst/>
          </a:prstGeom>
          <a:noFill/>
        </p:spPr>
      </p:pic>
      <p:pic>
        <p:nvPicPr>
          <p:cNvPr id="12292" name="Picture 4" descr="C:\Users\Методический кабинет\Desktop\ЕВА ЕВГЕНЬЕВНА\дпоезд\фото для добропоезда\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4000504"/>
            <a:ext cx="3416983" cy="22637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Методический кабинет\Desktop\ЕВА ЕВГЕНЬЕВНА\дпоезд\фото для добропоезда\Новая папка\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1607331"/>
            <a:ext cx="6480191" cy="4860143"/>
          </a:xfrm>
          <a:prstGeom prst="rect">
            <a:avLst/>
          </a:prstGeom>
          <a:noFill/>
        </p:spPr>
      </p:pic>
      <p:pic>
        <p:nvPicPr>
          <p:cNvPr id="15363" name="Picture 3" descr="C:\Users\Методический кабинет\Desktop\ЕВА ЕВГЕНЬЕВНА\дпоезд\фото для добропоезда\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500042"/>
            <a:ext cx="5194297" cy="2921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«бессмертный полк»</a:t>
            </a:r>
          </a:p>
        </p:txBody>
      </p:sp>
      <p:pic>
        <p:nvPicPr>
          <p:cNvPr id="14338" name="Picture 2" descr="C:\Users\Методический кабинет\Desktop\ЕВА ЕВГЕНЬЕВНА\дпоезд\фото для добропоезда\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1428736"/>
            <a:ext cx="3573438" cy="2381361"/>
          </a:xfrm>
          <a:prstGeom prst="rect">
            <a:avLst/>
          </a:prstGeom>
          <a:noFill/>
        </p:spPr>
      </p:pic>
      <p:pic>
        <p:nvPicPr>
          <p:cNvPr id="1026" name="Picture 2" descr="C:\Users\Методический кабинет\Desktop\ЕВА ЕВГЕНЬЕВНА\дпоезд\фото для добропоезда\8SpwWsj4Lv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500174"/>
            <a:ext cx="3500462" cy="2332730"/>
          </a:xfrm>
          <a:prstGeom prst="rect">
            <a:avLst/>
          </a:prstGeom>
          <a:noFill/>
        </p:spPr>
      </p:pic>
      <p:pic>
        <p:nvPicPr>
          <p:cNvPr id="1027" name="Picture 3" descr="C:\Users\Методический кабинет\Desktop\ЕВА ЕВГЕНЬЕВНА\дпоезд\фото для добропоезда\bfgrQvTDBN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1982" y="4000504"/>
            <a:ext cx="3751960" cy="2500330"/>
          </a:xfrm>
          <a:prstGeom prst="rect">
            <a:avLst/>
          </a:prstGeom>
          <a:noFill/>
        </p:spPr>
      </p:pic>
      <p:pic>
        <p:nvPicPr>
          <p:cNvPr id="1028" name="Picture 4" descr="C:\Users\Методический кабинет\Desktop\ЕВА ЕВГЕНЬЕВНА\дпоезд\фото для добропоезда\ukOzlRZNKgQ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3929066"/>
            <a:ext cx="3923420" cy="26145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Забота о ветеранах</a:t>
            </a:r>
          </a:p>
        </p:txBody>
      </p:sp>
      <p:pic>
        <p:nvPicPr>
          <p:cNvPr id="15362" name="Picture 2" descr="D:\Шалагинова\волонтеры см\для редактирования\IMG_0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08426"/>
            <a:ext cx="2928958" cy="2196807"/>
          </a:xfrm>
          <a:prstGeom prst="rect">
            <a:avLst/>
          </a:prstGeom>
          <a:noFill/>
        </p:spPr>
      </p:pic>
      <p:pic>
        <p:nvPicPr>
          <p:cNvPr id="15363" name="Picture 3" descr="D:\Шалагинова\волонтеры см\для редактирования\IMG_00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3000372"/>
            <a:ext cx="4714908" cy="3536325"/>
          </a:xfrm>
          <a:prstGeom prst="rect">
            <a:avLst/>
          </a:prstGeom>
          <a:noFill/>
        </p:spPr>
      </p:pic>
      <p:pic>
        <p:nvPicPr>
          <p:cNvPr id="3074" name="Picture 2" descr="D:\Шалагинова\подарки ветеранам\IMG_06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1285860"/>
            <a:ext cx="2786082" cy="37146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УЧАСТИЕ В МОЛОДЁЖНЫХ АКЦИЯХ</a:t>
            </a:r>
          </a:p>
        </p:txBody>
      </p:sp>
      <p:pic>
        <p:nvPicPr>
          <p:cNvPr id="2051" name="Picture 3" descr="C:\Users\Методический кабинет\Desktop\ЕВА ЕВГЕНЬЕВНА\дпоезд\фото для добропоезда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2643182"/>
            <a:ext cx="5051408" cy="3788556"/>
          </a:xfrm>
          <a:prstGeom prst="rect">
            <a:avLst/>
          </a:prstGeom>
          <a:noFill/>
        </p:spPr>
      </p:pic>
      <p:pic>
        <p:nvPicPr>
          <p:cNvPr id="2050" name="Picture 2" descr="C:\Users\Методический кабинет\Desktop\ЕВА ЕВГЕНЬЕВНА\дпоезд\фото для добропоезда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643050"/>
            <a:ext cx="4180756" cy="2786082"/>
          </a:xfrm>
          <a:prstGeom prst="rect">
            <a:avLst/>
          </a:prstGeom>
          <a:noFill/>
        </p:spPr>
      </p:pic>
      <p:pic>
        <p:nvPicPr>
          <p:cNvPr id="13314" name="Picture 2" descr="D:\Шалагинова\для Ани\4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4286256"/>
            <a:ext cx="3619429" cy="20359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АНИМАЦИЯ</a:t>
            </a:r>
          </a:p>
        </p:txBody>
      </p:sp>
      <p:pic>
        <p:nvPicPr>
          <p:cNvPr id="8194" name="Picture 2" descr="C:\Users\Методический кабинет\Desktop\ЕВА ЕВГЕНЬЕВНА\дпоезд\фото для добропоезда\Новая папка (2)\agVKy2atbbE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l="8384" t="3144" r="14065" b="4109"/>
          <a:stretch>
            <a:fillRect/>
          </a:stretch>
        </p:blipFill>
        <p:spPr bwMode="auto">
          <a:xfrm>
            <a:off x="357158" y="1643050"/>
            <a:ext cx="2643206" cy="4214842"/>
          </a:xfrm>
          <a:prstGeom prst="rect">
            <a:avLst/>
          </a:prstGeom>
          <a:noFill/>
        </p:spPr>
      </p:pic>
      <p:pic>
        <p:nvPicPr>
          <p:cNvPr id="8195" name="Picture 3" descr="C:\Users\Методический кабинет\Desktop\ЕВА ЕВГЕНЬЕВНА\дпоезд\фото для добропоезда\Новая папка (2)\5wZzICLAU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1357298"/>
            <a:ext cx="3047935" cy="2285952"/>
          </a:xfrm>
          <a:prstGeom prst="rect">
            <a:avLst/>
          </a:prstGeom>
          <a:noFill/>
        </p:spPr>
      </p:pic>
      <p:pic>
        <p:nvPicPr>
          <p:cNvPr id="8196" name="Picture 4" descr="D:\Шалагинова\волонтеры новый год 18-19\IMG_06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1714488"/>
            <a:ext cx="2381170" cy="1785950"/>
          </a:xfrm>
          <a:prstGeom prst="rect">
            <a:avLst/>
          </a:prstGeom>
          <a:noFill/>
        </p:spPr>
      </p:pic>
      <p:pic>
        <p:nvPicPr>
          <p:cNvPr id="8197" name="Picture 5" descr="D:\Шалагинова\волонтеры новый год 18-19\IMG_0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9" y="4071942"/>
            <a:ext cx="2619442" cy="1964660"/>
          </a:xfrm>
          <a:prstGeom prst="rect">
            <a:avLst/>
          </a:prstGeom>
          <a:noFill/>
        </p:spPr>
      </p:pic>
      <p:pic>
        <p:nvPicPr>
          <p:cNvPr id="6146" name="Picture 2" descr="D:\Шалагинова\Приморск 17.04.  и коса 14.04\IMG_02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4000504"/>
            <a:ext cx="2970442" cy="22279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idx="1"/>
          </p:nvPr>
        </p:nvSpPr>
        <p:spPr/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МЫ – ДОБРОВОЛЬЦЫ!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Самое многочисленное добровольческое объединение в Балтийском городском округе</a:t>
            </a:r>
          </a:p>
        </p:txBody>
      </p:sp>
      <p:pic>
        <p:nvPicPr>
          <p:cNvPr id="4098" name="Picture 2" descr="C:\Users\Методический кабинет\Desktop\ЕВА ЕВГЕНЬЕВНА\дпоезд\фото для добропоезда\23.jpg"/>
          <p:cNvPicPr>
            <a:picLocks noChangeAspect="1" noChangeArrowheads="1"/>
          </p:cNvPicPr>
          <p:nvPr/>
        </p:nvPicPr>
        <p:blipFill>
          <a:blip r:embed="rId2"/>
          <a:srcRect l="7732" t="15464" r="-516" b="24613"/>
          <a:stretch>
            <a:fillRect/>
          </a:stretch>
        </p:blipFill>
        <p:spPr bwMode="auto">
          <a:xfrm>
            <a:off x="2500298" y="571480"/>
            <a:ext cx="6415595" cy="4143405"/>
          </a:xfrm>
          <a:prstGeom prst="rect">
            <a:avLst/>
          </a:prstGeom>
          <a:noFill/>
        </p:spPr>
      </p:pic>
      <p:pic>
        <p:nvPicPr>
          <p:cNvPr id="4099" name="Picture 3" descr="C:\Users\Методический кабинет\Desktop\ЕВА ЕВГЕНЬЕВНА\дпоезд\фото для добропоезда\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4643000"/>
            <a:ext cx="2956424" cy="19701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УЧАСТИЕ В ТЕАТРАЛИЗАЦИИ НА ГОРОДСКИХ МЕРОПРИЯТИЯХ</a:t>
            </a:r>
          </a:p>
        </p:txBody>
      </p:sp>
      <p:pic>
        <p:nvPicPr>
          <p:cNvPr id="9218" name="Picture 2" descr="C:\Users\Методический кабинет\Desktop\ЕВА ЕВГЕНЬЕВНА\дпоезд\фото для добропоезда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643050"/>
            <a:ext cx="3852866" cy="2889650"/>
          </a:xfrm>
          <a:prstGeom prst="rect">
            <a:avLst/>
          </a:prstGeom>
          <a:noFill/>
        </p:spPr>
      </p:pic>
      <p:pic>
        <p:nvPicPr>
          <p:cNvPr id="9219" name="Picture 3" descr="C:\Users\Методический кабинет\Desktop\ЕВА ЕВГЕНЬЕВНА\дпоезд\фото для добропоезда\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4714884"/>
            <a:ext cx="3523553" cy="1906145"/>
          </a:xfrm>
          <a:prstGeom prst="rect">
            <a:avLst/>
          </a:prstGeom>
          <a:noFill/>
        </p:spPr>
      </p:pic>
      <p:pic>
        <p:nvPicPr>
          <p:cNvPr id="9221" name="Picture 5" descr="C:\Users\Методический кабинет\Desktop\ЕВА ЕВГЕНЬЕВНА\дпоезд\фото для добропоезда\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4714884"/>
            <a:ext cx="3416284" cy="1921660"/>
          </a:xfrm>
          <a:prstGeom prst="rect">
            <a:avLst/>
          </a:prstGeom>
          <a:noFill/>
        </p:spPr>
      </p:pic>
      <p:pic>
        <p:nvPicPr>
          <p:cNvPr id="9222" name="Picture 6" descr="C:\Users\Методический кабинет\Desktop\ЕВА ЕВГЕНЬЕВНА\дпоезд\фото для добропоезда\4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1643050"/>
            <a:ext cx="3838809" cy="28924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Участие в 33 региональных  акциях и </a:t>
            </a:r>
            <a:r>
              <a:rPr lang="ru-RU" dirty="0" err="1"/>
              <a:t>мероприятих</a:t>
            </a:r>
            <a:r>
              <a:rPr lang="ru-RU" dirty="0"/>
              <a:t> за 2019-2021 гг.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Победа в конкурсах на право участия в «Поезд Памяти -2019», победа в конкурсе за право участия в экскурсионной поездке, посвященной Году Театра в России, победа в конкурсе на право участия в областной патриотической акции «Поезд Памяти – 2020», победа в конкурсе на Лучший доброштаб-2020 и др.</a:t>
            </a:r>
          </a:p>
        </p:txBody>
      </p:sp>
      <p:pic>
        <p:nvPicPr>
          <p:cNvPr id="6" name="Picture 2" descr="C:\Users\Методический кабинет\Desktop\ЕВА ЕВГЕНЬЕВНА\дпоезд\фото для добропоезда\2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4167" r="4167"/>
          <a:stretch>
            <a:fillRect/>
          </a:stretch>
        </p:blipFill>
        <p:spPr bwMode="auto">
          <a:xfrm>
            <a:off x="3575248" y="616634"/>
            <a:ext cx="5029200" cy="3657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УЧАСТИЕ В РЕГИОНАЛЬНЫХ добровольческих СЛЕТАХ И ФОРУМАХ: «</a:t>
            </a:r>
            <a:r>
              <a:rPr lang="ru-RU" dirty="0" err="1"/>
              <a:t>Продобро</a:t>
            </a:r>
            <a:r>
              <a:rPr lang="ru-RU" dirty="0"/>
              <a:t>» и «</a:t>
            </a:r>
            <a:r>
              <a:rPr lang="ru-RU" dirty="0" err="1"/>
              <a:t>Балтартек</a:t>
            </a:r>
            <a:r>
              <a:rPr lang="ru-RU" dirty="0"/>
              <a:t>»</a:t>
            </a:r>
          </a:p>
        </p:txBody>
      </p:sp>
      <p:pic>
        <p:nvPicPr>
          <p:cNvPr id="13314" name="Picture 2" descr="C:\Users\Методический кабинет\Desktop\ЕВА ЕВГЕНЬЕВНА\дпоезд\фото для добропоезда\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71612"/>
            <a:ext cx="2978934" cy="3971912"/>
          </a:xfrm>
          <a:prstGeom prst="rect">
            <a:avLst/>
          </a:prstGeom>
          <a:noFill/>
        </p:spPr>
      </p:pic>
      <p:pic>
        <p:nvPicPr>
          <p:cNvPr id="13315" name="Picture 3" descr="C:\Users\Методический кабинет\Desktop\ЕВА ЕВГЕНЬЕВНА\дпоезд\фото для добропоезда\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1571612"/>
            <a:ext cx="2571768" cy="1928826"/>
          </a:xfrm>
          <a:prstGeom prst="rect">
            <a:avLst/>
          </a:prstGeom>
          <a:noFill/>
        </p:spPr>
      </p:pic>
      <p:pic>
        <p:nvPicPr>
          <p:cNvPr id="13316" name="Picture 4" descr="C:\Users\Методический кабинет\Desktop\ЕВА ЕВГЕНЬЕВНА\дпоезд\фото для добропоезда\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3643314"/>
            <a:ext cx="5072098" cy="28530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Окружной добровольческий форум</a:t>
            </a:r>
          </a:p>
        </p:txBody>
      </p:sp>
      <p:pic>
        <p:nvPicPr>
          <p:cNvPr id="4098" name="Picture 2" descr="C:\Users\Методический кабинет\Desktop\ЕВА ЕВГЕНЬЕВНА\дпоезд\фото для добропоезда\Ева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00174"/>
            <a:ext cx="5143536" cy="3736867"/>
          </a:xfrm>
          <a:prstGeom prst="rect">
            <a:avLst/>
          </a:prstGeom>
          <a:noFill/>
        </p:spPr>
      </p:pic>
      <p:pic>
        <p:nvPicPr>
          <p:cNvPr id="4099" name="Picture 3" descr="C:\Users\Методический кабинет\Desktop\ЕВА ЕВГЕНЬЕВНА\дпоезд\фото для добропоезда\я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r="3079" b="50449"/>
          <a:stretch>
            <a:fillRect/>
          </a:stretch>
        </p:blipFill>
        <p:spPr bwMode="auto">
          <a:xfrm>
            <a:off x="4929190" y="3786190"/>
            <a:ext cx="3857652" cy="2714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Региональная молодежная акция в «Год театра в </a:t>
            </a:r>
            <a:r>
              <a:rPr lang="ru-RU" dirty="0" err="1"/>
              <a:t>россии</a:t>
            </a:r>
            <a:r>
              <a:rPr lang="ru-RU" dirty="0"/>
              <a:t>»</a:t>
            </a:r>
          </a:p>
        </p:txBody>
      </p:sp>
      <p:pic>
        <p:nvPicPr>
          <p:cNvPr id="16386" name="Picture 2" descr="C:\Users\Методический кабинет\Desktop\ЕВА ЕВГЕНЬЕВНА\дпоезд\фото для добропоезда\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643050"/>
            <a:ext cx="6286544" cy="4714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Участие в 12 национальных и международных мероприятиях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Международная молодёжная конференция </a:t>
            </a:r>
            <a:br>
              <a:rPr lang="en-US" dirty="0"/>
            </a:br>
            <a:r>
              <a:rPr lang="en-US" dirty="0" err="1"/>
              <a:t>baltic</a:t>
            </a:r>
            <a:r>
              <a:rPr lang="en-US" dirty="0"/>
              <a:t> sea states </a:t>
            </a:r>
            <a:r>
              <a:rPr lang="en-US" dirty="0" err="1"/>
              <a:t>subregional</a:t>
            </a:r>
            <a:r>
              <a:rPr lang="en-US" dirty="0"/>
              <a:t> cooperation (</a:t>
            </a:r>
            <a:r>
              <a:rPr lang="en-US" dirty="0" err="1"/>
              <a:t>bsssc</a:t>
            </a:r>
            <a:r>
              <a:rPr lang="en-US" dirty="0"/>
              <a:t>)</a:t>
            </a:r>
            <a:r>
              <a:rPr lang="ru-RU" dirty="0"/>
              <a:t>, </a:t>
            </a:r>
          </a:p>
          <a:p>
            <a:r>
              <a:rPr lang="en-US" dirty="0"/>
              <a:t>Baltic Sea States </a:t>
            </a:r>
            <a:r>
              <a:rPr lang="en-US" dirty="0" err="1"/>
              <a:t>Subregional</a:t>
            </a:r>
            <a:r>
              <a:rPr lang="en-US" dirty="0"/>
              <a:t> Cooperation (BSSSC) (</a:t>
            </a:r>
            <a:r>
              <a:rPr lang="ru-RU" dirty="0"/>
              <a:t>Литва</a:t>
            </a:r>
            <a:r>
              <a:rPr lang="en-US" dirty="0"/>
              <a:t>),</a:t>
            </a:r>
            <a:endParaRPr lang="ru-RU" dirty="0"/>
          </a:p>
          <a:p>
            <a:r>
              <a:rPr lang="ru-RU" dirty="0"/>
              <a:t>Форум «Молодежь в самоуправлении»:  «</a:t>
            </a:r>
            <a:r>
              <a:rPr lang="ru-RU" dirty="0" err="1"/>
              <a:t>Balticipation</a:t>
            </a:r>
            <a:r>
              <a:rPr lang="ru-RU" dirty="0"/>
              <a:t>» (Германия) </a:t>
            </a:r>
            <a:r>
              <a:rPr lang="en-US" dirty="0"/>
              <a:t> </a:t>
            </a:r>
            <a:r>
              <a:rPr lang="ru-RU" dirty="0"/>
              <a:t>  </a:t>
            </a:r>
          </a:p>
        </p:txBody>
      </p:sp>
      <p:pic>
        <p:nvPicPr>
          <p:cNvPr id="6" name="Picture 2" descr="C:\Users\Методический кабинет\Desktop\Скриншот 14-04-2019 232303.pn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lum contrast="10000"/>
          </a:blip>
          <a:srcRect t="15994" b="15994"/>
          <a:stretch>
            <a:fillRect/>
          </a:stretch>
        </p:blipFill>
        <p:spPr bwMode="auto">
          <a:xfrm>
            <a:off x="3929058" y="857232"/>
            <a:ext cx="4605342" cy="33493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МЕЖДУНАРОДНАЯ МОЛОДЁЖНАЯ ИНКЛЮЗИВНАЯ РЕГАТА «ПАРУСА ДУХА»</a:t>
            </a:r>
          </a:p>
        </p:txBody>
      </p:sp>
      <p:pic>
        <p:nvPicPr>
          <p:cNvPr id="11266" name="Picture 2" descr="C:\Users\Методический кабинет\Desktop\ЕВА ЕВГЕНЬЕВНА\дпоезд\фото для добропоезда\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785926"/>
            <a:ext cx="3911579" cy="2933684"/>
          </a:xfrm>
          <a:prstGeom prst="rect">
            <a:avLst/>
          </a:prstGeom>
          <a:noFill/>
        </p:spPr>
      </p:pic>
      <p:pic>
        <p:nvPicPr>
          <p:cNvPr id="11267" name="Picture 3" descr="C:\Users\Методический кабинет\Desktop\ЕВА ЕВГЕНЬЕВНА\дпоезд\фото для добропоезда\19.jpg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 l="7407" t="15278" r="1852" b="11111"/>
          <a:stretch>
            <a:fillRect/>
          </a:stretch>
        </p:blipFill>
        <p:spPr bwMode="auto">
          <a:xfrm>
            <a:off x="4472256" y="1714488"/>
            <a:ext cx="4386024" cy="47440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УЧАСТИЕ В РЕГИОНАЛЬНЫХ МЕРОПРИЯТИЯХ: АГРОФЕСТИВАЛЬ «БАЛТИЙСКОЕ ПОЛЕ»</a:t>
            </a:r>
          </a:p>
        </p:txBody>
      </p:sp>
      <p:pic>
        <p:nvPicPr>
          <p:cNvPr id="10242" name="Picture 2" descr="C:\Users\Методический кабинет\Desktop\ЕВА ЕВГЕНЬЕВНА\дпоезд\фото для добропоезда\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643050"/>
            <a:ext cx="4929190" cy="3696892"/>
          </a:xfrm>
          <a:prstGeom prst="rect">
            <a:avLst/>
          </a:prstGeom>
          <a:noFill/>
        </p:spPr>
      </p:pic>
      <p:pic>
        <p:nvPicPr>
          <p:cNvPr id="10243" name="Picture 3" descr="C:\Users\Методический кабинет\Desktop\ЕВА ЕВГЕНЬЕВНА\дпоезд\фото для добропоезда\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1643050"/>
            <a:ext cx="3000396" cy="1998105"/>
          </a:xfrm>
          <a:prstGeom prst="rect">
            <a:avLst/>
          </a:prstGeom>
          <a:noFill/>
        </p:spPr>
      </p:pic>
      <p:pic>
        <p:nvPicPr>
          <p:cNvPr id="10244" name="Picture 4" descr="C:\Users\Методический кабинет\Desktop\ЕВА ЕВГЕНЬЕВНА\дпоезд\фото для добропоезда\1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7118" y="4000504"/>
            <a:ext cx="3362734" cy="22798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Участие в федеральных добровольческих конкурсах</a:t>
            </a:r>
          </a:p>
        </p:txBody>
      </p:sp>
      <p:pic>
        <p:nvPicPr>
          <p:cNvPr id="18435" name="Picture 3" descr="C:\Users\Методический кабинет\Desktop\cДимаertificate_4__2019-07-23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3714752"/>
            <a:ext cx="3446066" cy="2439085"/>
          </a:xfrm>
          <a:prstGeom prst="rect">
            <a:avLst/>
          </a:prstGeom>
          <a:noFill/>
        </p:spPr>
      </p:pic>
      <p:pic>
        <p:nvPicPr>
          <p:cNvPr id="18436" name="Picture 4" descr="C:\Users\Методический кабинет\Desktop\Димcertificate_1__2019-07-24 (pdf.io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7" y="1500174"/>
            <a:ext cx="4929222" cy="3487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Методический кабинет\Desktop\ЕВА ЕВГЕНЬЕВНА\дпоезд\фото для добропоезда\Ч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1" y="1785926"/>
            <a:ext cx="3416196" cy="4702155"/>
          </a:xfrm>
          <a:prstGeom prst="rect">
            <a:avLst/>
          </a:prstGeom>
          <a:noFill/>
        </p:spPr>
      </p:pic>
      <p:pic>
        <p:nvPicPr>
          <p:cNvPr id="5123" name="Picture 3" descr="C:\Users\Методический кабинет\Desktop\ЕВА ЕВГЕНЬЕВНА\дпоезд\фото для добропоезда\грамота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4643438" y="2000240"/>
            <a:ext cx="3185184" cy="4384182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                             Участие в региональных и               </a:t>
            </a:r>
            <a:br>
              <a:rPr lang="ru-RU" dirty="0"/>
            </a:br>
            <a:r>
              <a:rPr lang="ru-RU" dirty="0"/>
              <a:t>                              национальных конкурсах  </a:t>
            </a:r>
            <a:br>
              <a:rPr lang="ru-RU" dirty="0"/>
            </a:br>
            <a:r>
              <a:rPr lang="ru-RU" dirty="0"/>
              <a:t>                           добровольческой тематики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Методический кабинет\Desktop\ЕВА ЕВГЕНЬЕВНА\дпоезд\фото для добропоезда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1428736"/>
            <a:ext cx="4063991" cy="2708269"/>
          </a:xfrm>
          <a:prstGeom prst="rect">
            <a:avLst/>
          </a:prstGeom>
          <a:noFill/>
        </p:spPr>
      </p:pic>
      <p:pic>
        <p:nvPicPr>
          <p:cNvPr id="5123" name="Picture 3" descr="C:\Users\Методический кабинет\Desktop\ЕВА ЕВГЕНЬЕВНА\дпоезд\фото для добропоезда\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5" y="714356"/>
            <a:ext cx="4286281" cy="5715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Методический кабинет\Desktop\ЕВА ЕВГЕНЬЕВНА\дпоезд\фото для добропоезда\конкурс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643438" y="357166"/>
            <a:ext cx="4143404" cy="3010254"/>
          </a:xfrm>
          <a:prstGeom prst="rect">
            <a:avLst/>
          </a:prstGeom>
          <a:noFill/>
        </p:spPr>
      </p:pic>
      <p:pic>
        <p:nvPicPr>
          <p:cNvPr id="17411" name="Picture 3" descr="C:\Users\Методический кабинет\Desktop\ЕВА ЕВГЕНЬЕВНА\дпоезд\фото для добропоезда\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3500438"/>
            <a:ext cx="3857652" cy="2657864"/>
          </a:xfrm>
          <a:prstGeom prst="rect">
            <a:avLst/>
          </a:prstGeom>
          <a:noFill/>
        </p:spPr>
      </p:pic>
      <p:pic>
        <p:nvPicPr>
          <p:cNvPr id="6147" name="Picture 3" descr="C:\Users\Методический кабинет\Desktop\ЕВА ЕВГЕНЬЕВНА\дпоезд\фото для добропоезда\2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1275" y="428604"/>
            <a:ext cx="4196123" cy="5643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Организация и Участие в квестах и экологических походах</a:t>
            </a:r>
          </a:p>
        </p:txBody>
      </p:sp>
      <p:pic>
        <p:nvPicPr>
          <p:cNvPr id="11266" name="Picture 2" descr="C:\Users\Методический кабинет\Desktop\ЕВА ЕВГЕНЬЕВНА\дпоезд\фото для добропоезда\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7" y="1857364"/>
            <a:ext cx="4111737" cy="3083804"/>
          </a:xfrm>
          <a:prstGeom prst="rect">
            <a:avLst/>
          </a:prstGeom>
          <a:noFill/>
        </p:spPr>
      </p:pic>
      <p:pic>
        <p:nvPicPr>
          <p:cNvPr id="11267" name="Picture 3" descr="C:\Users\Методический кабинет\Desktop\ЕВА ЕВГЕНЬЕВНА\дпоезд\фото для добропоезда\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3313" y="3940974"/>
            <a:ext cx="3279768" cy="2459826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AA186D-A017-48DE-9F66-76C8E1D16B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469865"/>
            <a:ext cx="3066257" cy="22996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35B5A9-E32A-4C02-A079-9D4FB200C4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832" y="4278252"/>
            <a:ext cx="3066256" cy="229969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916EB3-9383-4870-9CDC-2D150DBFF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Листовка муниципального добровольческого штаба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627CD6-E86B-427B-BE11-FA4292CCEF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48424"/>
            <a:ext cx="3384376" cy="478725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F0C0C0-BBF7-4B24-8921-B434FCCD32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771280"/>
            <a:ext cx="3384376" cy="478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9633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Нас много… и мы разные </a:t>
            </a:r>
            <a:r>
              <a:rPr lang="ru-RU" dirty="0">
                <a:sym typeface="Wingdings" pitchFamily="2" charset="2"/>
              </a:rPr>
              <a:t></a:t>
            </a:r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2123658"/>
            <a:ext cx="184731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9381F6-05F9-496F-BF20-934624B23F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90060" y="1468051"/>
            <a:ext cx="2464569" cy="33914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11CBCE8-20CF-41B7-B637-E055C0B13C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89110"/>
            <a:ext cx="2339296" cy="17544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0CEAF3-BBBE-4D11-A24A-A5A7246A96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17032"/>
            <a:ext cx="2736304" cy="20522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BF5D4B1-9408-4505-86CD-DA1FB8756B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89" y="1523946"/>
            <a:ext cx="2623451" cy="19675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27419A7-D7B6-40C6-A1ED-4FEF6E67F6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102" y="4721034"/>
            <a:ext cx="2623450" cy="196758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2DB67B8-346F-49C3-A017-B39C80A27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854" y="1503722"/>
            <a:ext cx="2849288" cy="213696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F642BB5-15F5-4294-B0DD-C9FBB751EE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035" y="4695821"/>
            <a:ext cx="2494744" cy="187105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Нас много… и мы разные </a:t>
            </a:r>
            <a:r>
              <a:rPr lang="ru-RU" dirty="0">
                <a:sym typeface="Wingdings" pitchFamily="2" charset="2"/>
              </a:rPr>
              <a:t></a:t>
            </a:r>
            <a:endParaRPr lang="ru-RU" dirty="0"/>
          </a:p>
        </p:txBody>
      </p:sp>
      <p:pic>
        <p:nvPicPr>
          <p:cNvPr id="12290" name="Picture 2" descr="C:\Users\Методический кабинет\Desktop\ЕВА ЕВГЕНЬЕВНА\дпоезд\фото для добропоезда\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643050"/>
            <a:ext cx="2387579" cy="1790684"/>
          </a:xfrm>
          <a:prstGeom prst="rect">
            <a:avLst/>
          </a:prstGeom>
          <a:noFill/>
        </p:spPr>
      </p:pic>
      <p:pic>
        <p:nvPicPr>
          <p:cNvPr id="12291" name="Picture 3" descr="C:\Users\Методический кабинет\Desktop\ЕВА ЕВГЕНЬЕВНА\дпоезд\фото для добропоезда\дм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3214686"/>
            <a:ext cx="2493158" cy="3324210"/>
          </a:xfrm>
          <a:prstGeom prst="rect">
            <a:avLst/>
          </a:prstGeom>
          <a:noFill/>
        </p:spPr>
      </p:pic>
      <p:pic>
        <p:nvPicPr>
          <p:cNvPr id="12292" name="Picture 4" descr="C:\Users\Методический кабинет\Desktop\ЕВА ЕВГЕНЬЕВНА\дпоезд\фото для добропоезда\пп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1571612"/>
            <a:ext cx="3784590" cy="2826615"/>
          </a:xfrm>
          <a:prstGeom prst="rect">
            <a:avLst/>
          </a:prstGeom>
          <a:noFill/>
        </p:spPr>
      </p:pic>
      <p:pic>
        <p:nvPicPr>
          <p:cNvPr id="12293" name="Picture 5" descr="C:\Users\Методический кабинет\Desktop\ЕВА ЕВГЕНЬЕВНА\дпоезд\фото для добропоезда\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000504"/>
            <a:ext cx="4000481" cy="2217366"/>
          </a:xfrm>
          <a:prstGeom prst="rect">
            <a:avLst/>
          </a:prstGeom>
          <a:noFill/>
        </p:spPr>
      </p:pic>
      <p:pic>
        <p:nvPicPr>
          <p:cNvPr id="12294" name="Picture 6" descr="C:\Users\Методический кабинет\Desktop\ЕВА ЕВГЕНЬЕВНА\дпоезд\фото для добропоезда\аня.jp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 l="3086" t="-898" r="7413"/>
          <a:stretch>
            <a:fillRect/>
          </a:stretch>
        </p:blipFill>
        <p:spPr bwMode="auto">
          <a:xfrm>
            <a:off x="5000628" y="3286124"/>
            <a:ext cx="1857388" cy="2882132"/>
          </a:xfrm>
          <a:prstGeom prst="rect">
            <a:avLst/>
          </a:prstGeom>
          <a:noFill/>
        </p:spPr>
      </p:pic>
      <p:pic>
        <p:nvPicPr>
          <p:cNvPr id="12295" name="Picture 7" descr="C:\Users\Методический кабинет\Desktop\ЕВА ЕВГЕНЬЕВНА\дпоезд\фото для добропоезда\ля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29520" y="1142984"/>
            <a:ext cx="1522406" cy="2095485"/>
          </a:xfrm>
          <a:prstGeom prst="rect">
            <a:avLst/>
          </a:prstGeom>
          <a:noFill/>
        </p:spPr>
      </p:pic>
      <p:pic>
        <p:nvPicPr>
          <p:cNvPr id="12296" name="Picture 8" descr="C:\Users\Методический кабинет\Desktop\ЕВА ЕВГЕНЬЕВНА\дпоезд\фото для добропоезда\люнет.jpg"/>
          <p:cNvPicPr>
            <a:picLocks noChangeAspect="1" noChangeArrowheads="1"/>
          </p:cNvPicPr>
          <p:nvPr/>
        </p:nvPicPr>
        <p:blipFill>
          <a:blip r:embed="rId8" cstate="print">
            <a:lum contrast="20000"/>
          </a:blip>
          <a:srcRect/>
          <a:stretch>
            <a:fillRect/>
          </a:stretch>
        </p:blipFill>
        <p:spPr bwMode="auto">
          <a:xfrm>
            <a:off x="3071802" y="4286256"/>
            <a:ext cx="1647824" cy="2268114"/>
          </a:xfrm>
          <a:prstGeom prst="rect">
            <a:avLst/>
          </a:prstGeom>
          <a:noFill/>
        </p:spPr>
      </p:pic>
      <p:pic>
        <p:nvPicPr>
          <p:cNvPr id="12297" name="Picture 9" descr="D:\Шалагинова\детские сертификаты\Ольга Погодина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0826" y="1214422"/>
            <a:ext cx="1623982" cy="21932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ДЕНЬ ДОБРОВОЛЬЦА - 2019</a:t>
            </a:r>
          </a:p>
        </p:txBody>
      </p:sp>
      <p:pic>
        <p:nvPicPr>
          <p:cNvPr id="8194" name="Picture 2" descr="C:\Users\Методический кабинет\Desktop\ЕВА ЕВГЕНЬЕВНА\дпоезд\фото для добропоезда\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500174"/>
            <a:ext cx="2143140" cy="2857520"/>
          </a:xfrm>
          <a:prstGeom prst="rect">
            <a:avLst/>
          </a:prstGeom>
          <a:noFill/>
        </p:spPr>
      </p:pic>
      <p:pic>
        <p:nvPicPr>
          <p:cNvPr id="8195" name="Picture 3" descr="C:\Users\Методический кабинет\Desktop\ЕВА ЕВГЕНЬЕВНА\дпоезд\фото для добропоезда\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1500174"/>
            <a:ext cx="2857520" cy="2143140"/>
          </a:xfrm>
          <a:prstGeom prst="rect">
            <a:avLst/>
          </a:prstGeom>
          <a:noFill/>
        </p:spPr>
      </p:pic>
      <p:pic>
        <p:nvPicPr>
          <p:cNvPr id="2051" name="Picture 3" descr="C:\Users\Методический кабинет\Desktop\ЕВА ЕВГЕНЬЕВНА\дпоезд\фото для добропоезда\Новая папка (2)\D6qqAug55U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3857628"/>
            <a:ext cx="2928958" cy="2196717"/>
          </a:xfrm>
          <a:prstGeom prst="rect">
            <a:avLst/>
          </a:prstGeom>
          <a:noFill/>
        </p:spPr>
      </p:pic>
      <p:pic>
        <p:nvPicPr>
          <p:cNvPr id="2052" name="Picture 4" descr="C:\Users\Методический кабинет\Desktop\ЕВА ЕВГЕНЬЕВНА\дпоезд\фото для добропоезда\Новая папка (2)\YbgaEkHwz1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5" y="3875486"/>
            <a:ext cx="2857521" cy="2143141"/>
          </a:xfrm>
          <a:prstGeom prst="rect">
            <a:avLst/>
          </a:prstGeom>
          <a:noFill/>
        </p:spPr>
      </p:pic>
      <p:pic>
        <p:nvPicPr>
          <p:cNvPr id="2053" name="Picture 5" descr="C:\Users\Методический кабинет\Desktop\ЕВА ЕВГЕНЬЕВНА\дпоезд\фото для добропоезда\Новая папка (2)\ojuwMHTziO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0364" y="1500174"/>
            <a:ext cx="2786082" cy="2089562"/>
          </a:xfrm>
          <a:prstGeom prst="rect">
            <a:avLst/>
          </a:prstGeom>
          <a:noFill/>
        </p:spPr>
      </p:pic>
      <p:pic>
        <p:nvPicPr>
          <p:cNvPr id="8" name="Picture 3" descr="C:\Users\Методический кабинет\Desktop\Скриншот 10-09-2019 082305.png"/>
          <p:cNvPicPr>
            <a:picLocks noChangeAspect="1" noChangeArrowheads="1"/>
          </p:cNvPicPr>
          <p:nvPr/>
        </p:nvPicPr>
        <p:blipFill>
          <a:blip r:embed="rId7" cstate="print">
            <a:lum contrast="30000"/>
          </a:blip>
          <a:srcRect/>
          <a:stretch>
            <a:fillRect/>
          </a:stretch>
        </p:blipFill>
        <p:spPr bwMode="auto">
          <a:xfrm>
            <a:off x="174298" y="4572008"/>
            <a:ext cx="2636140" cy="13573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Участие в самоуправлении</a:t>
            </a:r>
          </a:p>
        </p:txBody>
      </p:sp>
      <p:pic>
        <p:nvPicPr>
          <p:cNvPr id="1026" name="Picture 2" descr="C:\Users\Методический кабинет\Desktop\ZIAYK6Q1yl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357298"/>
            <a:ext cx="3830619" cy="5166425"/>
          </a:xfrm>
          <a:prstGeom prst="rect">
            <a:avLst/>
          </a:prstGeom>
          <a:noFill/>
        </p:spPr>
      </p:pic>
      <p:pic>
        <p:nvPicPr>
          <p:cNvPr id="1028" name="Picture 4" descr="D:\Шалагинова\Аня фото\k3L3SGAw0cQ.jpg"/>
          <p:cNvPicPr>
            <a:picLocks noChangeAspect="1" noChangeArrowheads="1"/>
          </p:cNvPicPr>
          <p:nvPr/>
        </p:nvPicPr>
        <p:blipFill>
          <a:blip r:embed="rId3"/>
          <a:srcRect l="12045" t="4818" r="43388" b="30942"/>
          <a:stretch>
            <a:fillRect/>
          </a:stretch>
        </p:blipFill>
        <p:spPr bwMode="auto">
          <a:xfrm>
            <a:off x="4500562" y="1428736"/>
            <a:ext cx="2378885" cy="2571768"/>
          </a:xfrm>
          <a:prstGeom prst="rect">
            <a:avLst/>
          </a:prstGeom>
          <a:noFill/>
        </p:spPr>
      </p:pic>
      <p:pic>
        <p:nvPicPr>
          <p:cNvPr id="1027" name="Picture 3" descr="D:\Шалагинова\Аня фото\eZOlIQ0fi8U.jpg"/>
          <p:cNvPicPr>
            <a:picLocks noChangeAspect="1" noChangeArrowheads="1"/>
          </p:cNvPicPr>
          <p:nvPr/>
        </p:nvPicPr>
        <p:blipFill>
          <a:blip r:embed="rId4"/>
          <a:srcRect l="29934" t="7982" r="221" b="9533"/>
          <a:stretch>
            <a:fillRect/>
          </a:stretch>
        </p:blipFill>
        <p:spPr bwMode="auto">
          <a:xfrm>
            <a:off x="5508104" y="3524078"/>
            <a:ext cx="3383236" cy="29965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dirty="0"/>
              <a:t>Участие в Совете молодёжи при администрации Балтийского городского округа 2019-2021</a:t>
            </a:r>
          </a:p>
        </p:txBody>
      </p:sp>
      <p:pic>
        <p:nvPicPr>
          <p:cNvPr id="1026" name="Picture 2" descr="C:\Users\Методический кабинет\Desktop\RXhMVG3opP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664" y="2060848"/>
            <a:ext cx="5643603" cy="42327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Проведение более 150 добровольческих акций на территории балтийского городского округа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Уроки Добра, проведение Осенней и Весенней неделей Добра, Марафона добрых дел, а также патриотические акции, участие в митингах и шествиях, концертах и молодежных флешмобах</a:t>
            </a:r>
          </a:p>
        </p:txBody>
      </p:sp>
      <p:pic>
        <p:nvPicPr>
          <p:cNvPr id="5" name="Picture 3" descr="C:\Users\Методический кабинет\Desktop\ЕВА ЕВГЕНЬЕВНА\дпоезд\2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52" r="52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Уроки добра</a:t>
            </a:r>
          </a:p>
        </p:txBody>
      </p:sp>
      <p:pic>
        <p:nvPicPr>
          <p:cNvPr id="1026" name="Picture 2" descr="C:\Users\Методический кабинет\Desktop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00174"/>
            <a:ext cx="1989522" cy="2652696"/>
          </a:xfrm>
          <a:prstGeom prst="rect">
            <a:avLst/>
          </a:prstGeom>
          <a:noFill/>
        </p:spPr>
      </p:pic>
      <p:pic>
        <p:nvPicPr>
          <p:cNvPr id="1027" name="Picture 3" descr="C:\Users\Методический кабинет\Desktop\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1500175"/>
            <a:ext cx="1995476" cy="2660634"/>
          </a:xfrm>
          <a:prstGeom prst="rect">
            <a:avLst/>
          </a:prstGeom>
          <a:noFill/>
        </p:spPr>
      </p:pic>
      <p:pic>
        <p:nvPicPr>
          <p:cNvPr id="3" name="Picture 2" descr="C:\Users\Методический кабинет\Desktop\ЕВА ЕВГЕНЬЕВНА\дпоезд\Доброуроки\Настя и Алеша\geuBRNfBsM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500174"/>
            <a:ext cx="4095736" cy="3071802"/>
          </a:xfrm>
          <a:prstGeom prst="rect">
            <a:avLst/>
          </a:prstGeom>
          <a:noFill/>
        </p:spPr>
      </p:pic>
      <p:pic>
        <p:nvPicPr>
          <p:cNvPr id="4" name="Picture 3" descr="C:\Users\Методический кабинет\Desktop\ЕВА ЕВГЕНЬЕВНА\дпоезд\Доброуроки\Настя и Алеша\dxo-wXGFZQ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4786322"/>
            <a:ext cx="2143140" cy="1607355"/>
          </a:xfrm>
          <a:prstGeom prst="rect">
            <a:avLst/>
          </a:prstGeom>
          <a:noFill/>
        </p:spPr>
      </p:pic>
      <p:pic>
        <p:nvPicPr>
          <p:cNvPr id="1028" name="Picture 4" descr="C:\Users\Методический кабинет\Desktop\ЕВА ЕВГЕНЬЕВНА\дпоезд\Доброуроки\Настя и Алеша\iIW2BOHrfb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4429132"/>
            <a:ext cx="2593972" cy="19454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Недели добра</a:t>
            </a:r>
          </a:p>
        </p:txBody>
      </p:sp>
      <p:pic>
        <p:nvPicPr>
          <p:cNvPr id="14338" name="Picture 2" descr="D:\Шалагинова\для Ани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71612"/>
            <a:ext cx="5207036" cy="2928958"/>
          </a:xfrm>
          <a:prstGeom prst="rect">
            <a:avLst/>
          </a:prstGeom>
          <a:noFill/>
        </p:spPr>
      </p:pic>
      <p:pic>
        <p:nvPicPr>
          <p:cNvPr id="2050" name="Picture 2" descr="C:\Users\Методический кабинет\Desktop\ЕВА ЕВГЕНЬЕВНА\молодежка сканы и информация по молодежкеграмот 2019\22.04.субботник\IMG_02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4214818"/>
            <a:ext cx="3217129" cy="2412944"/>
          </a:xfrm>
          <a:prstGeom prst="rect">
            <a:avLst/>
          </a:prstGeom>
          <a:noFill/>
        </p:spPr>
      </p:pic>
      <p:pic>
        <p:nvPicPr>
          <p:cNvPr id="2052" name="Picture 4" descr="C:\Users\Методический кабинет\Desktop\ЕВА ЕВГЕНЬЕВНА\молодежка сканы и информация по молодежкеграмот 2019\22.04.субботник\IMG_02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5820" y="3045127"/>
            <a:ext cx="3881022" cy="29108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564</TotalTime>
  <Words>254</Words>
  <Application>Microsoft Office PowerPoint</Application>
  <PresentationFormat>Экран (4:3)</PresentationFormat>
  <Paragraphs>44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Franklin Gothic Book</vt:lpstr>
      <vt:lpstr>Franklin Gothic Medium</vt:lpstr>
      <vt:lpstr>Times New Roman</vt:lpstr>
      <vt:lpstr>Wingdings 2</vt:lpstr>
      <vt:lpstr>Трек</vt:lpstr>
      <vt:lpstr>Муниципальный добровольческий штаб муниципальное учреждение культуры «КУЛЬТУРНО-МОЛОДЁЖНЫЙ ЦЕНТР»                                  2019-2021</vt:lpstr>
      <vt:lpstr>МЫ – ДОБРОВОЛЬЦЫ!</vt:lpstr>
      <vt:lpstr>Презентация PowerPoint</vt:lpstr>
      <vt:lpstr>ДЕНЬ ДОБРОВОЛЬЦА - 2019</vt:lpstr>
      <vt:lpstr>Участие в самоуправлении</vt:lpstr>
      <vt:lpstr> Участие в Совете молодёжи при администрации Балтийского городского округа 2019-2021</vt:lpstr>
      <vt:lpstr>Проведение более 150 добровольческих акций на территории балтийского городского округа</vt:lpstr>
      <vt:lpstr>Уроки добра</vt:lpstr>
      <vt:lpstr>Недели добра</vt:lpstr>
      <vt:lpstr>УЧАСТИЕ В ПАТРИОТИЧЕСКИХ АКЦИЯХ</vt:lpstr>
      <vt:lpstr>УЧАСТИЕ В МИТИНГАХ и шествиях</vt:lpstr>
      <vt:lpstr>Презентация PowerPoint</vt:lpstr>
      <vt:lpstr>Презентация PowerPoint</vt:lpstr>
      <vt:lpstr>9 МАЯ</vt:lpstr>
      <vt:lpstr>Презентация PowerPoint</vt:lpstr>
      <vt:lpstr>«бессмертный полк»</vt:lpstr>
      <vt:lpstr>Забота о ветеранах</vt:lpstr>
      <vt:lpstr>УЧАСТИЕ В МОЛОДЁЖНЫХ АКЦИЯХ</vt:lpstr>
      <vt:lpstr>АНИМАЦИЯ</vt:lpstr>
      <vt:lpstr>УЧАСТИЕ В ТЕАТРАЛИЗАЦИИ НА ГОРОДСКИХ МЕРОПРИЯТИЯХ</vt:lpstr>
      <vt:lpstr>Участие в 33 региональных  акциях и мероприятих за 2019-2021 гг.</vt:lpstr>
      <vt:lpstr>УЧАСТИЕ В РЕГИОНАЛЬНЫХ добровольческих СЛЕТАХ И ФОРУМАХ: «Продобро» и «Балтартек»</vt:lpstr>
      <vt:lpstr>Окружной добровольческий форум</vt:lpstr>
      <vt:lpstr>Региональная молодежная акция в «Год театра в россии»</vt:lpstr>
      <vt:lpstr>Участие в 12 национальных и международных мероприятиях</vt:lpstr>
      <vt:lpstr>МЕЖДУНАРОДНАЯ МОЛОДЁЖНАЯ ИНКЛЮЗИВНАЯ РЕГАТА «ПАРУСА ДУХА»</vt:lpstr>
      <vt:lpstr>УЧАСТИЕ В РЕГИОНАЛЬНЫХ МЕРОПРИЯТИЯХ: АГРОФЕСТИВАЛЬ «БАЛТИЙСКОЕ ПОЛЕ»</vt:lpstr>
      <vt:lpstr>Участие в федеральных добровольческих конкурсах</vt:lpstr>
      <vt:lpstr>                             Участие в региональных и                                              национальных конкурсах                              добровольческой тематики</vt:lpstr>
      <vt:lpstr>Презентация PowerPoint</vt:lpstr>
      <vt:lpstr>Организация и Участие в квестах и экологических походах</vt:lpstr>
      <vt:lpstr>Листовка муниципального добровольческого штаба</vt:lpstr>
      <vt:lpstr>Нас много… и мы разные </vt:lpstr>
      <vt:lpstr>Нас много… и мы разные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ВОЛОНТЁРСКИЙ ОТРЯД МУК «КУЛЬТУРНО-МОЛОДЁЖНЫЙ ЦЕНТР»                                  2019</dc:title>
  <dc:creator>Методический кабинет</dc:creator>
  <cp:lastModifiedBy>KMC_2_1</cp:lastModifiedBy>
  <cp:revision>28</cp:revision>
  <dcterms:created xsi:type="dcterms:W3CDTF">2019-09-09T13:43:23Z</dcterms:created>
  <dcterms:modified xsi:type="dcterms:W3CDTF">2021-06-08T12:47:56Z</dcterms:modified>
</cp:coreProperties>
</file>