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1530F9-0B90-4982-9A15-D4D37DB5D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B5B6C-F1D8-4F42-8785-80C7925C8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B1C70F-1D76-4E50-B422-BCEDD8A89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AE1356-FFF0-4342-927D-9E6EB5D4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E11B-E8CE-4CDD-A2A1-90782D264C1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898698-9CB2-495F-8ADF-60D6DEFD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B8C81-4223-4098-AC26-5244AD37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BBDD-2491-4023-B543-B423A5C6A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D54C6-CB2A-4C26-908A-C4C1C95D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C0F219-1C74-47BB-99C6-1B8449851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D7DFF-5523-485B-ACEF-66809486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E11B-E8CE-4CDD-A2A1-90782D264C1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E9F9D-206F-4E18-9049-C8319830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C4FFAC-5529-4CDB-9A7D-4958D3AD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BBDD-2491-4023-B543-B423A5C6A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2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8B40CD-909B-415F-B0A9-E685C1122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9AB01-67DA-484D-8F81-D90D7A20F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AAB95C-182F-4FA1-A4CE-B0B30E91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E11B-E8CE-4CDD-A2A1-90782D264C1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89EC0-2A16-4C19-BB2D-ACC9CACF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18213D-0B4E-41C2-AE00-BA797A2C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BBDD-2491-4023-B543-B423A5C6A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0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9EEF4-AC99-4DB4-8B9F-8BCC50CF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7082-8F53-4399-8DC4-D35DE1946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2A0BC0-0462-48C4-AF29-18B83467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E11B-E8CE-4CDD-A2A1-90782D264C1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FA2FE-09D4-47B6-99CA-B6682995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0EDB24-91BA-41C7-88C8-29495207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BBDD-2491-4023-B543-B423A5C6A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2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3F73A-8275-4663-A646-B08B69F5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1C4E4A-0B65-4860-885D-2E6D8EBEA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C3AA29-F4D5-4A92-BA0F-1865DAC5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E11B-E8CE-4CDD-A2A1-90782D264C1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90060-8E54-47C8-BD66-2EEFBE1A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ECD6E-EC5A-46D9-88A5-7E0E72BC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BBDD-2491-4023-B543-B423A5C6A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7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38AFA-8DD9-42D1-B7B8-AC950481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AD6D3A-7212-4D0B-9EFE-2D0E5630E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EA1A9F-5AC9-4C25-893A-053CD9EBD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89B879-FB00-4638-944D-55108251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E11B-E8CE-4CDD-A2A1-90782D264C1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5DB10-0088-4364-B377-F22E0888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C4D0B7-2B8F-449C-9C2C-70ADE722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BBDD-2491-4023-B543-B423A5C6A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9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B02FA-AB3D-42C9-ADD0-106D81E2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B18C74-B6B1-471D-9A20-D56A55E29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5AFD31-C67B-4AC0-A2CC-B31B25AE0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5F8A11-8CED-46BC-89C3-7BF5F430C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198F4D-9528-483F-80EB-B828D7D6D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307DB5-CAD6-43D8-885A-9DDC1AF1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E11B-E8CE-4CDD-A2A1-90782D264C1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F95445-7DE3-4493-9A39-5262FD27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7745DB-9D93-4F51-A382-6A0EC73E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BBDD-2491-4023-B543-B423A5C6A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3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209CE-A4C0-4AA4-ABAE-3FBC059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8D126D-F8E1-4036-B7F8-6D954D54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E11B-E8CE-4CDD-A2A1-90782D264C1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A9692A-9554-43F4-98E8-B5F95E5F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3852-F6D5-4460-A773-4DF83904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BBDD-2491-4023-B543-B423A5C6A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98C9A5-F28F-41A0-B087-5E53DCF5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E11B-E8CE-4CDD-A2A1-90782D264C1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9D503A-FA68-4523-AE53-F5C99716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D8AA6C-F1FC-414E-B210-DF5F91DF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BBDD-2491-4023-B543-B423A5C6A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7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23B32-EF61-4F80-85E1-91FBAC64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F0893E-297C-42AC-9BD5-8CA4B305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757F05-1B49-4E96-93EC-4BDB65B98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6B633-1C60-4396-A406-69B6F1F6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E11B-E8CE-4CDD-A2A1-90782D264C1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6599BC-684A-4078-BA58-7440DE5C4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0138AF-1936-4E28-8D9C-77D060E1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BBDD-2491-4023-B543-B423A5C6A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2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A0B08-4811-4048-BA6C-2E2CA812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B533B4-9630-4B4F-9104-21AA01C67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913CEC-A8C9-4A69-9583-D4C1276CC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C80393-29DE-429F-B830-5FBC61C6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E11B-E8CE-4CDD-A2A1-90782D264C1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032EAA-4D05-4062-8EE9-8B8E2108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DE488B-B811-48EE-8E17-BC148711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BBDD-2491-4023-B543-B423A5C6A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D5990F-7526-45BB-B907-34E78928C31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C74AE-DE16-42AA-A2AA-8D431437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906776-1BE7-4144-900A-3C8D3525B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28843-6B2A-4690-950C-624F0DA22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DE11B-E8CE-4CDD-A2A1-90782D264C1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BC98C-0D07-4E4E-89F7-89D28B190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24425-8375-4167-A379-2380464C7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BBDD-2491-4023-B543-B423A5C6A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1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C9F98-F9F7-40CB-8BA6-27A386B69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164" y="311084"/>
            <a:ext cx="6871855" cy="1365317"/>
          </a:xfrm>
        </p:spPr>
        <p:txBody>
          <a:bodyPr/>
          <a:lstStyle/>
          <a:p>
            <a:pPr algn="l"/>
            <a:r>
              <a:rPr lang="ru-RU" b="1" dirty="0"/>
              <a:t>Чердаклы </a:t>
            </a:r>
            <a:r>
              <a:rPr lang="en-US" b="1" dirty="0">
                <a:latin typeface="Algerian" panose="04020705040A02060702" pitchFamily="82" charset="0"/>
              </a:rPr>
              <a:t>LIVE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C5A365-493E-4CD8-B75F-620A21421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164" y="1773238"/>
            <a:ext cx="6871855" cy="677731"/>
          </a:xfrm>
        </p:spPr>
        <p:txBody>
          <a:bodyPr/>
          <a:lstStyle/>
          <a:p>
            <a:pPr algn="l"/>
            <a:r>
              <a:rPr lang="ru-RU" sz="1800" dirty="0">
                <a:effectLst/>
                <a:latin typeface="Ostrovsky" pitchFamily="2" charset="0"/>
                <a:ea typeface="Calibri" panose="020F0502020204030204" pitchFamily="34" charset="0"/>
                <a:cs typeface="PT Astra Serif" panose="020A0603040505020204" pitchFamily="18" charset="-52"/>
              </a:rPr>
              <a:t>Молодежная мультимедиа лаборатория</a:t>
            </a:r>
            <a:endParaRPr lang="en-US" dirty="0">
              <a:latin typeface="Ostrovsk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5CC3A3F3-D1FB-41F8-92C8-0920B9279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609661"/>
              </p:ext>
            </p:extLst>
          </p:nvPr>
        </p:nvGraphicFramePr>
        <p:xfrm>
          <a:off x="807563" y="1206633"/>
          <a:ext cx="10576874" cy="5066856"/>
        </p:xfrm>
        <a:graphic>
          <a:graphicData uri="http://schemas.openxmlformats.org/drawingml/2006/table">
            <a:tbl>
              <a:tblPr/>
              <a:tblGrid>
                <a:gridCol w="6167807">
                  <a:extLst>
                    <a:ext uri="{9D8B030D-6E8A-4147-A177-3AD203B41FA5}">
                      <a16:colId xmlns:a16="http://schemas.microsoft.com/office/drawing/2014/main" val="1328859606"/>
                    </a:ext>
                  </a:extLst>
                </a:gridCol>
                <a:gridCol w="4409067">
                  <a:extLst>
                    <a:ext uri="{9D8B030D-6E8A-4147-A177-3AD203B41FA5}">
                      <a16:colId xmlns:a16="http://schemas.microsoft.com/office/drawing/2014/main" val="117295221"/>
                    </a:ext>
                  </a:extLst>
                </a:gridCol>
              </a:tblGrid>
              <a:tr h="179642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Приоритетное направление и категория проекта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Развитие дополнительного образования, научно-технического и художественного творчества, массового спорта, краеведческой и экологической деятельности детей и молодёжи;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870642"/>
                  </a:ext>
                </a:extLst>
              </a:tr>
              <a:tr h="247146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Сроки реализации проекта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01.10.2024-15.12.2024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764723"/>
                  </a:ext>
                </a:extLst>
              </a:tr>
              <a:tr h="247146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Место реализации проекта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р. п. Чердаклы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641276"/>
                  </a:ext>
                </a:extLst>
              </a:tr>
              <a:tr h="468471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Общая сумма запланированных затрат, связанных с реализацией проекта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315 000 руб.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77807"/>
                  </a:ext>
                </a:extLst>
              </a:tr>
              <a:tr h="1132446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Запрашиваемый объём субсидии из бюджета муниципального образования «Чердаклинский район» Ульяновской области на финансовое обеспечение реализации проекта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300 000 руб.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988467"/>
                  </a:ext>
                </a:extLst>
              </a:tr>
              <a:tr h="689796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Предполагаемая сумма финансового обеспечения реализации проекта за счёт внебюджетных источников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15 000 руб.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490748"/>
                  </a:ext>
                </a:extLst>
              </a:tr>
            </a:tbl>
          </a:graphicData>
        </a:graphic>
      </p:graphicFrame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2D9A0A56-1FE1-4A65-8EF1-60B2D69F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lazma" panose="020B0806030000000000" pitchFamily="34" charset="0"/>
              </a:rPr>
              <a:t>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98530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4FA363-2B8B-4259-81AB-A9446A541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12" y="1823511"/>
            <a:ext cx="7301775" cy="48648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7FCF9F-F275-4B55-A90A-CFC460CBE47B}"/>
              </a:ext>
            </a:extLst>
          </p:cNvPr>
          <p:cNvSpPr txBox="1"/>
          <p:nvPr/>
        </p:nvSpPr>
        <p:spPr>
          <a:xfrm>
            <a:off x="424206" y="169682"/>
            <a:ext cx="113970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/>
            <a:r>
              <a:rPr lang="ru-RU" sz="2400" b="1" dirty="0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Цель проекта:</a:t>
            </a:r>
            <a:r>
              <a:rPr lang="ru-RU" sz="2400" b="1" dirty="0">
                <a:solidFill>
                  <a:srgbClr val="3F2512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</a:p>
          <a:p>
            <a:pPr indent="450215" algn="just"/>
            <a:r>
              <a:rPr lang="ru-RU" sz="1800" dirty="0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Образовать сообщество молодых представителей медиасферы из числа молодежи Чердаклинского района 12-18 лет через обучение основным навыкам мультимедиа, развития их творческого потенциала, навыков производства и транслирования качественного информационного контента, создание и функционирование молодежной мультимедиа лаборатории "</a:t>
            </a:r>
            <a:r>
              <a:rPr lang="ru-RU" sz="1800" dirty="0" err="1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Чердаклы.Live</a:t>
            </a:r>
            <a:r>
              <a:rPr lang="ru-RU" sz="1800" dirty="0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" на базе креативного пространства "Третье место" в 2024 году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7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41E406-158A-41F6-BF1D-D510396E3386}"/>
              </a:ext>
            </a:extLst>
          </p:cNvPr>
          <p:cNvSpPr txBox="1"/>
          <p:nvPr/>
        </p:nvSpPr>
        <p:spPr>
          <a:xfrm>
            <a:off x="339365" y="273377"/>
            <a:ext cx="1104821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/>
            <a:r>
              <a:rPr lang="ru-RU" sz="2800" b="1" u="sng" dirty="0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Инновационность, уникальность проекта:</a:t>
            </a:r>
            <a:r>
              <a:rPr lang="ru-RU" sz="2800" b="1" dirty="0">
                <a:solidFill>
                  <a:srgbClr val="3F2512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</a:p>
          <a:p>
            <a:pPr indent="450215" algn="ctr"/>
            <a:endParaRPr lang="ru-RU" sz="2800" b="1" dirty="0">
              <a:solidFill>
                <a:srgbClr val="3F2512"/>
              </a:solidFill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800" dirty="0">
                <a:solidFill>
                  <a:srgbClr val="3F251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Мультимедиа лаборатория станет еще одним ярким объединением по интересам на базе креативного пространства «Третье место».</a:t>
            </a:r>
            <a:r>
              <a:rPr lang="ru-RU" sz="1800" dirty="0">
                <a:solidFill>
                  <a:srgbClr val="3F2512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В м</a:t>
            </a:r>
            <a:r>
              <a:rPr lang="ru-RU" sz="1800" dirty="0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ультимедиа лаборатории самые активные и заинтересованные ученики смогут применить свои знания по видеосъемке, фотоискусству, журналистике на практике, на новом уровне продвигая в Сети страницы школьного пресс центра, и на порталах и </a:t>
            </a:r>
            <a:r>
              <a:rPr lang="ru-RU" sz="1800" dirty="0" err="1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пабликах</a:t>
            </a:r>
            <a:r>
              <a:rPr lang="ru-RU" sz="1800" dirty="0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 Чердаклинского района. Команды из учеников лаборатории сами будут выбирать конкретную тематику и создавать современный креативный молодежный продукт. Для удобства размещения информации будет создана группа проекта в социальных сетях (</a:t>
            </a:r>
            <a:r>
              <a:rPr lang="ru-RU" sz="1800" dirty="0" err="1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Вконтакте</a:t>
            </a:r>
            <a:r>
              <a:rPr lang="ru-RU" sz="1800" dirty="0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, Телеграмм), а также будут публиковаться видеоролики и материалы на YouTube - канале "Территория творчества" и на страницах пресс-служб муниципальных организаций и учебных заведений Чердаклинского района, а также партнеров проекта. В финале проекта лабораторией будет создан короткометражный фильм "84 Мотострелковая дивизия", рассказывающий о деятельности клуба </a:t>
            </a:r>
            <a:r>
              <a:rPr lang="ru-RU" sz="1800" dirty="0" err="1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лазертаг</a:t>
            </a:r>
            <a:r>
              <a:rPr lang="ru-RU" sz="1800" dirty="0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 в Чердаклинском районе, а так же о наших партнерах- героях-</a:t>
            </a:r>
            <a:r>
              <a:rPr lang="ru-RU" sz="1800" dirty="0" err="1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чердаклинцах</a:t>
            </a:r>
            <a:r>
              <a:rPr lang="ru-RU" sz="1800" dirty="0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, участниках локальных воин и СВО. Во время работы лаборатории на ее базе будут проводиться семинары, мастер-классы по видеографии, журналистике с участием широкой аудитории. «Молодежная мультимедиа лаборатория Чердаклы. LIVE». </a:t>
            </a:r>
            <a:r>
              <a:rPr lang="ru-RU" sz="1800" dirty="0" err="1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Благополучателями</a:t>
            </a:r>
            <a:r>
              <a:rPr lang="ru-RU" sz="1800" dirty="0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PT Astra Serif" panose="020A0603040505020204" pitchFamily="18" charset="-52"/>
              </a:rPr>
              <a:t> проекта станут жители Чердаклинского района (а это свыше 30 000 населения) активные пользователи соцсетей, которые станут получать своевременную, качественную, современную информацию о происходящих в районе событиях, реализуемых проектах, социально-значимых мероприятиях.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2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C42AE2-0A00-4693-8641-AAD3056D25B8}"/>
              </a:ext>
            </a:extLst>
          </p:cNvPr>
          <p:cNvSpPr txBox="1"/>
          <p:nvPr/>
        </p:nvSpPr>
        <p:spPr>
          <a:xfrm>
            <a:off x="377072" y="282804"/>
            <a:ext cx="1126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 err="1">
                <a:effectLst/>
                <a:latin typeface="Marker Felt" pitchFamily="2" charset="0"/>
              </a:rPr>
              <a:t>Лазертаг</a:t>
            </a:r>
            <a:r>
              <a:rPr lang="ru-RU" sz="2800" b="1" i="0" dirty="0">
                <a:effectLst/>
                <a:latin typeface="Marker Felt" pitchFamily="2" charset="0"/>
              </a:rPr>
              <a:t> | Клуб "84 мотострелковая дивизия 2.0"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0FC47A-777B-4CAE-BEC0-3B520E2A5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t="26392" r="19265"/>
          <a:stretch/>
        </p:blipFill>
        <p:spPr>
          <a:xfrm>
            <a:off x="6463961" y="901814"/>
            <a:ext cx="5178142" cy="34879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F4D82F-0A4D-4C9F-8505-20428A3722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0" t="2749" r="10741" b="1032"/>
          <a:stretch/>
        </p:blipFill>
        <p:spPr>
          <a:xfrm>
            <a:off x="676608" y="901814"/>
            <a:ext cx="5332979" cy="56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9FE1D47-48B5-49FC-9F9D-A72443E23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48474"/>
              </p:ext>
            </p:extLst>
          </p:nvPr>
        </p:nvGraphicFramePr>
        <p:xfrm>
          <a:off x="471340" y="848415"/>
          <a:ext cx="11249320" cy="4931836"/>
        </p:xfrm>
        <a:graphic>
          <a:graphicData uri="http://schemas.openxmlformats.org/drawingml/2006/table">
            <a:tbl>
              <a:tblPr/>
              <a:tblGrid>
                <a:gridCol w="4907220">
                  <a:extLst>
                    <a:ext uri="{9D8B030D-6E8A-4147-A177-3AD203B41FA5}">
                      <a16:colId xmlns:a16="http://schemas.microsoft.com/office/drawing/2014/main" val="4035855739"/>
                    </a:ext>
                  </a:extLst>
                </a:gridCol>
                <a:gridCol w="1321688">
                  <a:extLst>
                    <a:ext uri="{9D8B030D-6E8A-4147-A177-3AD203B41FA5}">
                      <a16:colId xmlns:a16="http://schemas.microsoft.com/office/drawing/2014/main" val="2902761571"/>
                    </a:ext>
                  </a:extLst>
                </a:gridCol>
                <a:gridCol w="2266066">
                  <a:extLst>
                    <a:ext uri="{9D8B030D-6E8A-4147-A177-3AD203B41FA5}">
                      <a16:colId xmlns:a16="http://schemas.microsoft.com/office/drawing/2014/main" val="3287352526"/>
                    </a:ext>
                  </a:extLst>
                </a:gridCol>
                <a:gridCol w="2754346">
                  <a:extLst>
                    <a:ext uri="{9D8B030D-6E8A-4147-A177-3AD203B41FA5}">
                      <a16:colId xmlns:a16="http://schemas.microsoft.com/office/drawing/2014/main" val="2095949254"/>
                    </a:ext>
                  </a:extLst>
                </a:gridCol>
              </a:tblGrid>
              <a:tr h="5404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Общая сумма, рублей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Запрашиваемая сумма, рублей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14154"/>
                  </a:ext>
                </a:extLst>
              </a:tr>
              <a:tr h="474479"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Экран для проектора сценический (штатный, комплект+установка)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127 668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127 668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027864"/>
                  </a:ext>
                </a:extLst>
              </a:tr>
              <a:tr h="303516"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Видеоштатив GreenBean HDV Elite 756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30 779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30 779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497297"/>
                  </a:ext>
                </a:extLst>
              </a:tr>
              <a:tr h="875665"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Рекордер Zoom H6, черный (предназначен для записи звуков, проведения прямых эфиров и подкастов, создания музыкальных композиций и фильмов)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40 029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40 029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730333"/>
                  </a:ext>
                </a:extLst>
              </a:tr>
              <a:tr h="474479"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Система установки фона Manfrotto 1314B Set Stands Kit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58 949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58 949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076293"/>
                  </a:ext>
                </a:extLst>
              </a:tr>
              <a:tr h="540434"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Держатель микрофона</a:t>
                      </a:r>
                      <a:r>
                        <a:rPr lang="en-US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 SmallRig 1993B Universal Shotgun Microphone Mount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6 589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6 589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542785"/>
                  </a:ext>
                </a:extLst>
              </a:tr>
              <a:tr h="303516"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Кабель Behringer PMC-150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2 736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2 736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772451"/>
                  </a:ext>
                </a:extLst>
              </a:tr>
              <a:tr h="474479"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Конденсаторный микрофон Пушка суперкардиоида RODE NTG4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31 010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31 010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012240"/>
                  </a:ext>
                </a:extLst>
              </a:tr>
              <a:tr h="583134"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GREYHOUND готовый микрофонный кабель, никелированные разъемы Klotz XLR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2 240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2 240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864457"/>
                  </a:ext>
                </a:extLst>
              </a:tr>
              <a:tr h="303516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Итого: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300 000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300 000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8" marR="37278" marT="34272" marB="34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58465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DA45A3-4D96-4886-A630-78147F38AC38}"/>
              </a:ext>
            </a:extLst>
          </p:cNvPr>
          <p:cNvSpPr txBox="1"/>
          <p:nvPr/>
        </p:nvSpPr>
        <p:spPr>
          <a:xfrm>
            <a:off x="1310326" y="226243"/>
            <a:ext cx="978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Смета затрат</a:t>
            </a:r>
          </a:p>
        </p:txBody>
      </p:sp>
    </p:spTree>
    <p:extLst>
      <p:ext uri="{BB962C8B-B14F-4D97-AF65-F5344CB8AC3E}">
        <p14:creationId xmlns:p14="http://schemas.microsoft.com/office/powerpoint/2010/main" val="296631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A45A3-4D96-4886-A630-78147F38AC38}"/>
              </a:ext>
            </a:extLst>
          </p:cNvPr>
          <p:cNvSpPr txBox="1"/>
          <p:nvPr/>
        </p:nvSpPr>
        <p:spPr>
          <a:xfrm>
            <a:off x="1310326" y="226243"/>
            <a:ext cx="978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Мероприятия проекта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B1076C2-8C46-456F-B58E-EA713F3D1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5250"/>
              </p:ext>
            </p:extLst>
          </p:nvPr>
        </p:nvGraphicFramePr>
        <p:xfrm>
          <a:off x="405353" y="820132"/>
          <a:ext cx="11378151" cy="5441522"/>
        </p:xfrm>
        <a:graphic>
          <a:graphicData uri="http://schemas.openxmlformats.org/drawingml/2006/table">
            <a:tbl>
              <a:tblPr/>
              <a:tblGrid>
                <a:gridCol w="855201">
                  <a:extLst>
                    <a:ext uri="{9D8B030D-6E8A-4147-A177-3AD203B41FA5}">
                      <a16:colId xmlns:a16="http://schemas.microsoft.com/office/drawing/2014/main" val="4188930592"/>
                    </a:ext>
                  </a:extLst>
                </a:gridCol>
                <a:gridCol w="6906741">
                  <a:extLst>
                    <a:ext uri="{9D8B030D-6E8A-4147-A177-3AD203B41FA5}">
                      <a16:colId xmlns:a16="http://schemas.microsoft.com/office/drawing/2014/main" val="1866290541"/>
                    </a:ext>
                  </a:extLst>
                </a:gridCol>
                <a:gridCol w="3616209">
                  <a:extLst>
                    <a:ext uri="{9D8B030D-6E8A-4147-A177-3AD203B41FA5}">
                      <a16:colId xmlns:a16="http://schemas.microsoft.com/office/drawing/2014/main" val="329728527"/>
                    </a:ext>
                  </a:extLst>
                </a:gridCol>
              </a:tblGrid>
              <a:tr h="577122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№ п/п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Наименование мероприятия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Сроки осуществления (месяц, год)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71382"/>
                  </a:ext>
                </a:extLst>
              </a:tr>
              <a:tr h="59419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1.1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Закупка материально-технической базы, подготовка договоров и отчетной документации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10.2024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425207"/>
                  </a:ext>
                </a:extLst>
              </a:tr>
              <a:tr h="59419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1.2.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Подготовка помещения, подключение, настройка оборудования необходимого для начала обучения.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10.2024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779225"/>
                  </a:ext>
                </a:extLst>
              </a:tr>
              <a:tr h="821109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1.3.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Информационная работа в социальных сетях: анонсы о проводимых мероприятиях; составление медиаплана и его реализация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10-12.2024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705301"/>
                  </a:ext>
                </a:extLst>
              </a:tr>
              <a:tr h="618500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2.1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Обучение основным навыкам медиа и созданию контента социально-значимых мероприятий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10-11.2024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207532"/>
                  </a:ext>
                </a:extLst>
              </a:tr>
              <a:tr h="821109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2.2.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Публикация информационного контента обучающихся (группы в соцсетях, информационные ресурсы района и области)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10-12.2024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464169"/>
                  </a:ext>
                </a:extLst>
              </a:tr>
              <a:tr h="821109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3.1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Создание видеофильма "84 МСД" о </a:t>
                      </a:r>
                      <a:r>
                        <a:rPr lang="ru-RU" sz="1600" dirty="0" err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лазертаг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-клубе и о воинах-</a:t>
                      </a:r>
                      <a:r>
                        <a:rPr lang="ru-RU" sz="1600" dirty="0" err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чердаклинцах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, участниках СВО и локальных воин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11.2023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89720"/>
                  </a:ext>
                </a:extLst>
              </a:tr>
              <a:tr h="59419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3.2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Демонстрация фильма в ДК и во время классных часов в общеобразовательных учреждениях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11-12.2023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079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49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A45A3-4D96-4886-A630-78147F38AC38}"/>
              </a:ext>
            </a:extLst>
          </p:cNvPr>
          <p:cNvSpPr txBox="1"/>
          <p:nvPr/>
        </p:nvSpPr>
        <p:spPr>
          <a:xfrm>
            <a:off x="1310326" y="226243"/>
            <a:ext cx="978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Мероприятия проекта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0601414-48BA-4A07-A05D-89C5AED35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718083"/>
              </p:ext>
            </p:extLst>
          </p:nvPr>
        </p:nvGraphicFramePr>
        <p:xfrm>
          <a:off x="377072" y="1093508"/>
          <a:ext cx="10991653" cy="4694549"/>
        </p:xfrm>
        <a:graphic>
          <a:graphicData uri="http://schemas.openxmlformats.org/drawingml/2006/table">
            <a:tbl>
              <a:tblPr/>
              <a:tblGrid>
                <a:gridCol w="579550">
                  <a:extLst>
                    <a:ext uri="{9D8B030D-6E8A-4147-A177-3AD203B41FA5}">
                      <a16:colId xmlns:a16="http://schemas.microsoft.com/office/drawing/2014/main" val="3388474632"/>
                    </a:ext>
                  </a:extLst>
                </a:gridCol>
                <a:gridCol w="10412103">
                  <a:extLst>
                    <a:ext uri="{9D8B030D-6E8A-4147-A177-3AD203B41FA5}">
                      <a16:colId xmlns:a16="http://schemas.microsoft.com/office/drawing/2014/main" val="641011924"/>
                    </a:ext>
                  </a:extLst>
                </a:gridCol>
              </a:tblGrid>
              <a:tr h="787762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№ п/п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Наименование показателей результативности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94878"/>
                  </a:ext>
                </a:extLst>
              </a:tr>
              <a:tr h="2119912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1.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Участники получат возможность работать с профессиональным съемочным оборудованием и пройдут начальную журналистскую подготовку; узнают процесс производства видеоматериалов и правила поведения на съемочной площадке; постигнут технологии монтажа; научатся работать со звуком и светом, держаться в кадре; узнают, как развивать блог, как увеличивать аудиторию и количество просмотров.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296960"/>
                  </a:ext>
                </a:extLst>
              </a:tr>
              <a:tr h="178687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2.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Благо получателями проекта станут жители Чердаклинского района (а это свыше 30 000 населения) активные пользователи соцсетей, которые станут получать своевременную, качественную, современную информацию о происходящих в районе событиях, реализуемых проектах, социально-значимых мероприятиях.</a:t>
                      </a:r>
                      <a:endParaRPr lang="ru-RU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/>
                      <a:r>
                        <a:rPr lang="ru-RU" sz="2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PT Astra Serif" panose="020A0603040505020204" pitchFamily="18" charset="-52"/>
                        </a:rPr>
                        <a:t> </a:t>
                      </a:r>
                      <a:endParaRPr lang="ru-RU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35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42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A45A3-4D96-4886-A630-78147F38AC38}"/>
              </a:ext>
            </a:extLst>
          </p:cNvPr>
          <p:cNvSpPr txBox="1"/>
          <p:nvPr/>
        </p:nvSpPr>
        <p:spPr>
          <a:xfrm>
            <a:off x="1203489" y="2321004"/>
            <a:ext cx="9785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52667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743</Words>
  <Application>Microsoft Office PowerPoint</Application>
  <PresentationFormat>Широкоэкранный</PresentationFormat>
  <Paragraphs>87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Algerian</vt:lpstr>
      <vt:lpstr>Arial</vt:lpstr>
      <vt:lpstr>Blazma</vt:lpstr>
      <vt:lpstr>Calibri</vt:lpstr>
      <vt:lpstr>Calibri Light</vt:lpstr>
      <vt:lpstr>Courier New</vt:lpstr>
      <vt:lpstr>Marker Felt</vt:lpstr>
      <vt:lpstr>Open Sans</vt:lpstr>
      <vt:lpstr>Ostrovsky</vt:lpstr>
      <vt:lpstr>PT Astra Serif</vt:lpstr>
      <vt:lpstr>Times New Roman</vt:lpstr>
      <vt:lpstr>Тема Office</vt:lpstr>
      <vt:lpstr>Чердаклы LIVE</vt:lpstr>
      <vt:lpstr>Информация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Владимир Туктанов</cp:lastModifiedBy>
  <cp:revision>9</cp:revision>
  <dcterms:created xsi:type="dcterms:W3CDTF">2020-10-04T11:45:44Z</dcterms:created>
  <dcterms:modified xsi:type="dcterms:W3CDTF">2024-07-16T11:59:51Z</dcterms:modified>
</cp:coreProperties>
</file>