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96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Для перемещения страницы щёлкните мышью</a:t>
            </a: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5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5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B80543F0-FC6E-4AA5-8B97-EC02A6780837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96197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</a:pPr>
            <a:fld id="{BCEF5224-0186-41CA-A987-46C6F1EB1AF5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4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subTitle"/>
          </p:nvPr>
        </p:nvSpPr>
        <p:spPr>
          <a:xfrm>
            <a:off x="711360" y="1371600"/>
            <a:ext cx="10468440" cy="8476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600" b="0" strike="noStrike" spc="-1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4AA2D6"/>
            </a:gs>
            <a:gs pos="100000">
              <a:srgbClr val="002B36"/>
            </a:gs>
          </a:gsLst>
          <a:path path="circle">
            <a:fillToRect l="50000" t="55000" r="50000" b="45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/>
          <p:cNvSpPr/>
          <p:nvPr/>
        </p:nvSpPr>
        <p:spPr>
          <a:xfrm>
            <a:off x="-12600" y="-7200"/>
            <a:ext cx="12216960" cy="1041120"/>
          </a:xfrm>
          <a:custGeom>
            <a:avLst/>
            <a:gdLst/>
            <a:ahLst/>
            <a:cxnLst/>
            <a:rect l="l" t="t" r="r" b="b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 rotWithShape="0">
            <a:gsLst>
              <a:gs pos="0">
                <a:srgbClr val="0074A0">
                  <a:alpha val="45098"/>
                </a:srgbClr>
              </a:gs>
              <a:gs pos="100000">
                <a:srgbClr val="00C4CD">
                  <a:alpha val="55294"/>
                </a:srgbClr>
              </a:gs>
            </a:gsLst>
            <a:lin ang="54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CustomShape 2"/>
          <p:cNvSpPr/>
          <p:nvPr/>
        </p:nvSpPr>
        <p:spPr>
          <a:xfrm>
            <a:off x="5842080" y="-7200"/>
            <a:ext cx="6349680" cy="637920"/>
          </a:xfrm>
          <a:custGeom>
            <a:avLst/>
            <a:gdLst/>
            <a:ahLst/>
            <a:cxnLst/>
            <a:rect l="l" t="t" r="r" b="b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20000">
                <a:srgbClr val="008ABF">
                  <a:alpha val="45098"/>
                </a:srgbClr>
              </a:gs>
              <a:gs pos="100000">
                <a:srgbClr val="00A0A8">
                  <a:alpha val="30196"/>
                </a:srgbClr>
              </a:gs>
            </a:gsLst>
            <a:lin ang="16200000"/>
          </a:gra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" name="Group 3"/>
          <p:cNvGrpSpPr/>
          <p:nvPr/>
        </p:nvGrpSpPr>
        <p:grpSpPr>
          <a:xfrm>
            <a:off x="-38880" y="-15120"/>
            <a:ext cx="12234600" cy="1086120"/>
            <a:chOff x="-38880" y="-15120"/>
            <a:chExt cx="12234600" cy="1086120"/>
          </a:xfrm>
        </p:grpSpPr>
        <p:sp>
          <p:nvSpPr>
            <p:cNvPr id="3" name="CustomShape 4"/>
            <p:cNvSpPr/>
            <p:nvPr/>
          </p:nvSpPr>
          <p:spPr>
            <a:xfrm rot="21477600">
              <a:off x="-30960" y="202680"/>
              <a:ext cx="12210840" cy="649080"/>
            </a:xfrm>
            <a:custGeom>
              <a:avLst/>
              <a:gdLst/>
              <a:ahLst/>
              <a:cxnLst/>
              <a:rect l="l" t="t" r="r" b="b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>
              <a:solidFill>
                <a:srgbClr val="09B7B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5"/>
            <p:cNvSpPr/>
            <p:nvPr/>
          </p:nvSpPr>
          <p:spPr>
            <a:xfrm rot="21477600">
              <a:off x="-23040" y="276480"/>
              <a:ext cx="12228120" cy="530280"/>
            </a:xfrm>
            <a:custGeom>
              <a:avLst/>
              <a:gdLst/>
              <a:ahLst/>
              <a:cxnLst/>
              <a:rect l="l" t="t" r="r" b="b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>
              <a:solidFill>
                <a:srgbClr val="0F6FC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" name="PlaceHolder 6"/>
          <p:cNvSpPr>
            <a:spLocks noGrp="1"/>
          </p:cNvSpPr>
          <p:nvPr>
            <p:ph type="title"/>
          </p:nvPr>
        </p:nvSpPr>
        <p:spPr>
          <a:xfrm>
            <a:off x="711360" y="1371600"/>
            <a:ext cx="10468440" cy="1828440"/>
          </a:xfrm>
          <a:prstGeom prst="rect">
            <a:avLst/>
          </a:prstGeom>
        </p:spPr>
        <p:txBody>
          <a:bodyPr lIns="0" tIns="0" rIns="18360" bIns="0" anchor="b"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5600" b="1" strike="noStrike" spc="-1">
                <a:solidFill>
                  <a:srgbClr val="50E0EA"/>
                </a:solidFill>
                <a:latin typeface="Calibri"/>
              </a:rPr>
              <a:t>Образец заголовка</a:t>
            </a:r>
            <a:endParaRPr lang="ru-RU" sz="56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PlaceHolder 7"/>
          <p:cNvSpPr>
            <a:spLocks noGrp="1"/>
          </p:cNvSpPr>
          <p:nvPr>
            <p:ph type="dt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2DADDE60-8F2E-4280-A1F2-DE1853157192}" type="datetime">
              <a:rPr lang="en-US" sz="1200" b="0" strike="noStrike" spc="-1">
                <a:solidFill>
                  <a:srgbClr val="D1EAED"/>
                </a:solidFill>
                <a:latin typeface="Constantia"/>
              </a:rPr>
              <a:t>9/30/2022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7" name="PlaceHolder 8"/>
          <p:cNvSpPr>
            <a:spLocks noGrp="1"/>
          </p:cNvSpPr>
          <p:nvPr>
            <p:ph type="ftr"/>
          </p:nvPr>
        </p:nvSpPr>
        <p:spPr>
          <a:xfrm>
            <a:off x="3556080" y="6356520"/>
            <a:ext cx="447012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sldNum"/>
          </p:nvPr>
        </p:nvSpPr>
        <p:spPr>
          <a:xfrm>
            <a:off x="10566360" y="6356520"/>
            <a:ext cx="1015560" cy="36468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</a:pPr>
            <a:fld id="{8DAF5B87-52A2-49A5-AFB1-2547DF2AB191}" type="slidenum">
              <a:rPr lang="en-US" sz="1200" b="0" strike="noStrike" spc="-1">
                <a:solidFill>
                  <a:srgbClr val="D1EAED"/>
                </a:solidFill>
                <a:latin typeface="Constantia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9" name="PlaceHolder 10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600" b="0" strike="noStrike" spc="-1">
                <a:solidFill>
                  <a:srgbClr val="FFFFFF"/>
                </a:solidFill>
                <a:latin typeface="Constantia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100" b="0" strike="noStrike" spc="-1">
                <a:solidFill>
                  <a:srgbClr val="FFFFFF"/>
                </a:solidFill>
                <a:latin typeface="Constantia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FFFFFF"/>
                </a:solidFill>
                <a:latin typeface="Constantia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6"/>
          <p:cNvPicPr/>
          <p:nvPr/>
        </p:nvPicPr>
        <p:blipFill>
          <a:blip r:embed="rId2"/>
          <a:stretch/>
        </p:blipFill>
        <p:spPr>
          <a:xfrm>
            <a:off x="577800" y="1220400"/>
            <a:ext cx="4362120" cy="46051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53" name="Рисунок 8"/>
          <p:cNvPicPr/>
          <p:nvPr/>
        </p:nvPicPr>
        <p:blipFill>
          <a:blip r:embed="rId3"/>
          <a:stretch/>
        </p:blipFill>
        <p:spPr>
          <a:xfrm>
            <a:off x="5276880" y="1292400"/>
            <a:ext cx="6542640" cy="45554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54" name="Песня - Вперед! Нас волонтерство зовет (goodmp3.ru).mp3"/>
          <p:cNvPicPr/>
          <p:nvPr/>
        </p:nvPicPr>
        <p:blipFill>
          <a:blip r:embed="rId4"/>
          <a:stretch/>
        </p:blipFill>
        <p:spPr>
          <a:xfrm>
            <a:off x="-704880" y="1047600"/>
            <a:ext cx="304560" cy="30456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98" name="Рисунок 8" descr="Изображение выглядит как внешний, человек, снег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9204840" y="2934360"/>
            <a:ext cx="2739240" cy="36565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99" name="Рисунок 10" descr="Изображение выглядит как здание, земля, внешний&#10;&#10;Автоматически созданное описание"/>
          <p:cNvPicPr/>
          <p:nvPr/>
        </p:nvPicPr>
        <p:blipFill>
          <a:blip r:embed="rId4"/>
          <a:srcRect l="24319" t="22609" r="5794" b="-4353"/>
          <a:stretch/>
        </p:blipFill>
        <p:spPr>
          <a:xfrm>
            <a:off x="9330120" y="247680"/>
            <a:ext cx="1737360" cy="27097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00" name="Рисунок 9" descr="Изображение выглядит как человек, небо, внешний, люди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279360" y="1295280"/>
            <a:ext cx="5663880" cy="53467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01" name="Рисунок 11" descr="Изображение выглядит как текст, человек, внутренний, пол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6184800" y="1733400"/>
            <a:ext cx="3174480" cy="42328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02" name="CustomShape 1"/>
          <p:cNvSpPr/>
          <p:nvPr/>
        </p:nvSpPr>
        <p:spPr>
          <a:xfrm>
            <a:off x="318960" y="304920"/>
            <a:ext cx="90900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DBF5F9"/>
                </a:solidFill>
                <a:latin typeface="Calibri"/>
              </a:rPr>
              <a:t>      штаб#МЫВМЕСТЕ</a:t>
            </a:r>
            <a:endParaRPr lang="ru-RU" sz="7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97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318960" y="304920"/>
            <a:ext cx="909000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DBF5F9"/>
                </a:solidFill>
                <a:latin typeface="Calibri"/>
              </a:rPr>
              <a:t>штаб#МЫВМЕСТЕ</a:t>
            </a:r>
            <a:endParaRPr lang="ru-RU" sz="7200" b="0" strike="noStrike" spc="-1">
              <a:latin typeface="Arial"/>
            </a:endParaRPr>
          </a:p>
        </p:txBody>
      </p:sp>
      <p:pic>
        <p:nvPicPr>
          <p:cNvPr id="104" name="Рисунок 7" descr="Изображение выглядит как стена, внутренний, человек, стоит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6532200" y="2381400"/>
            <a:ext cx="3014280" cy="40190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05" name="Рисунок 10" descr="Изображение выглядит как стена, человек, внутренни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288000" y="1393560"/>
            <a:ext cx="3023640" cy="40356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06" name="Рисунок 15" descr="Изображение выглядит как человек, внутренний, стоит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9271440" y="558720"/>
            <a:ext cx="2920320" cy="38984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07" name="Рисунок 8" descr="Изображение выглядит как человек, внутренний, питание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3229920" y="2440440"/>
            <a:ext cx="3318480" cy="44172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08" name="CustomShape 2"/>
          <p:cNvSpPr/>
          <p:nvPr/>
        </p:nvSpPr>
        <p:spPr>
          <a:xfrm>
            <a:off x="3333600" y="1352520"/>
            <a:ext cx="5543280" cy="91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94F5FA"/>
                </a:solidFill>
                <a:latin typeface="Constantia"/>
              </a:rPr>
              <a:t>Всего было обработано свыше </a:t>
            </a:r>
            <a:endParaRPr lang="ru-RU" sz="27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700" b="1" strike="noStrike" spc="-1">
                <a:solidFill>
                  <a:srgbClr val="94F5FA"/>
                </a:solidFill>
                <a:latin typeface="Constantia"/>
              </a:rPr>
              <a:t>1000 заявок</a:t>
            </a:r>
            <a:endParaRPr lang="ru-RU" sz="2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10" name="CustomShape 1"/>
          <p:cNvSpPr/>
          <p:nvPr/>
        </p:nvSpPr>
        <p:spPr>
          <a:xfrm>
            <a:off x="117720" y="272880"/>
            <a:ext cx="8486640" cy="1064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200" b="0" strike="noStrike" spc="-1">
                <a:solidFill>
                  <a:srgbClr val="DBF5F9"/>
                </a:solidFill>
                <a:latin typeface="Calibri"/>
                <a:ea typeface="Calibri"/>
              </a:rPr>
              <a:t>штаб#МЫВМЕСТЕ</a:t>
            </a:r>
            <a:endParaRPr lang="ru-RU" sz="7200" b="0" strike="noStrike" spc="-1">
              <a:latin typeface="Arial"/>
            </a:endParaRPr>
          </a:p>
        </p:txBody>
      </p:sp>
      <p:pic>
        <p:nvPicPr>
          <p:cNvPr id="111" name="Рисунок 9" descr="Изображение выглядит как человек, внутренний, стена, пол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254160" y="1672200"/>
            <a:ext cx="3452040" cy="46098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12" name="Рисунок 8" descr="Изображение выглядит как человек, внутренний, стена, стоит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4064040" y="1375920"/>
            <a:ext cx="2785320" cy="37206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13" name="Рисунок 7" descr="Изображение выглядит как человек, внутренний, женщина, одет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6453720" y="225432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14" name="Рисунок 12" descr="Изображение выглядит как стена, внутренний, человек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9448920" y="74304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109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043640" y="275040"/>
            <a:ext cx="1008144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500" b="1" i="1" strike="noStrike" spc="-1">
                <a:solidFill>
                  <a:srgbClr val="FFFF00"/>
                </a:solidFill>
                <a:latin typeface="Constantia"/>
              </a:rPr>
              <a:t>Патриотическое  волонтёрство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228600" y="781200"/>
            <a:ext cx="5352840" cy="111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Constantia"/>
              </a:rPr>
              <a:t>  </a:t>
            </a:r>
            <a:r>
              <a:rPr lang="ru-RU" sz="3500" b="1" strike="noStrike" spc="-1">
                <a:solidFill>
                  <a:srgbClr val="FFFFFF"/>
                </a:solidFill>
                <a:latin typeface="Constantia"/>
              </a:rPr>
              <a:t>Волонтеры  Победы</a:t>
            </a:r>
            <a:endParaRPr lang="ru-RU" sz="3500" b="0" strike="noStrike" spc="-1">
              <a:latin typeface="Arial"/>
            </a:endParaRPr>
          </a:p>
        </p:txBody>
      </p:sp>
      <p:pic>
        <p:nvPicPr>
          <p:cNvPr id="117" name="Рисунок 6" descr="Изображение выглядит как человек, внешний, земля, люди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8724960" y="2867760"/>
            <a:ext cx="2742840" cy="36622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18" name="Рисунок 7" descr="Изображение выглядит как человек, внешни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264600" y="2260080"/>
            <a:ext cx="2742840" cy="36622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19" name="Рисунок 9" descr="Изображение выглядит как человек, рынок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3124080" y="2832120"/>
            <a:ext cx="5346360" cy="40255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20" name="Рисунок 10" descr="Изображение выглядит как дерево, человек, внешний, стоит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7050600" y="1018080"/>
            <a:ext cx="4912560" cy="22705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21" name="Рисунок 8" descr="Изображение выглядит как человек, внешний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5147280" y="1619280"/>
            <a:ext cx="2652480" cy="11998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0" y="228600"/>
            <a:ext cx="7086240" cy="1736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000" b="1" strike="noStrike" spc="-1">
                <a:solidFill>
                  <a:srgbClr val="FFFFFF"/>
                </a:solidFill>
                <a:latin typeface="Constantia"/>
              </a:rPr>
              <a:t>Благоустройство могил  ветеранов </a:t>
            </a: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000" b="0" strike="noStrike" spc="-1">
              <a:latin typeface="Arial"/>
            </a:endParaRPr>
          </a:p>
        </p:txBody>
      </p:sp>
      <p:pic>
        <p:nvPicPr>
          <p:cNvPr id="123" name="Рисунок 6" descr="Изображение выглядит как трава, внешний, человек, группа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302760" y="1648800"/>
            <a:ext cx="3282480" cy="46944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24" name="Рисунок 7" descr="Изображение выглядит как человек, внешний, трава, люди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7810560" y="3467160"/>
            <a:ext cx="4004280" cy="25041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25" name="Рисунок 8" descr="Изображение выглядит как небо, внешний, человек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6819840" y="768600"/>
            <a:ext cx="5126040" cy="2370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26" name="Рисунок 9" descr="Изображение выглядит как человек, небо, внешний, в позе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3301920" y="2610000"/>
            <a:ext cx="4586040" cy="29142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1106280" y="423360"/>
            <a:ext cx="9449640" cy="63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4000" b="1" i="1" strike="noStrike" spc="-1">
                <a:solidFill>
                  <a:srgbClr val="FFC000"/>
                </a:solidFill>
                <a:latin typeface="Calibri"/>
              </a:rPr>
              <a:t>   </a:t>
            </a:r>
            <a:r>
              <a:rPr lang="ru-RU" sz="4500" b="1" i="1" strike="noStrike" spc="-1">
                <a:solidFill>
                  <a:srgbClr val="FFFF00"/>
                </a:solidFill>
                <a:latin typeface="Calibri"/>
              </a:rPr>
              <a:t>Профилактическое волонтёрство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0" y="1062720"/>
            <a:ext cx="6097680" cy="134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trike="noStrike" spc="-1">
                <a:solidFill>
                  <a:srgbClr val="FFFFFF"/>
                </a:solidFill>
                <a:latin typeface="Constantia"/>
              </a:rPr>
              <a:t> </a:t>
            </a:r>
            <a:r>
              <a:rPr lang="ru-RU" sz="3200" b="1" strike="noStrike" spc="-1">
                <a:solidFill>
                  <a:srgbClr val="FFFFFF"/>
                </a:solidFill>
                <a:latin typeface="Constantia"/>
              </a:rPr>
              <a:t>Акция «Радужный без ДТП»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129" name="Рисунок 7" descr="Изображение выглядит как человек, внешний, небо, люди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586760" y="3790800"/>
            <a:ext cx="4208760" cy="2802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0" name="Рисунок 8" descr="Изображение выглядит как человек, внешний, небо, стоит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452880" y="3832920"/>
            <a:ext cx="4023360" cy="26755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1" name="Рисунок 9" descr="Изображение выглядит как человек, внешний, дерево, групп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4540320" y="1752480"/>
            <a:ext cx="4107960" cy="23619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2" name="Рисунок 10" descr="Изображение выглядит как человек, небо, внешний, люди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457200" y="1661040"/>
            <a:ext cx="3696480" cy="23983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3" name="Рисунок 11" descr="Изображение выглядит как человек, земля, внешний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9163080" y="2637360"/>
            <a:ext cx="2781000" cy="347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34" name="CustomShape 3"/>
          <p:cNvSpPr/>
          <p:nvPr/>
        </p:nvSpPr>
        <p:spPr>
          <a:xfrm>
            <a:off x="8972640" y="990720"/>
            <a:ext cx="2952360" cy="1552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Constantia"/>
              </a:rPr>
              <a:t>Акция «Сними наушники»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380880" y="533520"/>
            <a:ext cx="8610120" cy="106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3200" b="1" strike="noStrike" spc="-1">
                <a:solidFill>
                  <a:srgbClr val="FFFFFF"/>
                </a:solidFill>
                <a:latin typeface="Constantia"/>
              </a:rPr>
              <a:t>Размещение и  распространение профилактических  материалов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36" name="Рисунок 3" descr="Изображение выглядит как текст, человек, внешний, знак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16880" y="2097720"/>
            <a:ext cx="2742840" cy="365724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7" name="Рисунок 4" descr="Изображение выглядит как текст, дерево, человек, внешни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9158760" y="848880"/>
            <a:ext cx="2742840" cy="365724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8" name="Рисунок 5" descr="Изображение выглядит как человек, внешний, дерево, мужчин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6692760" y="2817360"/>
            <a:ext cx="2742840" cy="365724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39" name="Рисунок 6" descr="Изображение выглядит как человек, в позе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3486240" y="1630080"/>
            <a:ext cx="3197880" cy="426420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40" name="Рисунок 3" descr="Изображение выглядит как текст, человек, внешний, знак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16880" y="204048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41" name="Рисунок 4" descr="Изображение выглядит как текст, дерево, человек, внешни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9158760" y="79164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42" name="Рисунок 5" descr="Изображение выглядит как человек, внешний, дерево, мужчин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6692760" y="276012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43" name="Рисунок 6" descr="Изображение выглядит как человек, в позе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3486240" y="1572840"/>
            <a:ext cx="3197880" cy="42642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stomShape 1"/>
          <p:cNvSpPr/>
          <p:nvPr/>
        </p:nvSpPr>
        <p:spPr>
          <a:xfrm>
            <a:off x="1570680" y="395640"/>
            <a:ext cx="8125560" cy="70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onstantia"/>
              </a:rPr>
              <a:t>Штаб «Киберпатруль»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45" name="Рисунок 6" descr="Изображение выглядит как электроника, компьютер, клавиатура, внутренний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1062720" y="1351800"/>
            <a:ext cx="5187600" cy="34239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46" name="Рисунок 7"/>
          <p:cNvPicPr/>
          <p:nvPr/>
        </p:nvPicPr>
        <p:blipFill>
          <a:blip r:embed="rId3"/>
          <a:stretch/>
        </p:blipFill>
        <p:spPr>
          <a:xfrm>
            <a:off x="6688800" y="1362960"/>
            <a:ext cx="3472920" cy="34520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47" name="CustomShape 2"/>
          <p:cNvSpPr/>
          <p:nvPr/>
        </p:nvSpPr>
        <p:spPr>
          <a:xfrm>
            <a:off x="1467000" y="5048280"/>
            <a:ext cx="10096200" cy="173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3600" b="0" strike="noStrike" spc="-1" dirty="0">
                <a:solidFill>
                  <a:srgbClr val="FFFF00"/>
                </a:solidFill>
                <a:latin typeface="Constantia"/>
              </a:rPr>
              <a:t>Всего выявлено свыше </a:t>
            </a:r>
            <a:r>
              <a:rPr lang="ru-RU" sz="3600" b="0" strike="noStrike" spc="-1" dirty="0" smtClean="0">
                <a:solidFill>
                  <a:srgbClr val="FFFF00"/>
                </a:solidFill>
                <a:latin typeface="Constantia"/>
              </a:rPr>
              <a:t>1000 </a:t>
            </a:r>
            <a:r>
              <a:rPr lang="ru-RU" sz="3600" b="0" strike="noStrike" spc="-1" dirty="0">
                <a:solidFill>
                  <a:srgbClr val="FFFF00"/>
                </a:solidFill>
                <a:latin typeface="Constantia"/>
              </a:rPr>
              <a:t>ссылок на сайты</a:t>
            </a:r>
            <a:r>
              <a:rPr lang="ru-RU" sz="3600" b="0" strike="noStrike" spc="-1" dirty="0">
                <a:solidFill>
                  <a:srgbClr val="FFFF00"/>
                </a:solidFill>
                <a:latin typeface="Constantia"/>
                <a:ea typeface="Constantia"/>
              </a:rPr>
              <a:t>, содержащие запрещенную информацию о наркотиках, экстремизме</a:t>
            </a:r>
            <a:endParaRPr lang="ru-RU" sz="3600" b="0" strike="noStrike" spc="-1" dirty="0"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7429680" y="4038480"/>
            <a:ext cx="21524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Constantia"/>
                <a:ea typeface="Gadugi"/>
              </a:rPr>
              <a:t>      </a:t>
            </a:r>
            <a:r>
              <a:rPr lang="ru-RU" sz="1800" b="1" strike="noStrike" spc="-1">
                <a:solidFill>
                  <a:srgbClr val="000000"/>
                </a:solidFill>
                <a:latin typeface="Constantia"/>
                <a:ea typeface="Gadugi"/>
              </a:rPr>
              <a:t>г. Радужный</a:t>
            </a:r>
            <a:endParaRPr lang="ru-RU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915840" y="461520"/>
            <a:ext cx="9449640" cy="63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Autofit/>
          </a:bodyPr>
          <a:lstStyle/>
          <a:p>
            <a:pPr algn="ctr">
              <a:lnSpc>
                <a:spcPct val="100000"/>
              </a:lnSpc>
            </a:pPr>
            <a:r>
              <a:t/>
            </a:r>
            <a:br/>
            <a:r>
              <a:rPr lang="ru-RU" sz="4500" b="1" i="1" strike="noStrike" spc="-1">
                <a:solidFill>
                  <a:srgbClr val="FFFF00"/>
                </a:solidFill>
                <a:latin typeface="Calibri"/>
              </a:rPr>
              <a:t>МЕДИА - волонтёрство</a:t>
            </a:r>
            <a:endParaRPr lang="ru-RU" sz="4500" b="0" strike="noStrike" spc="-1">
              <a:latin typeface="Arial"/>
            </a:endParaRPr>
          </a:p>
        </p:txBody>
      </p:sp>
      <p:pic>
        <p:nvPicPr>
          <p:cNvPr id="150" name="Рисунок 4" descr="Изображение выглядит как текст, человек, галерея, пол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410760" y="3445920"/>
            <a:ext cx="3811680" cy="28508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51" name="Рисунок 5" descr="Изображение выглядит как текст, небо, человек, внешни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8661240" y="2944440"/>
            <a:ext cx="299700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52" name="Рисунок 6" descr="Изображение выглядит как человек, внутренний, люди, групп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4641840" y="3778200"/>
            <a:ext cx="3701520" cy="27763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53" name="Рисунок 7" descr="Изображение выглядит как человек, внутренний, стена, кухня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9719640" y="383040"/>
            <a:ext cx="2171520" cy="29059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54" name="Рисунок 8" descr="Изображение выглядит как человек, внешний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4343400" y="1421280"/>
            <a:ext cx="5050080" cy="24807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55" name="CustomShape 2"/>
          <p:cNvSpPr/>
          <p:nvPr/>
        </p:nvSpPr>
        <p:spPr>
          <a:xfrm>
            <a:off x="575640" y="1284840"/>
            <a:ext cx="3500640" cy="1996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500" b="1" strike="noStrike" spc="-1">
                <a:solidFill>
                  <a:srgbClr val="F2F2F2"/>
                </a:solidFill>
                <a:latin typeface="Constantia"/>
              </a:rPr>
              <a:t>Помощь в организации и проведении   городских мероприятий</a:t>
            </a:r>
            <a:endParaRPr lang="ru-RU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Рисунок 7" descr="Изображение выглядит как дерево, внешний, дорога, люди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2067840" y="1966320"/>
            <a:ext cx="6224760" cy="46605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57" name="CustomShape 1"/>
          <p:cNvSpPr/>
          <p:nvPr/>
        </p:nvSpPr>
        <p:spPr>
          <a:xfrm>
            <a:off x="1100520" y="408600"/>
            <a:ext cx="989100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500" b="1" i="1" strike="noStrike" spc="-1">
                <a:solidFill>
                  <a:srgbClr val="FFFF00"/>
                </a:solidFill>
                <a:latin typeface="Constantia"/>
              </a:rPr>
              <a:t>  Экологическое волонтёрство</a:t>
            </a:r>
            <a:r>
              <a:rPr lang="ru-RU" sz="4000" b="0" strike="noStrike" spc="-1">
                <a:solidFill>
                  <a:srgbClr val="FFFFFF"/>
                </a:solidFill>
                <a:latin typeface="Constantia"/>
              </a:rPr>
              <a:t>​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58" name="Рисунок 4" descr="Изображение выглядит как трава, дерево, внешний, лес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7605360" y="4032360"/>
            <a:ext cx="3049920" cy="25732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59" name="Рисунок 5" descr="Изображение выглядит как дерево, трава, внешний, групп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247680" y="4434120"/>
            <a:ext cx="3377880" cy="21060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60" name="Рисунок 6" descr="Изображение выглядит как трава, человек, внешний, ребенок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7592400" y="1269000"/>
            <a:ext cx="3885840" cy="27936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61" name="CustomShape 2"/>
          <p:cNvSpPr/>
          <p:nvPr/>
        </p:nvSpPr>
        <p:spPr>
          <a:xfrm>
            <a:off x="324000" y="1284840"/>
            <a:ext cx="7067160" cy="54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3000" b="1" strike="noStrike" spc="-1">
                <a:solidFill>
                  <a:srgbClr val="F2F2F2"/>
                </a:solidFill>
                <a:latin typeface="Constantia"/>
              </a:rPr>
              <a:t>Участие в  городских  субботниках</a:t>
            </a:r>
            <a:endParaRPr lang="ru-RU" sz="3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1406160" y="310068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56" name="Рисунок 8"/>
          <p:cNvPicPr/>
          <p:nvPr/>
        </p:nvPicPr>
        <p:blipFill>
          <a:blip r:embed="rId3"/>
          <a:stretch/>
        </p:blipFill>
        <p:spPr>
          <a:xfrm>
            <a:off x="6267600" y="1481760"/>
            <a:ext cx="5394600" cy="35470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innerShdw blurRad="63500" dist="50800" dir="13500000">
              <a:srgbClr val="000000">
                <a:alpha val="50000"/>
              </a:srgbClr>
            </a:innerShdw>
            <a:softEdge rad="635040"/>
          </a:effectLst>
          <a:scene3d>
            <a:camera prst="orthographicFront"/>
            <a:lightRig rig="glow" dir="tl">
              <a:rot lat="0" lon="0" rev="900000"/>
            </a:lightRig>
          </a:scene3d>
          <a:sp3d prstMaterial="powder">
            <a:bevelT w="25400" h="38100"/>
          </a:sp3d>
        </p:spPr>
      </p:pic>
      <p:sp>
        <p:nvSpPr>
          <p:cNvPr id="57" name="TextShape 1"/>
          <p:cNvSpPr txBox="1"/>
          <p:nvPr/>
        </p:nvSpPr>
        <p:spPr>
          <a:xfrm>
            <a:off x="1260000" y="0"/>
            <a:ext cx="5007600" cy="6224760"/>
          </a:xfrm>
          <a:prstGeom prst="rect">
            <a:avLst/>
          </a:prstGeom>
          <a:noFill/>
          <a:ln w="0">
            <a:noFill/>
          </a:ln>
        </p:spPr>
        <p:txBody>
          <a:bodyPr lIns="0" tIns="0" rIns="18360" bIns="0" anchor="b">
            <a:normAutofit/>
          </a:bodyPr>
          <a:lstStyle/>
          <a:p>
            <a:pPr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4000" b="1" u="sng" strike="noStrike" spc="-1" dirty="0">
                <a:solidFill>
                  <a:srgbClr val="50E0EA"/>
                </a:solidFill>
                <a:uFillTx/>
                <a:latin typeface="Calibri"/>
                <a:ea typeface="Calibri"/>
              </a:rPr>
              <a:t>Движение образовалось в 2018 году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4000" b="1" u="sng" strike="noStrike" spc="-1" dirty="0">
                <a:solidFill>
                  <a:srgbClr val="50E0EA"/>
                </a:solidFill>
                <a:uFillTx/>
                <a:latin typeface="Calibri"/>
                <a:ea typeface="Calibri"/>
              </a:rPr>
              <a:t>Сейчас нас 130 человек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sz="4000" b="0" strike="noStrike" spc="-1" dirty="0">
              <a:solidFill>
                <a:srgbClr val="FFFFFF"/>
              </a:solidFill>
              <a:latin typeface="Constant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1100520" y="408600"/>
            <a:ext cx="989100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500" b="1" i="1" strike="noStrike" spc="-1">
                <a:solidFill>
                  <a:srgbClr val="FFFF00"/>
                </a:solidFill>
                <a:latin typeface="Constantia"/>
              </a:rPr>
              <a:t>  Серебряное волонтёрство</a:t>
            </a:r>
            <a:r>
              <a:rPr lang="ru-RU" sz="4000" b="0" strike="noStrike" spc="-1">
                <a:solidFill>
                  <a:srgbClr val="FFFFFF"/>
                </a:solidFill>
                <a:latin typeface="Constantia"/>
              </a:rPr>
              <a:t>​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163" name="Рисунок 3_0" descr="U2eBw3LtqK4.jpg"/>
          <p:cNvPicPr/>
          <p:nvPr/>
        </p:nvPicPr>
        <p:blipFill>
          <a:blip r:embed="rId2"/>
          <a:stretch/>
        </p:blipFill>
        <p:spPr>
          <a:xfrm>
            <a:off x="1260000" y="1440000"/>
            <a:ext cx="5220000" cy="324000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808080">
                <a:alpha val="70000"/>
              </a:srgbClr>
            </a:outerShdw>
          </a:effectLst>
        </p:spPr>
      </p:pic>
      <p:sp>
        <p:nvSpPr>
          <p:cNvPr id="164" name="TextShape 2"/>
          <p:cNvSpPr txBox="1"/>
          <p:nvPr/>
        </p:nvSpPr>
        <p:spPr>
          <a:xfrm>
            <a:off x="1416960" y="5035320"/>
            <a:ext cx="4343040" cy="724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500" b="1" strike="noStrike" spc="-1">
                <a:solidFill>
                  <a:srgbClr val="F2F2F2"/>
                </a:solidFill>
                <a:latin typeface="Constantia"/>
              </a:rPr>
              <a:t>Форум «50+ Все плюсы зрелого возраста»</a:t>
            </a:r>
            <a:endParaRPr lang="ru-RU" sz="2500" b="0" strike="noStrike" spc="-1">
              <a:latin typeface="Arial"/>
            </a:endParaRPr>
          </a:p>
        </p:txBody>
      </p:sp>
      <p:pic>
        <p:nvPicPr>
          <p:cNvPr id="165" name="Рисунок 164"/>
          <p:cNvPicPr/>
          <p:nvPr/>
        </p:nvPicPr>
        <p:blipFill>
          <a:blip r:embed="rId3"/>
          <a:stretch/>
        </p:blipFill>
        <p:spPr>
          <a:xfrm rot="21591000">
            <a:off x="6123240" y="3607200"/>
            <a:ext cx="5681880" cy="262188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66" name="TextShape 3"/>
          <p:cNvSpPr txBox="1"/>
          <p:nvPr/>
        </p:nvSpPr>
        <p:spPr>
          <a:xfrm>
            <a:off x="7356960" y="1980000"/>
            <a:ext cx="4343040" cy="1359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>
            <a:noAutofit/>
          </a:bodyPr>
          <a:lstStyle/>
          <a:p>
            <a:r>
              <a:rPr lang="ru-RU" sz="2500" b="1" strike="noStrike" spc="-1">
                <a:solidFill>
                  <a:srgbClr val="F2F2F2"/>
                </a:solidFill>
                <a:latin typeface="Constantia"/>
              </a:rPr>
              <a:t>Посещение ГБУСО ВО «Собинский психоневрологический интернат»</a:t>
            </a:r>
            <a:endParaRPr lang="ru-RU" sz="25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903960" y="540000"/>
            <a:ext cx="6656040" cy="180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   Квест-игра  «Моя безопасность» с </a:t>
            </a:r>
            <a:r>
              <a:rPr lang="ru-RU" sz="1800" b="1" strike="noStrike" spc="-1">
                <a:solidFill>
                  <a:srgbClr val="FFFFFF"/>
                </a:solidFill>
                <a:latin typeface="Constantia"/>
              </a:rPr>
              <a:t>участием</a:t>
            </a:r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 добровольцев ЧС</a:t>
            </a:r>
          </a:p>
        </p:txBody>
      </p:sp>
      <p:pic>
        <p:nvPicPr>
          <p:cNvPr id="168" name="Рисунок 5_0" descr="чс.jpg"/>
          <p:cNvPicPr/>
          <p:nvPr/>
        </p:nvPicPr>
        <p:blipFill>
          <a:blip r:embed="rId2"/>
          <a:stretch/>
        </p:blipFill>
        <p:spPr>
          <a:xfrm>
            <a:off x="1440000" y="3060000"/>
            <a:ext cx="3240360" cy="324000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808080">
                <a:alpha val="70000"/>
              </a:srgbClr>
            </a:outerShdw>
          </a:effectLst>
        </p:spPr>
      </p:pic>
      <p:sp>
        <p:nvSpPr>
          <p:cNvPr id="169" name="CustomShape 2"/>
          <p:cNvSpPr/>
          <p:nvPr/>
        </p:nvSpPr>
        <p:spPr>
          <a:xfrm>
            <a:off x="-351000" y="302400"/>
            <a:ext cx="989100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500" b="1" i="1" strike="noStrike" spc="-1">
                <a:solidFill>
                  <a:srgbClr val="FFFF00"/>
                </a:solidFill>
                <a:latin typeface="Constantia"/>
              </a:rPr>
              <a:t>  Добровольцы ЧС</a:t>
            </a:r>
            <a:endParaRPr lang="ru-RU" sz="4500" b="0" strike="noStrike" spc="-1">
              <a:latin typeface="Arial"/>
            </a:endParaRPr>
          </a:p>
        </p:txBody>
      </p:sp>
      <p:pic>
        <p:nvPicPr>
          <p:cNvPr id="170" name="Рисунок 4_0" descr="чсс.jpg"/>
          <p:cNvPicPr/>
          <p:nvPr/>
        </p:nvPicPr>
        <p:blipFill>
          <a:blip r:embed="rId3"/>
          <a:stretch/>
        </p:blipFill>
        <p:spPr>
          <a:xfrm>
            <a:off x="1260000" y="1620000"/>
            <a:ext cx="4500000" cy="224928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808080">
                <a:alpha val="70000"/>
              </a:srgbClr>
            </a:outerShdw>
          </a:effectLst>
        </p:spPr>
      </p:pic>
      <p:pic>
        <p:nvPicPr>
          <p:cNvPr id="171" name="Рисунок 170"/>
          <p:cNvPicPr/>
          <p:nvPr/>
        </p:nvPicPr>
        <p:blipFill>
          <a:blip r:embed="rId4"/>
          <a:stretch/>
        </p:blipFill>
        <p:spPr>
          <a:xfrm>
            <a:off x="8573400" y="3240000"/>
            <a:ext cx="3486600" cy="26161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72" name="TextShape 3"/>
          <p:cNvSpPr txBox="1"/>
          <p:nvPr/>
        </p:nvSpPr>
        <p:spPr>
          <a:xfrm>
            <a:off x="5220000" y="5580000"/>
            <a:ext cx="6707880" cy="10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   Интерактивные экскурсии в пожарную часть №66 г. Радужный</a:t>
            </a:r>
          </a:p>
        </p:txBody>
      </p:sp>
      <p:pic>
        <p:nvPicPr>
          <p:cNvPr id="173" name="Рисунок 172"/>
          <p:cNvPicPr/>
          <p:nvPr/>
        </p:nvPicPr>
        <p:blipFill>
          <a:blip r:embed="rId5"/>
          <a:stretch/>
        </p:blipFill>
        <p:spPr>
          <a:xfrm>
            <a:off x="6120000" y="2880000"/>
            <a:ext cx="2275200" cy="303408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74" name="TextShape 4"/>
          <p:cNvSpPr txBox="1"/>
          <p:nvPr/>
        </p:nvSpPr>
        <p:spPr>
          <a:xfrm>
            <a:off x="8100000" y="720000"/>
            <a:ext cx="4772880" cy="54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  Участие в поиске пропавших людей </a:t>
            </a:r>
            <a:r>
              <a:t/>
            </a:r>
            <a:br/>
            <a:r>
              <a:rPr lang="ru-RU" sz="1800" b="0" strike="noStrike" spc="-1">
                <a:solidFill>
                  <a:srgbClr val="FFFFFF"/>
                </a:solidFill>
                <a:latin typeface="Constantia"/>
              </a:rPr>
              <a:t>в отряде «Лиза-Алерт»</a:t>
            </a:r>
          </a:p>
        </p:txBody>
      </p:sp>
      <p:pic>
        <p:nvPicPr>
          <p:cNvPr id="175" name="Рисунок 174"/>
          <p:cNvPicPr/>
          <p:nvPr/>
        </p:nvPicPr>
        <p:blipFill>
          <a:blip r:embed="rId6"/>
          <a:stretch/>
        </p:blipFill>
        <p:spPr>
          <a:xfrm>
            <a:off x="8820000" y="1225080"/>
            <a:ext cx="2482920" cy="14749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594720" y="232920"/>
            <a:ext cx="8330760" cy="777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4500" b="1" i="1" strike="noStrike" spc="-1">
                <a:solidFill>
                  <a:srgbClr val="FFFF00"/>
                </a:solidFill>
                <a:latin typeface="Arial Black"/>
              </a:rPr>
              <a:t>  Наша  команда</a:t>
            </a:r>
            <a:endParaRPr lang="ru-RU" sz="4500" b="0" strike="noStrike" spc="-1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6362640" y="260280"/>
            <a:ext cx="5242680" cy="31834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2"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3"/>
          <p:cNvSpPr/>
          <p:nvPr/>
        </p:nvSpPr>
        <p:spPr>
          <a:xfrm>
            <a:off x="683640" y="1314360"/>
            <a:ext cx="4425480" cy="243468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3"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9" name="CustomShape 4"/>
          <p:cNvSpPr/>
          <p:nvPr/>
        </p:nvSpPr>
        <p:spPr>
          <a:xfrm>
            <a:off x="573480" y="3956400"/>
            <a:ext cx="5388840" cy="237096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4"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5"/>
          <p:cNvSpPr/>
          <p:nvPr/>
        </p:nvSpPr>
        <p:spPr>
          <a:xfrm>
            <a:off x="4663080" y="1676520"/>
            <a:ext cx="2570400" cy="1344240"/>
          </a:xfrm>
          <a:prstGeom prst="ellipse">
            <a:avLst/>
          </a:prstGeom>
          <a:blipFill rotWithShape="0">
            <a:blip r:embed="rId5"/>
            <a:stretch/>
          </a:blipFill>
          <a:ln w="0">
            <a:noFill/>
          </a:ln>
          <a:effectLst>
            <a:softEdge rad="11268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1" name="CustomShape 6"/>
          <p:cNvSpPr/>
          <p:nvPr/>
        </p:nvSpPr>
        <p:spPr>
          <a:xfrm>
            <a:off x="6381720" y="3143160"/>
            <a:ext cx="4590720" cy="3443040"/>
          </a:xfrm>
          <a:prstGeom prst="round2DiagRect">
            <a:avLst>
              <a:gd name="adj1" fmla="val 16667"/>
              <a:gd name="adj2" fmla="val 0"/>
            </a:avLst>
          </a:prstGeom>
          <a:blipFill rotWithShape="0">
            <a:blip r:embed="rId6"/>
            <a:stretch/>
          </a:blipFill>
          <a:ln w="88900" cap="sq">
            <a:solidFill>
              <a:srgbClr val="FFFFFF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Рисунок 8"/>
          <p:cNvPicPr/>
          <p:nvPr/>
        </p:nvPicPr>
        <p:blipFill>
          <a:blip r:embed="rId3"/>
          <a:srcRect r="3476" b="-6"/>
          <a:stretch/>
        </p:blipFill>
        <p:spPr>
          <a:xfrm>
            <a:off x="736560" y="624240"/>
            <a:ext cx="4012560" cy="27021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83" name="Рисунок 7" descr="Изображение выглядит как человек&#10;&#10;Автоматически созданное описание"/>
          <p:cNvPicPr/>
          <p:nvPr/>
        </p:nvPicPr>
        <p:blipFill>
          <a:blip r:embed="rId4"/>
          <a:srcRect r="660"/>
          <a:stretch/>
        </p:blipFill>
        <p:spPr>
          <a:xfrm>
            <a:off x="776880" y="3471480"/>
            <a:ext cx="4010400" cy="27046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184" name="Рисунок 9"/>
          <p:cNvPicPr/>
          <p:nvPr/>
        </p:nvPicPr>
        <p:blipFill>
          <a:blip r:embed="rId5"/>
          <a:srcRect l="10012" r="4748" b="3"/>
          <a:stretch/>
        </p:blipFill>
        <p:spPr>
          <a:xfrm>
            <a:off x="5098320" y="529200"/>
            <a:ext cx="6735600" cy="55706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185" name="CustomShape 1"/>
          <p:cNvSpPr/>
          <p:nvPr/>
        </p:nvSpPr>
        <p:spPr>
          <a:xfrm>
            <a:off x="4742280" y="5226840"/>
            <a:ext cx="7449120" cy="853560"/>
          </a:xfrm>
          <a:prstGeom prst="rect">
            <a:avLst/>
          </a:prstGeom>
          <a:noFill/>
          <a:ln w="0">
            <a:noFill/>
          </a:ln>
          <a:effectLst>
            <a:glow rad="228600">
              <a:srgbClr val="0070D5">
                <a:alpha val="40000"/>
              </a:srgb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</a:bodyPr>
          <a:lstStyle/>
          <a:p>
            <a:pPr algn="ctr">
              <a:lnSpc>
                <a:spcPct val="100000"/>
              </a:lnSpc>
            </a:pPr>
            <a:r>
              <a:rPr lang="ru-RU" sz="5000" b="1" strike="noStrike" spc="148">
                <a:solidFill>
                  <a:srgbClr val="F8F8F8"/>
                </a:solidFill>
                <a:latin typeface="Arial Black"/>
              </a:rPr>
              <a:t>Присоединяйтесь!</a:t>
            </a:r>
            <a:endParaRPr lang="ru-RU" sz="5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1207440" y="-266760"/>
            <a:ext cx="8152560" cy="7124760"/>
          </a:xfrm>
          <a:prstGeom prst="rect">
            <a:avLst/>
          </a:prstGeom>
          <a:noFill/>
          <a:ln w="0">
            <a:noFill/>
          </a:ln>
        </p:spPr>
        <p:txBody>
          <a:bodyPr lIns="0" tIns="0" rIns="18360" bIns="0" anchor="b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dirty="0"/>
              <a:t/>
            </a:r>
            <a:br>
              <a:rPr dirty="0"/>
            </a:br>
            <a:r>
              <a:rPr lang="ru-RU" sz="4400" b="1" u="sng" strike="noStrike" spc="-1" dirty="0">
                <a:solidFill>
                  <a:srgbClr val="E35F62"/>
                </a:solidFill>
                <a:uFillTx/>
                <a:latin typeface="Arial Black"/>
                <a:ea typeface="Calibri"/>
              </a:rPr>
              <a:t>Основные </a:t>
            </a:r>
            <a:r>
              <a:rPr dirty="0"/>
              <a:t/>
            </a:r>
            <a:br>
              <a:rPr dirty="0"/>
            </a:br>
            <a:r>
              <a:rPr lang="ru-RU" sz="4400" b="1" u="sng" strike="noStrike" spc="-1" dirty="0">
                <a:solidFill>
                  <a:srgbClr val="E35F62"/>
                </a:solidFill>
                <a:uFillTx/>
                <a:latin typeface="Arial Black"/>
                <a:ea typeface="Calibri"/>
              </a:rPr>
              <a:t>направления работы: 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социальное </a:t>
            </a:r>
            <a:r>
              <a:rPr lang="ru-RU" sz="3300" b="1" strike="noStrike" spc="-1" dirty="0" err="1">
                <a:solidFill>
                  <a:srgbClr val="EDF3DB"/>
                </a:solidFill>
                <a:latin typeface="Calibri"/>
                <a:ea typeface="Calibri"/>
              </a:rPr>
              <a:t>волонтёрство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патриотическое </a:t>
            </a:r>
            <a:r>
              <a:rPr lang="ru-RU" sz="3300" b="1" strike="noStrike" spc="-1" dirty="0" err="1">
                <a:solidFill>
                  <a:srgbClr val="EDF3DB"/>
                </a:solidFill>
                <a:latin typeface="Calibri"/>
                <a:ea typeface="Calibri"/>
              </a:rPr>
              <a:t>волонтёрство</a:t>
            </a: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 </a:t>
            </a: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профилактическое </a:t>
            </a:r>
            <a:r>
              <a:rPr lang="ru-RU" sz="3300" b="1" strike="noStrike" spc="-1" dirty="0" err="1">
                <a:solidFill>
                  <a:srgbClr val="EDF3DB"/>
                </a:solidFill>
                <a:latin typeface="Calibri"/>
                <a:ea typeface="Calibri"/>
              </a:rPr>
              <a:t>волонтёрство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медиа-</a:t>
            </a:r>
            <a:r>
              <a:rPr lang="ru-RU" sz="3300" b="1" strike="noStrike" spc="-1" dirty="0" err="1">
                <a:solidFill>
                  <a:srgbClr val="EDF3DB"/>
                </a:solidFill>
                <a:latin typeface="Calibri"/>
                <a:ea typeface="Calibri"/>
              </a:rPr>
              <a:t>волонтёрство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экологическое </a:t>
            </a:r>
            <a:r>
              <a:rPr lang="ru-RU" sz="3300" b="1" strike="noStrike" spc="-1" dirty="0" err="1">
                <a:solidFill>
                  <a:srgbClr val="EDF3DB"/>
                </a:solidFill>
                <a:latin typeface="Calibri"/>
                <a:ea typeface="Calibri"/>
              </a:rPr>
              <a:t>волонтёрство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добровольцы ЧС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3300" b="1" strike="noStrike" spc="-1" dirty="0">
                <a:solidFill>
                  <a:srgbClr val="EDF3DB"/>
                </a:solidFill>
                <a:latin typeface="Calibri"/>
                <a:ea typeface="Calibri"/>
              </a:rPr>
              <a:t>- серебряное </a:t>
            </a:r>
            <a:r>
              <a:rPr lang="ru-RU" sz="3300" b="1" strike="noStrike" spc="-1" dirty="0" err="1">
                <a:solidFill>
                  <a:srgbClr val="EDF3DB"/>
                </a:solidFill>
                <a:latin typeface="Calibri"/>
                <a:ea typeface="Calibri"/>
              </a:rPr>
              <a:t>волонтёрство</a:t>
            </a:r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endParaRPr lang="ru-RU" sz="3300" b="0" strike="noStrike" spc="-1" dirty="0">
              <a:solidFill>
                <a:srgbClr val="FFFFFF"/>
              </a:solidFill>
              <a:latin typeface="Constantia"/>
            </a:endParaRPr>
          </a:p>
        </p:txBody>
      </p:sp>
      <p:pic>
        <p:nvPicPr>
          <p:cNvPr id="59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60" name="Рисунок 8"/>
          <p:cNvPicPr/>
          <p:nvPr/>
        </p:nvPicPr>
        <p:blipFill>
          <a:blip r:embed="rId3"/>
          <a:stretch/>
        </p:blipFill>
        <p:spPr>
          <a:xfrm>
            <a:off x="7176120" y="1809720"/>
            <a:ext cx="4620000" cy="35618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innerShdw blurRad="63500" dist="50800" dir="13500000">
              <a:srgbClr val="000000">
                <a:alpha val="50000"/>
              </a:srgbClr>
            </a:innerShdw>
            <a:softEdge rad="635040"/>
          </a:effectLst>
          <a:scene3d>
            <a:camera prst="orthographicFront"/>
            <a:lightRig rig="glow" dir="tl">
              <a:rot lat="0" lon="0" rev="900000"/>
            </a:lightRig>
          </a:scene3d>
          <a:sp3d prstMaterial="powder">
            <a:bevelT w="254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59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1409760" y="347040"/>
            <a:ext cx="9200880" cy="630360"/>
          </a:xfrm>
          <a:prstGeom prst="rect">
            <a:avLst/>
          </a:prstGeom>
          <a:noFill/>
          <a:ln w="0">
            <a:noFill/>
          </a:ln>
        </p:spPr>
        <p:txBody>
          <a:bodyPr lIns="0" tIns="0" rIns="18360" bIns="0" anchor="b"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5000" b="1" i="1" strike="noStrike" spc="-1">
                <a:solidFill>
                  <a:srgbClr val="FFFF00"/>
                </a:solidFill>
                <a:latin typeface="Calibri"/>
              </a:rPr>
              <a:t>                             Социальное волонтёрство</a:t>
            </a:r>
            <a:endParaRPr lang="ru-RU" sz="5000" b="0" strike="noStrike" spc="-1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2" name="TextShape 2"/>
          <p:cNvSpPr txBox="1"/>
          <p:nvPr/>
        </p:nvSpPr>
        <p:spPr>
          <a:xfrm>
            <a:off x="2340000" y="1127160"/>
            <a:ext cx="8496000" cy="672840"/>
          </a:xfrm>
          <a:prstGeom prst="rect">
            <a:avLst/>
          </a:prstGeom>
          <a:noFill/>
          <a:ln w="0">
            <a:noFill/>
          </a:ln>
        </p:spPr>
        <p:txBody>
          <a:bodyPr lIns="0" tIns="45000" rIns="18360" bIns="45000">
            <a:normAutofit fontScale="62500" lnSpcReduction="20000"/>
          </a:bodyPr>
          <a:lstStyle/>
          <a:p>
            <a:pPr algn="ctr">
              <a:lnSpc>
                <a:spcPct val="100000"/>
              </a:lnSpc>
              <a:spcBef>
                <a:spcPts val="1159"/>
              </a:spcBef>
              <a:tabLst>
                <a:tab pos="0" algn="l"/>
              </a:tabLst>
            </a:pPr>
            <a:r>
              <a:rPr lang="ru-RU" sz="5800" b="1" strike="noStrike" spc="-1">
                <a:solidFill>
                  <a:srgbClr val="FFFFFF"/>
                </a:solidFill>
                <a:latin typeface="Constantia"/>
              </a:rPr>
              <a:t>Акция "Добровольный Дед Мороз"</a:t>
            </a:r>
            <a:r>
              <a:rPr lang="ru-RU" sz="5800" b="1" strike="noStrike" spc="-1">
                <a:solidFill>
                  <a:srgbClr val="0BD0D9"/>
                </a:solidFill>
                <a:latin typeface="Constantia"/>
              </a:rPr>
              <a:t> </a:t>
            </a:r>
            <a:endParaRPr lang="ru-RU" sz="5800" b="0" strike="noStrike" spc="-1">
              <a:latin typeface="Arial"/>
            </a:endParaRPr>
          </a:p>
        </p:txBody>
      </p:sp>
      <p:pic>
        <p:nvPicPr>
          <p:cNvPr id="63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64" name="Рисунок 5" descr="Изображение выглядит как человек, стена, внутренний, красны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7903800" y="2015640"/>
            <a:ext cx="4287960" cy="30654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65" name="Рисунок 6" descr="Изображение выглядит как человек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4575240" y="2276872"/>
            <a:ext cx="3040920" cy="4373408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66" name="Рисунок 8" descr="Изображение выглядит как человек, стена, мужчина, внутренний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645480" y="1960200"/>
            <a:ext cx="3631680" cy="46134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63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10" descr="Изображение выглядит как красный, стена, внутренний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8032680" y="290160"/>
            <a:ext cx="3028680" cy="40593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68" name="Песня - Вперед! Нас волонтерство зовет (goodmp3.ru)"/>
          <p:cNvPicPr/>
          <p:nvPr/>
        </p:nvPicPr>
        <p:blipFill>
          <a:blip r:embed="rId3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69" name="CustomShape 1"/>
          <p:cNvSpPr/>
          <p:nvPr/>
        </p:nvSpPr>
        <p:spPr>
          <a:xfrm>
            <a:off x="1426680" y="462960"/>
            <a:ext cx="7408080" cy="548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500" b="1" strike="noStrike" cap="all" spc="-1">
                <a:solidFill>
                  <a:srgbClr val="E45F3C"/>
                </a:solidFill>
                <a:latin typeface="Constantia"/>
              </a:rPr>
              <a:t>   </a:t>
            </a:r>
            <a:r>
              <a:rPr lang="ru-RU" sz="2800" b="1" strike="noStrike" spc="-1">
                <a:solidFill>
                  <a:srgbClr val="FFFFFF"/>
                </a:solidFill>
                <a:latin typeface="Constantia"/>
              </a:rPr>
              <a:t> </a:t>
            </a:r>
            <a:r>
              <a:rPr lang="ru-RU" sz="3000" b="1" strike="noStrike" spc="-1">
                <a:solidFill>
                  <a:srgbClr val="FFFFFF"/>
                </a:solidFill>
                <a:latin typeface="Constantia"/>
              </a:rPr>
              <a:t>Акция "Добровольный Дед Мороз"</a:t>
            </a:r>
            <a:r>
              <a:rPr lang="ru-RU" sz="3000" b="1" strike="noStrike" spc="-1">
                <a:solidFill>
                  <a:srgbClr val="0BD0D9"/>
                </a:solidFill>
                <a:latin typeface="Constantia"/>
              </a:rPr>
              <a:t> </a:t>
            </a:r>
            <a:r>
              <a:rPr lang="ru-RU" sz="3000" b="1" strike="noStrike" cap="all" spc="-1">
                <a:solidFill>
                  <a:srgbClr val="E45F3C"/>
                </a:solidFill>
                <a:latin typeface="Constantia"/>
              </a:rPr>
              <a:t> </a:t>
            </a:r>
            <a:r>
              <a:rPr lang="ru-RU" sz="3000" b="0" strike="noStrike" spc="-1">
                <a:solidFill>
                  <a:srgbClr val="FFFFFF"/>
                </a:solidFill>
                <a:latin typeface="Constantia"/>
              </a:rPr>
              <a:t>​</a:t>
            </a:r>
            <a:endParaRPr lang="ru-RU" sz="3000" b="0" strike="noStrike" spc="-1">
              <a:latin typeface="Arial"/>
            </a:endParaRPr>
          </a:p>
        </p:txBody>
      </p:sp>
      <p:pic>
        <p:nvPicPr>
          <p:cNvPr id="70" name="Рисунок 6" descr="Изображение выглядит как человек, стоит, в позе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5623920" y="1113480"/>
            <a:ext cx="2467800" cy="33080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71" name="Рисунок 7" descr="Изображение выглядит как в позе, одежда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378720" y="1369440"/>
            <a:ext cx="4986360" cy="43876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72" name="Рисунок 9" descr="Изображение выглядит как человек, женщина, внешний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4550760" y="4367880"/>
            <a:ext cx="3727080" cy="20718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73" name="Рисунок 11" descr="Изображение выглядит как человек, стена, стоит&#10;&#10;Автоматически созданное описание"/>
          <p:cNvPicPr/>
          <p:nvPr/>
        </p:nvPicPr>
        <p:blipFill>
          <a:blip r:embed="rId7"/>
          <a:stretch/>
        </p:blipFill>
        <p:spPr>
          <a:xfrm>
            <a:off x="8214840" y="3809880"/>
            <a:ext cx="3578760" cy="268128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75" name="CustomShape 1"/>
          <p:cNvSpPr/>
          <p:nvPr/>
        </p:nvSpPr>
        <p:spPr>
          <a:xfrm>
            <a:off x="0" y="363960"/>
            <a:ext cx="7393320" cy="51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onstantia"/>
              </a:rPr>
              <a:t>Проект</a:t>
            </a:r>
            <a:r>
              <a:rPr lang="ru-RU" sz="2800" b="1" strike="noStrike" cap="all" spc="-1">
                <a:solidFill>
                  <a:srgbClr val="FFFFFF"/>
                </a:solidFill>
                <a:latin typeface="Constantia"/>
              </a:rPr>
              <a:t>   «</a:t>
            </a:r>
            <a:r>
              <a:rPr lang="ru-RU" sz="2800" b="1" strike="noStrike" spc="-1">
                <a:solidFill>
                  <a:srgbClr val="FFFFFF"/>
                </a:solidFill>
                <a:latin typeface="Constantia"/>
              </a:rPr>
              <a:t>Новая жизнь вещам</a:t>
            </a:r>
            <a:r>
              <a:rPr lang="ru-RU" sz="2800" b="1" strike="noStrike" cap="all" spc="-1">
                <a:solidFill>
                  <a:srgbClr val="FFFFFF"/>
                </a:solidFill>
                <a:latin typeface="Constantia"/>
              </a:rPr>
              <a:t>"</a:t>
            </a:r>
            <a:endParaRPr lang="ru-RU" sz="2800" b="0" strike="noStrike" spc="-1">
              <a:latin typeface="Arial"/>
            </a:endParaRPr>
          </a:p>
        </p:txBody>
      </p:sp>
      <p:pic>
        <p:nvPicPr>
          <p:cNvPr id="76" name="Рисунок 6" descr="Изображение выглядит как внешний, человек, деревянны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131400" y="3924360"/>
            <a:ext cx="3737520" cy="27979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77" name="Рисунок 7" descr="Изображение выглядит как внешний, человек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9338760" y="299736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78" name="Рисунок 8" descr="Изображение выглядит как внутренний, несколько, одежда, загроможденный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5518080" y="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79" name="Рисунок 10" descr="Изображение выглядит как текст, внутренний, человек, пол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6819840" y="299736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80" name="Рисунок 12" descr="Изображение выглядит как здание, внешний, земля&#10;&#10;Автоматически созданное описание"/>
          <p:cNvPicPr/>
          <p:nvPr/>
        </p:nvPicPr>
        <p:blipFill>
          <a:blip r:embed="rId7"/>
          <a:stretch/>
        </p:blipFill>
        <p:spPr>
          <a:xfrm>
            <a:off x="8132400" y="230760"/>
            <a:ext cx="3684600" cy="2766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81" name="Рисунок 13" descr="Изображение выглядит как здание, внешний, спорт, ступень&#10;&#10;Автоматически созданное описание"/>
          <p:cNvPicPr/>
          <p:nvPr/>
        </p:nvPicPr>
        <p:blipFill>
          <a:blip r:embed="rId8"/>
          <a:stretch/>
        </p:blipFill>
        <p:spPr>
          <a:xfrm>
            <a:off x="378720" y="1013760"/>
            <a:ext cx="4584240" cy="30456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82" name="CustomShape 2"/>
          <p:cNvSpPr/>
          <p:nvPr/>
        </p:nvSpPr>
        <p:spPr>
          <a:xfrm>
            <a:off x="3210840" y="6100200"/>
            <a:ext cx="3420000" cy="36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3" name="Рисунок 9" descr="Изображение выглядит как текст, здание, человек, внешний&#10;&#10;Автоматически созданное описание"/>
          <p:cNvPicPr/>
          <p:nvPr/>
        </p:nvPicPr>
        <p:blipFill>
          <a:blip r:embed="rId9"/>
          <a:stretch/>
        </p:blipFill>
        <p:spPr>
          <a:xfrm>
            <a:off x="4036320" y="299736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7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85" name="CustomShape 1"/>
          <p:cNvSpPr/>
          <p:nvPr/>
        </p:nvSpPr>
        <p:spPr>
          <a:xfrm>
            <a:off x="1712520" y="720000"/>
            <a:ext cx="6567480" cy="131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4000" b="1" strike="noStrike" spc="-1">
                <a:solidFill>
                  <a:srgbClr val="FFFFFF"/>
                </a:solidFill>
                <a:latin typeface="Constantia"/>
              </a:rPr>
              <a:t>Ярмарка «Добродар» 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4000" b="0" strike="noStrike" spc="-1">
                <a:solidFill>
                  <a:srgbClr val="FFFFFF"/>
                </a:solidFill>
                <a:latin typeface="Constantia"/>
              </a:rPr>
              <a:t>​</a:t>
            </a:r>
            <a:endParaRPr lang="ru-RU" sz="4000" b="0" strike="noStrike" spc="-1">
              <a:latin typeface="Arial"/>
            </a:endParaRPr>
          </a:p>
        </p:txBody>
      </p:sp>
      <p:pic>
        <p:nvPicPr>
          <p:cNvPr id="86" name="Рисунок 7" descr="Изображение выглядит как человек, спальня, одежда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7740000" y="1620000"/>
            <a:ext cx="3091320" cy="411876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87" name="Рисунок 8" descr="Изображение выглядит как внутренний, стена, пол, человек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882720" y="1447920"/>
            <a:ext cx="5780160" cy="432180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8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89" name="Рисунок 2" descr="Изображение выглядит как человек, потолок, стена, внутренний&#10;&#10;Автоматически созданное описание"/>
          <p:cNvPicPr/>
          <p:nvPr/>
        </p:nvPicPr>
        <p:blipFill>
          <a:blip r:embed="rId3"/>
          <a:stretch/>
        </p:blipFill>
        <p:spPr>
          <a:xfrm>
            <a:off x="4608000" y="242568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90" name="Рисунок 3" descr="Изображение выглядит как текст, человек, внутренний, стена&#10;&#10;Автоматически созданное описание"/>
          <p:cNvPicPr/>
          <p:nvPr/>
        </p:nvPicPr>
        <p:blipFill>
          <a:blip r:embed="rId4"/>
          <a:stretch/>
        </p:blipFill>
        <p:spPr>
          <a:xfrm>
            <a:off x="1454040" y="2118960"/>
            <a:ext cx="2742840" cy="36572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91" name="Рисунок 4" descr="Изображение выглядит как пол, внутренний, человек, стена&#10;&#10;Автоматически созданное описание"/>
          <p:cNvPicPr/>
          <p:nvPr/>
        </p:nvPicPr>
        <p:blipFill>
          <a:blip r:embed="rId5"/>
          <a:stretch/>
        </p:blipFill>
        <p:spPr>
          <a:xfrm>
            <a:off x="7846560" y="3648960"/>
            <a:ext cx="3557880" cy="267084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92" name="Рисунок 5" descr="Изображение выглядит как человек&#10;&#10;Автоматически созданное описание"/>
          <p:cNvPicPr/>
          <p:nvPr/>
        </p:nvPicPr>
        <p:blipFill>
          <a:blip r:embed="rId6"/>
          <a:stretch/>
        </p:blipFill>
        <p:spPr>
          <a:xfrm>
            <a:off x="7687800" y="759960"/>
            <a:ext cx="3621240" cy="27133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  <p:sp>
        <p:nvSpPr>
          <p:cNvPr id="93" name="CustomShape 1"/>
          <p:cNvSpPr/>
          <p:nvPr/>
        </p:nvSpPr>
        <p:spPr>
          <a:xfrm>
            <a:off x="0" y="933480"/>
            <a:ext cx="8267400" cy="109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800" b="1" strike="noStrike" spc="-1">
                <a:solidFill>
                  <a:srgbClr val="FFFFFF"/>
                </a:solidFill>
                <a:latin typeface="Constantia"/>
              </a:rPr>
              <a:t>    </a:t>
            </a:r>
            <a:r>
              <a:rPr lang="ru-RU" sz="4000" b="1" strike="noStrike" spc="-1">
                <a:solidFill>
                  <a:srgbClr val="FFFFFF"/>
                </a:solidFill>
                <a:latin typeface="Constantia"/>
              </a:rPr>
              <a:t>Акция «Добрый портфель»</a:t>
            </a:r>
            <a:endParaRPr lang="ru-RU" sz="4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600" b="1" strike="noStrike" spc="-1">
                <a:solidFill>
                  <a:srgbClr val="FFFFFF"/>
                </a:solidFill>
                <a:latin typeface="Constantia"/>
              </a:rPr>
              <a:t>   </a:t>
            </a:r>
            <a:endParaRPr lang="ru-RU" sz="2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88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819000" y="2324160"/>
            <a:ext cx="10077120" cy="4533480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600" b="0" strike="noStrike" spc="-1">
                <a:solidFill>
                  <a:srgbClr val="FFFFFF"/>
                </a:solidFill>
                <a:latin typeface="Arial Black"/>
                <a:ea typeface="Calibri"/>
              </a:rPr>
              <a:t>  </a:t>
            </a:r>
            <a:r>
              <a:rPr lang="ru-RU" sz="2800" b="0" strike="noStrike" spc="-1">
                <a:solidFill>
                  <a:srgbClr val="FFFFFF"/>
                </a:solidFill>
                <a:latin typeface="Arial Black"/>
                <a:ea typeface="Calibri"/>
              </a:rPr>
              <a:t>С марта 2020 года действует Волонтёрский штаб по оказанию помощи жителям города старше 65 лет на период распространения новой  коронавирусной инфекции.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FFFFFF"/>
                </a:solidFill>
                <a:latin typeface="Arial Black"/>
                <a:ea typeface="Calibri"/>
              </a:rPr>
              <a:t>  Задача, которая стоит перед волонтерами -  оказание социальной поддержки гражданам пожилого возраста, нуждающимся в постоянной или временной помощи 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FFFFFF"/>
                </a:solidFill>
                <a:latin typeface="Arial Black"/>
                <a:ea typeface="Calibri"/>
              </a:rPr>
              <a:t>(покупка продуктов, лекарственных средств, 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561"/>
              </a:spcBef>
              <a:tabLst>
                <a:tab pos="0" algn="l"/>
              </a:tabLst>
            </a:pPr>
            <a:r>
              <a:rPr lang="ru-RU" sz="2800" b="0" strike="noStrike" spc="-1">
                <a:solidFill>
                  <a:srgbClr val="FFFFFF"/>
                </a:solidFill>
                <a:latin typeface="Arial Black"/>
                <a:ea typeface="Calibri"/>
              </a:rPr>
              <a:t>а также доставка воды, оплата ЖКХ)</a:t>
            </a:r>
            <a:endParaRPr lang="ru-RU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59"/>
              </a:spcBef>
              <a:tabLst>
                <a:tab pos="0" algn="l"/>
              </a:tabLst>
            </a:pPr>
            <a:endParaRPr lang="ru-RU" sz="2800" b="0" strike="noStrike" spc="-1">
              <a:latin typeface="Arial"/>
            </a:endParaRPr>
          </a:p>
        </p:txBody>
      </p:sp>
      <p:pic>
        <p:nvPicPr>
          <p:cNvPr id="95" name="Песня - Вперед! Нас волонтерство зовет (goodmp3.ru)"/>
          <p:cNvPicPr/>
          <p:nvPr/>
        </p:nvPicPr>
        <p:blipFill>
          <a:blip r:embed="rId2"/>
          <a:stretch/>
        </p:blipFill>
        <p:spPr>
          <a:xfrm>
            <a:off x="-6588000" y="433440"/>
            <a:ext cx="729720" cy="729720"/>
          </a:xfrm>
          <a:prstGeom prst="rect">
            <a:avLst/>
          </a:prstGeom>
          <a:ln w="0">
            <a:noFill/>
          </a:ln>
          <a:effectLst>
            <a:outerShdw dist="152735" dir="2700000">
              <a:srgbClr val="B4C7DC">
                <a:alpha val="70000"/>
              </a:srgbClr>
            </a:outerShdw>
          </a:effectLst>
        </p:spPr>
      </p:pic>
      <p:pic>
        <p:nvPicPr>
          <p:cNvPr id="96" name="Рисунок 5" descr="unnamed.jpg"/>
          <p:cNvPicPr/>
          <p:nvPr/>
        </p:nvPicPr>
        <p:blipFill>
          <a:blip r:embed="rId3"/>
          <a:stretch/>
        </p:blipFill>
        <p:spPr>
          <a:xfrm>
            <a:off x="3295800" y="347760"/>
            <a:ext cx="4819320" cy="1764720"/>
          </a:xfrm>
          <a:prstGeom prst="rect">
            <a:avLst/>
          </a:prstGeom>
          <a:ln w="0">
            <a:noFill/>
          </a:ln>
          <a:effectLst>
            <a:glow rad="228600">
              <a:srgbClr val="00DAE4">
                <a:alpha val="40000"/>
              </a:srgbClr>
            </a:glow>
            <a:outerShdw dist="152735" dir="2700000">
              <a:srgbClr val="B4C7DC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95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205</TotalTime>
  <Words>149</Words>
  <Application>Microsoft Office PowerPoint</Application>
  <PresentationFormat>Произвольный</PresentationFormat>
  <Paragraphs>45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Маркова</dc:creator>
  <cp:lastModifiedBy>Игнатосян Ирина</cp:lastModifiedBy>
  <cp:revision>660</cp:revision>
  <cp:lastPrinted>2022-09-29T06:10:26Z</cp:lastPrinted>
  <dcterms:created xsi:type="dcterms:W3CDTF">2021-12-05T21:10:37Z</dcterms:created>
  <dcterms:modified xsi:type="dcterms:W3CDTF">2022-09-30T12:51:13Z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11</vt:i4>
  </property>
  <property fmtid="{D5CDD505-2E9C-101B-9397-08002B2CF9AE}" pid="3" name="Notes">
    <vt:i4>1</vt:i4>
  </property>
  <property fmtid="{D5CDD505-2E9C-101B-9397-08002B2CF9AE}" pid="4" name="PresentationFormat">
    <vt:lpwstr>Произвольный</vt:lpwstr>
  </property>
  <property fmtid="{D5CDD505-2E9C-101B-9397-08002B2CF9AE}" pid="5" name="Slides">
    <vt:i4>21</vt:i4>
  </property>
</Properties>
</file>