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367" r:id="rId2"/>
    <p:sldId id="301" r:id="rId3"/>
    <p:sldId id="368" r:id="rId4"/>
    <p:sldId id="373" r:id="rId5"/>
    <p:sldId id="377" r:id="rId6"/>
    <p:sldId id="378" r:id="rId7"/>
    <p:sldId id="379" r:id="rId8"/>
    <p:sldId id="381" r:id="rId9"/>
    <p:sldId id="382" r:id="rId10"/>
    <p:sldId id="383" r:id="rId11"/>
    <p:sldId id="384" r:id="rId12"/>
    <p:sldId id="385" r:id="rId13"/>
    <p:sldId id="386" r:id="rId14"/>
    <p:sldId id="387" r:id="rId15"/>
    <p:sldId id="389" r:id="rId16"/>
    <p:sldId id="390" r:id="rId17"/>
    <p:sldId id="391" r:id="rId18"/>
    <p:sldId id="392" r:id="rId19"/>
    <p:sldId id="394" r:id="rId20"/>
    <p:sldId id="393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/>
    <p:restoredTop sz="91781" autoAdjust="0"/>
  </p:normalViewPr>
  <p:slideViewPr>
    <p:cSldViewPr>
      <p:cViewPr varScale="1">
        <p:scale>
          <a:sx n="67" d="100"/>
          <a:sy n="67" d="100"/>
        </p:scale>
        <p:origin x="-1242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1398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B5305A-6067-4A4F-9821-17CF56B6B3BC}" type="datetimeFigureOut">
              <a:rPr lang="ru-RU" smtClean="0"/>
              <a:t>26.12.2022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52AFE2-4CB3-44DF-B7E9-54754BBC2D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95043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52AFE2-4CB3-44DF-B7E9-54754BBC2DE1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32861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26.12.2022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3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5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1.jpeg"/><Relationship Id="rId7" Type="http://schemas.openxmlformats.org/officeDocument/2006/relationships/image" Target="../media/image4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10" Type="http://schemas.openxmlformats.org/officeDocument/2006/relationships/image" Target="../media/image43.jpeg"/><Relationship Id="rId4" Type="http://schemas.openxmlformats.org/officeDocument/2006/relationships/image" Target="../media/image5.jpeg"/><Relationship Id="rId9" Type="http://schemas.openxmlformats.org/officeDocument/2006/relationships/image" Target="../media/image42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13" Type="http://schemas.openxmlformats.org/officeDocument/2006/relationships/image" Target="../media/image53.jpeg"/><Relationship Id="rId3" Type="http://schemas.openxmlformats.org/officeDocument/2006/relationships/image" Target="../media/image1.jpeg"/><Relationship Id="rId7" Type="http://schemas.openxmlformats.org/officeDocument/2006/relationships/image" Target="../media/image47.jpeg"/><Relationship Id="rId12" Type="http://schemas.openxmlformats.org/officeDocument/2006/relationships/image" Target="../media/image5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jpeg"/><Relationship Id="rId11" Type="http://schemas.openxmlformats.org/officeDocument/2006/relationships/image" Target="../media/image51.jpeg"/><Relationship Id="rId5" Type="http://schemas.openxmlformats.org/officeDocument/2006/relationships/image" Target="../media/image45.jpeg"/><Relationship Id="rId10" Type="http://schemas.openxmlformats.org/officeDocument/2006/relationships/image" Target="../media/image50.jpeg"/><Relationship Id="rId4" Type="http://schemas.openxmlformats.org/officeDocument/2006/relationships/image" Target="../media/image44.jpeg"/><Relationship Id="rId9" Type="http://schemas.openxmlformats.org/officeDocument/2006/relationships/image" Target="../media/image49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1.jpeg"/><Relationship Id="rId7" Type="http://schemas.openxmlformats.org/officeDocument/2006/relationships/image" Target="../media/image5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44.jpeg"/><Relationship Id="rId9" Type="http://schemas.openxmlformats.org/officeDocument/2006/relationships/image" Target="../media/image58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1.jpeg"/><Relationship Id="rId7" Type="http://schemas.openxmlformats.org/officeDocument/2006/relationships/image" Target="../media/image6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jpeg"/><Relationship Id="rId11" Type="http://schemas.openxmlformats.org/officeDocument/2006/relationships/image" Target="../media/image65.png"/><Relationship Id="rId5" Type="http://schemas.openxmlformats.org/officeDocument/2006/relationships/image" Target="../media/image59.jpeg"/><Relationship Id="rId10" Type="http://schemas.openxmlformats.org/officeDocument/2006/relationships/image" Target="../media/image64.jpeg"/><Relationship Id="rId4" Type="http://schemas.openxmlformats.org/officeDocument/2006/relationships/image" Target="../media/image44.jpeg"/><Relationship Id="rId9" Type="http://schemas.openxmlformats.org/officeDocument/2006/relationships/image" Target="../media/image6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6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1.jpeg"/><Relationship Id="rId7" Type="http://schemas.openxmlformats.org/officeDocument/2006/relationships/image" Target="../media/image7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2.pn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7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.jpeg"/><Relationship Id="rId7" Type="http://schemas.openxmlformats.org/officeDocument/2006/relationships/image" Target="../media/image1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2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4572000" y="4813993"/>
            <a:ext cx="424847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Aft>
                <a:spcPts val="0"/>
              </a:spcAft>
            </a:pPr>
            <a:endParaRPr lang="ru-RU" sz="2000" b="1" dirty="0">
              <a:latin typeface="Times New Roman"/>
              <a:ea typeface="Times New Roman"/>
            </a:endParaRPr>
          </a:p>
          <a:p>
            <a:pPr algn="r">
              <a:spcAft>
                <a:spcPts val="0"/>
              </a:spcAft>
            </a:pPr>
            <a:endParaRPr lang="ru-RU" sz="2000" b="1" dirty="0">
              <a:latin typeface="Times New Roman"/>
              <a:ea typeface="Times New Roman"/>
            </a:endParaRPr>
          </a:p>
        </p:txBody>
      </p:sp>
      <p:pic>
        <p:nvPicPr>
          <p:cNvPr id="1028" name="Picture 4" descr="C:\Users\Реабилитация\Desktop\СЕРЕБР. ВОЛОНТЕРЫ\Мероприятия сер.волонтеров\1 Конк.обл Доброволец 34\фон персиковый роз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0" y="0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3200" b="1" dirty="0" smtClean="0">
                <a:solidFill>
                  <a:srgbClr val="FF0000"/>
                </a:solidFill>
                <a:latin typeface="Monotype Corsiva" panose="03010101010201010101" pitchFamily="66" charset="0"/>
                <a:ea typeface="Times New Roman"/>
              </a:rPr>
              <a:t>                         Клуб «Гармония возраста» ГБУ СО      </a:t>
            </a:r>
          </a:p>
          <a:p>
            <a:pPr>
              <a:spcAft>
                <a:spcPts val="0"/>
              </a:spcAft>
            </a:pPr>
            <a:r>
              <a:rPr lang="ru-RU" sz="3200" b="1" dirty="0" smtClean="0">
                <a:solidFill>
                  <a:srgbClr val="FF0000"/>
                </a:solidFill>
                <a:latin typeface="Monotype Corsiva" panose="03010101010201010101" pitchFamily="66" charset="0"/>
                <a:ea typeface="Times New Roman"/>
              </a:rPr>
              <a:t>                        «Николаевский  центр социального </a:t>
            </a:r>
          </a:p>
          <a:p>
            <a:pPr algn="ctr">
              <a:spcAft>
                <a:spcPts val="0"/>
              </a:spcAft>
            </a:pPr>
            <a:r>
              <a:rPr lang="ru-RU" sz="3200" b="1" dirty="0" smtClean="0">
                <a:solidFill>
                  <a:srgbClr val="FF0000"/>
                </a:solidFill>
                <a:latin typeface="Monotype Corsiva" panose="03010101010201010101" pitchFamily="66" charset="0"/>
                <a:ea typeface="Times New Roman"/>
              </a:rPr>
              <a:t>                     обслуживания населения» Волгоградской обл. </a:t>
            </a:r>
            <a:endParaRPr lang="ru-RU" sz="3200" dirty="0">
              <a:solidFill>
                <a:srgbClr val="FF0000"/>
              </a:solidFill>
              <a:latin typeface="Monotype Corsiva" panose="03010101010201010101" pitchFamily="66" charset="0"/>
              <a:ea typeface="Times New Roman"/>
            </a:endParaRPr>
          </a:p>
        </p:txBody>
      </p:sp>
      <p:pic>
        <p:nvPicPr>
          <p:cNvPr id="1030" name="Picture 6" descr="C:\Users\Реабилитация\Desktop\СЕРЕБР. ВОЛОНТЕРЫ\Мероприятия сер.волонтеров\17 Мастер кл Бисеропл 30.08.22\IMG-20220830-WA005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579084"/>
            <a:ext cx="6840760" cy="3977552"/>
          </a:xfrm>
          <a:prstGeom prst="rect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0" y="5521880"/>
            <a:ext cx="9144000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  <a:tabLst>
                <a:tab pos="3060700" algn="l"/>
              </a:tabLst>
            </a:pP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</a:rPr>
              <a:t>Руководитель  клуба: специалист по социальной реабилитации Реабилитационной службы для молодых инвалидов </a:t>
            </a:r>
          </a:p>
          <a:p>
            <a:pPr lvl="0" algn="ctr">
              <a:lnSpc>
                <a:spcPct val="115000"/>
              </a:lnSpc>
              <a:tabLst>
                <a:tab pos="3060700" algn="l"/>
              </a:tabLst>
            </a:pPr>
            <a:r>
              <a:rPr lang="ru-RU" sz="2000" b="1" dirty="0" err="1" smtClean="0">
                <a:solidFill>
                  <a:schemeClr val="accent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</a:rPr>
              <a:t>Кочаровская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</a:rPr>
              <a:t> Людмила Валерьевна</a:t>
            </a:r>
            <a:endParaRPr lang="ru-RU" sz="2000" b="1" dirty="0">
              <a:solidFill>
                <a:schemeClr val="accent2">
                  <a:lumMod val="75000"/>
                </a:schemeClr>
              </a:solidFill>
              <a:latin typeface="Times New Roman"/>
              <a:ea typeface="Times New Roman"/>
              <a:cs typeface="Times New Roman"/>
            </a:endParaRPr>
          </a:p>
        </p:txBody>
      </p:sp>
      <p:pic>
        <p:nvPicPr>
          <p:cNvPr id="1031" name="Picture 7" descr="C:\Users\Реабилитация\Desktop\СЕРЕБР. ВОЛОНТЕРЫ\Мероприятия сер.волонтеров\1 Конк.обл Доброволец 34\сер.волонтеры логотип 2 подробно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96"/>
            <a:ext cx="1979712" cy="1900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2752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Tm="20209">
        <p14:pan dir="u"/>
      </p:transition>
    </mc:Choice>
    <mc:Fallback xmlns="">
      <p:transition spd="slow" advTm="2020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 descr="C:\Users\Реабилитация\Desktop\ФОНЫ для презентации\фиолет.голуб.волны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36" y="-6724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Реабилитация\Desktop\СЕРЕБР. ВОЛОНТЕРЫ\Мероприятия сер.волонтеров\1 Конк.обл Доброволец 34\фон персиковый роза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7" y="0"/>
            <a:ext cx="91402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8336" y="0"/>
            <a:ext cx="91256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Наши  добрые дела</a:t>
            </a:r>
            <a:endParaRPr lang="ru-RU" sz="4000" dirty="0"/>
          </a:p>
        </p:txBody>
      </p:sp>
      <p:sp>
        <p:nvSpPr>
          <p:cNvPr id="5" name="Прямоугольник 4"/>
          <p:cNvSpPr/>
          <p:nvPr/>
        </p:nvSpPr>
        <p:spPr>
          <a:xfrm flipH="1">
            <a:off x="5076056" y="3604048"/>
            <a:ext cx="388843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600" b="1" dirty="0" smtClean="0">
              <a:solidFill>
                <a:srgbClr val="FF0000"/>
              </a:solidFill>
              <a:latin typeface="Monotype Corsiva" panose="03010101010201010101" pitchFamily="66" charset="0"/>
            </a:endParaRPr>
          </a:p>
          <a:p>
            <a:pPr algn="ctr"/>
            <a:endParaRPr lang="ru-RU" sz="1600" b="1" dirty="0">
              <a:solidFill>
                <a:srgbClr val="FF0000"/>
              </a:solidFill>
              <a:latin typeface="Monotype Corsiva" panose="03010101010201010101" pitchFamily="66" charset="0"/>
            </a:endParaRPr>
          </a:p>
          <a:p>
            <a:pPr algn="ctr"/>
            <a:endParaRPr lang="ru-RU" sz="1600" b="1" dirty="0" smtClean="0">
              <a:solidFill>
                <a:srgbClr val="FF0000"/>
              </a:solidFill>
              <a:latin typeface="Monotype Corsiva" panose="03010101010201010101" pitchFamily="66" charset="0"/>
            </a:endParaRPr>
          </a:p>
          <a:p>
            <a:pPr algn="ctr"/>
            <a:endParaRPr lang="ru-RU" sz="1600" b="1" dirty="0">
              <a:solidFill>
                <a:srgbClr val="FF0000"/>
              </a:solidFill>
              <a:latin typeface="Monotype Corsiva" panose="03010101010201010101" pitchFamily="66" charset="0"/>
            </a:endParaRPr>
          </a:p>
          <a:p>
            <a:pPr algn="ctr"/>
            <a:endParaRPr lang="ru-RU" sz="1600" b="1" dirty="0" smtClean="0">
              <a:solidFill>
                <a:srgbClr val="FF0000"/>
              </a:solidFill>
              <a:latin typeface="Monotype Corsiva" panose="03010101010201010101" pitchFamily="66" charset="0"/>
            </a:endParaRPr>
          </a:p>
          <a:p>
            <a:pPr algn="ctr"/>
            <a:endParaRPr lang="ru-RU" sz="2000" b="1" dirty="0" smtClean="0">
              <a:solidFill>
                <a:srgbClr val="FF0000"/>
              </a:solidFill>
              <a:latin typeface="Monotype Corsiva" panose="03010101010201010101" pitchFamily="66" charset="0"/>
            </a:endParaRPr>
          </a:p>
          <a:p>
            <a:pPr algn="ctr"/>
            <a:endParaRPr lang="ru-RU" sz="2000" b="1" dirty="0" smtClean="0">
              <a:solidFill>
                <a:srgbClr val="FF0000"/>
              </a:solidFill>
              <a:latin typeface="Monotype Corsiva" panose="03010101010201010101" pitchFamily="66" charset="0"/>
            </a:endParaRPr>
          </a:p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Помогаем </a:t>
            </a:r>
            <a:r>
              <a:rPr lang="ru-RU" sz="20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участникам  специальной военной  операции</a:t>
            </a:r>
            <a:endParaRPr lang="ru-RU" sz="2000" b="1" dirty="0">
              <a:solidFill>
                <a:schemeClr val="accent2">
                  <a:lumMod val="75000"/>
                </a:schemeClr>
              </a:solidFill>
              <a:latin typeface="Times New Roman"/>
              <a:cs typeface="Times New Roman"/>
            </a:endParaRPr>
          </a:p>
          <a:p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Times New Roman"/>
                <a:cs typeface="Times New Roman"/>
              </a:rPr>
              <a:t>Акция серебряных волонтеров  «Тепло из дома» (вязали </a:t>
            </a:r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Times New Roman"/>
                <a:cs typeface="Times New Roman"/>
              </a:rPr>
              <a:t>носки, шили тактильные </a:t>
            </a:r>
            <a:r>
              <a:rPr lang="ru-RU" sz="1600" b="1" dirty="0" err="1" smtClean="0">
                <a:solidFill>
                  <a:schemeClr val="accent2">
                    <a:lumMod val="75000"/>
                  </a:schemeClr>
                </a:solidFill>
                <a:latin typeface="Times New Roman"/>
                <a:cs typeface="Times New Roman"/>
              </a:rPr>
              <a:t>сидушки</a:t>
            </a:r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Times New Roman"/>
                <a:cs typeface="Times New Roman"/>
              </a:rPr>
              <a:t>на фронт)</a:t>
            </a:r>
            <a:endParaRPr lang="ru-RU" sz="1600" dirty="0"/>
          </a:p>
        </p:txBody>
      </p:sp>
      <p:pic>
        <p:nvPicPr>
          <p:cNvPr id="15" name="Picture 4" descr="C:\Users\Реабилитация\Desktop\СЕРЕБР. ВОЛОНТЕРЫ\Мероприятия сер.волонтеров\1 Конк.обл Доброволец 34\логотип твори добро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0665" y="0"/>
            <a:ext cx="2339061" cy="16537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8336" y="2749425"/>
            <a:ext cx="325752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/>
                <a:cs typeface="Times New Roman"/>
              </a:rPr>
              <a:t>Акция 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Times New Roman"/>
                <a:cs typeface="Times New Roman"/>
              </a:rPr>
              <a:t>серебряных </a:t>
            </a:r>
            <a:r>
              <a:rPr lang="ru-RU" b="1" dirty="0" err="1" smtClean="0">
                <a:solidFill>
                  <a:schemeClr val="accent2">
                    <a:lumMod val="75000"/>
                  </a:schemeClr>
                </a:solidFill>
                <a:latin typeface="Times New Roman"/>
                <a:cs typeface="Times New Roman"/>
              </a:rPr>
              <a:t>волонте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/>
                <a:cs typeface="Times New Roman"/>
              </a:rPr>
              <a:t>-ров  «</a:t>
            </a: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  <a:latin typeface="Times New Roman"/>
                <a:cs typeface="Times New Roman"/>
              </a:rPr>
              <a:t>Z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/>
                <a:cs typeface="Times New Roman"/>
              </a:rPr>
              <a:t>а победу» (приняли активное участие в </a:t>
            </a:r>
            <a:r>
              <a:rPr lang="ru-RU" b="1" dirty="0" err="1" smtClean="0">
                <a:solidFill>
                  <a:schemeClr val="accent2">
                    <a:lumMod val="75000"/>
                  </a:schemeClr>
                </a:solidFill>
                <a:latin typeface="Times New Roman"/>
                <a:cs typeface="Times New Roman"/>
              </a:rPr>
              <a:t>доброво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/>
                <a:cs typeface="Times New Roman"/>
              </a:rPr>
              <a:t>-льном пожертвовании на СВО в Фонд «За победу»)</a:t>
            </a:r>
            <a:endParaRPr lang="ru-RU" dirty="0"/>
          </a:p>
        </p:txBody>
      </p:sp>
      <p:pic>
        <p:nvPicPr>
          <p:cNvPr id="10242" name="Picture 2" descr="C:\Users\Реабилитация\Desktop\СЕРЕБР. ВОЛОНТЕРЫ\Мероприятия сер.волонтеров\Акция Тепло из дома от Ед.России окт 22г\IMG-20221018-WA000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5" y="2076536"/>
            <a:ext cx="2484681" cy="32865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Реабилитация\Desktop\СЕРЕБР. ВОЛОНТЕРЫ\Мероприятия сер.волонтеров\Акция Письмо солдату\IMG-20221017-WA001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2060848"/>
            <a:ext cx="2448272" cy="33022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Реабилитация\Desktop\СЕРЕБР. ВОЛОНТЕРЫ\Мероприятия сер.волонтеров\Акция За победу 4.10.22\акция за победу вруч.листовки сер.волонт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085" y="558153"/>
            <a:ext cx="2955408" cy="21912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8337" y="5517231"/>
            <a:ext cx="491370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Times New Roman"/>
                <a:cs typeface="Times New Roman"/>
              </a:rPr>
              <a:t>Акция серебряных 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/>
                <a:cs typeface="Times New Roman"/>
              </a:rPr>
              <a:t>волонтеров  «Письмо солдату» 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/>
                <a:cs typeface="Times New Roman"/>
              </a:rPr>
              <a:t>(писали письма поддержки военнослужащим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/>
                <a:cs typeface="Times New Roman"/>
              </a:rPr>
              <a:t>, участвующим в СВО)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82240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54">
        <p14:prism isContent="1"/>
      </p:transition>
    </mc:Choice>
    <mc:Fallback xmlns="">
      <p:transition spd="slow" advTm="1035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 descr="C:\Users\Реабилитация\Desktop\ФОНЫ для презентации\фиолет.голуб.волны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36" y="-6724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Реабилитация\Desktop\СЕРЕБР. ВОЛОНТЕРЫ\Мероприятия сер.волонтеров\1 Конк.обл Доброволец 34\фон персиковый роза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7" y="0"/>
            <a:ext cx="91402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8336" y="0"/>
            <a:ext cx="91256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Наши  добрые дела</a:t>
            </a:r>
            <a:endParaRPr lang="ru-RU" sz="4000" dirty="0"/>
          </a:p>
        </p:txBody>
      </p:sp>
      <p:sp>
        <p:nvSpPr>
          <p:cNvPr id="5" name="Прямоугольник 4"/>
          <p:cNvSpPr/>
          <p:nvPr/>
        </p:nvSpPr>
        <p:spPr>
          <a:xfrm flipH="1">
            <a:off x="323528" y="3604048"/>
            <a:ext cx="864096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600" b="1" dirty="0" smtClean="0">
              <a:solidFill>
                <a:srgbClr val="FF0000"/>
              </a:solidFill>
              <a:latin typeface="Monotype Corsiva" panose="03010101010201010101" pitchFamily="66" charset="0"/>
            </a:endParaRPr>
          </a:p>
          <a:p>
            <a:pPr algn="ctr"/>
            <a:endParaRPr lang="ru-RU" sz="1600" b="1" dirty="0">
              <a:solidFill>
                <a:srgbClr val="FF0000"/>
              </a:solidFill>
              <a:latin typeface="Monotype Corsiva" panose="03010101010201010101" pitchFamily="66" charset="0"/>
            </a:endParaRPr>
          </a:p>
          <a:p>
            <a:pPr algn="ctr"/>
            <a:endParaRPr lang="ru-RU" sz="1600" b="1" dirty="0" smtClean="0">
              <a:solidFill>
                <a:srgbClr val="FF0000"/>
              </a:solidFill>
              <a:latin typeface="Monotype Corsiva" panose="03010101010201010101" pitchFamily="66" charset="0"/>
            </a:endParaRPr>
          </a:p>
          <a:p>
            <a:pPr algn="ctr"/>
            <a:endParaRPr lang="ru-RU" sz="1600" b="1" dirty="0">
              <a:solidFill>
                <a:srgbClr val="FF0000"/>
              </a:solidFill>
              <a:latin typeface="Monotype Corsiva" panose="03010101010201010101" pitchFamily="66" charset="0"/>
            </a:endParaRPr>
          </a:p>
          <a:p>
            <a:pPr algn="ctr"/>
            <a:endParaRPr lang="ru-RU" sz="1600" b="1" dirty="0" smtClean="0">
              <a:solidFill>
                <a:srgbClr val="FF0000"/>
              </a:solidFill>
              <a:latin typeface="Monotype Corsiva" panose="03010101010201010101" pitchFamily="66" charset="0"/>
            </a:endParaRPr>
          </a:p>
          <a:p>
            <a:pPr algn="ctr"/>
            <a:endParaRPr lang="ru-RU" sz="2000" b="1" dirty="0" smtClean="0">
              <a:solidFill>
                <a:srgbClr val="FF0000"/>
              </a:solidFill>
              <a:latin typeface="Monotype Corsiva" panose="03010101010201010101" pitchFamily="66" charset="0"/>
            </a:endParaRPr>
          </a:p>
          <a:p>
            <a:pPr algn="ctr"/>
            <a:endParaRPr lang="ru-RU" sz="800" b="1" dirty="0" smtClean="0">
              <a:solidFill>
                <a:srgbClr val="FF0000"/>
              </a:solidFill>
              <a:latin typeface="Monotype Corsiva" panose="03010101010201010101" pitchFamily="66" charset="0"/>
            </a:endParaRPr>
          </a:p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Помогаем </a:t>
            </a:r>
            <a:r>
              <a:rPr lang="ru-RU" sz="20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 </a:t>
            </a:r>
            <a:r>
              <a:rPr lang="ru-RU" sz="20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детям из семей, находящихся в социально опасном положении</a:t>
            </a:r>
            <a:endParaRPr lang="ru-RU" sz="2000" b="1" dirty="0">
              <a:solidFill>
                <a:schemeClr val="accent2">
                  <a:lumMod val="75000"/>
                </a:schemeClr>
              </a:solidFill>
              <a:latin typeface="Times New Roman"/>
              <a:cs typeface="Times New Roman"/>
            </a:endParaRPr>
          </a:p>
        </p:txBody>
      </p:sp>
      <p:pic>
        <p:nvPicPr>
          <p:cNvPr id="15" name="Picture 4" descr="C:\Users\Реабилитация\Desktop\СЕРЕБР. ВОЛОНТЕРЫ\Мероприятия сер.волонтеров\1 Конк.обл Доброволец 34\логотип твори добро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0665" y="0"/>
            <a:ext cx="2339061" cy="16537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331640" y="5517231"/>
            <a:ext cx="654855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>
              <a:solidFill>
                <a:schemeClr val="accent2">
                  <a:lumMod val="75000"/>
                </a:schemeClr>
              </a:solidFill>
              <a:latin typeface="Times New Roman"/>
              <a:cs typeface="Times New Roman"/>
            </a:endParaRPr>
          </a:p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/>
                <a:cs typeface="Times New Roman"/>
              </a:rPr>
              <a:t>Мастер-класс 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Times New Roman"/>
                <a:cs typeface="Times New Roman"/>
              </a:rPr>
              <a:t>серебряных 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/>
                <a:cs typeface="Times New Roman"/>
              </a:rPr>
              <a:t>волонтеров к 8 марта «Открытка к 8 марта» для детей из семей СОП</a:t>
            </a:r>
            <a:endParaRPr lang="ru-RU" dirty="0"/>
          </a:p>
        </p:txBody>
      </p:sp>
      <p:pic>
        <p:nvPicPr>
          <p:cNvPr id="11266" name="Picture 2" descr="C:\Users\Реабилитация\Desktop\СЕРЕБР. ВОЛОНТЕРЫ\Мероприятия сер.волонтеров\4 МастерКл открыткаСОП 2.03.22\серебр.волонт мастер кл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988840"/>
            <a:ext cx="4176464" cy="32002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Реабилитация\Desktop\СЕРЕБР. ВОЛОНТЕРЫ\Мероприятия сер.волонтеров\4 МастерКл открыткаСОП 2.03.22\IMG-20220302-WA0011 обрез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73" y="1091065"/>
            <a:ext cx="4014229" cy="40980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5245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54">
        <p14:prism isContent="1"/>
      </p:transition>
    </mc:Choice>
    <mc:Fallback xmlns="">
      <p:transition spd="slow" advTm="1035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 descr="C:\Users\Реабилитация\Desktop\ФОНЫ для презентации\фиолет.голуб.волны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36" y="-6724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Реабилитация\Desktop\СЕРЕБР. ВОЛОНТЕРЫ\Мероприятия сер.волонтеров\1 Конк.обл Доброволец 34\фон персиковый роза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7" y="0"/>
            <a:ext cx="91402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8336" y="0"/>
            <a:ext cx="91256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Наши  добрые дела</a:t>
            </a:r>
            <a:endParaRPr lang="ru-RU" sz="4000" dirty="0"/>
          </a:p>
        </p:txBody>
      </p:sp>
      <p:sp>
        <p:nvSpPr>
          <p:cNvPr id="5" name="Прямоугольник 4"/>
          <p:cNvSpPr/>
          <p:nvPr/>
        </p:nvSpPr>
        <p:spPr>
          <a:xfrm flipH="1">
            <a:off x="323528" y="3604048"/>
            <a:ext cx="8640960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600" b="1" dirty="0" smtClean="0">
              <a:solidFill>
                <a:srgbClr val="FF0000"/>
              </a:solidFill>
              <a:latin typeface="Monotype Corsiva" panose="03010101010201010101" pitchFamily="66" charset="0"/>
            </a:endParaRPr>
          </a:p>
          <a:p>
            <a:pPr algn="ctr"/>
            <a:endParaRPr lang="ru-RU" sz="1600" b="1" dirty="0">
              <a:solidFill>
                <a:srgbClr val="FF0000"/>
              </a:solidFill>
              <a:latin typeface="Monotype Corsiva" panose="03010101010201010101" pitchFamily="66" charset="0"/>
            </a:endParaRPr>
          </a:p>
          <a:p>
            <a:pPr algn="ctr"/>
            <a:endParaRPr lang="ru-RU" sz="1600" b="1" dirty="0" smtClean="0">
              <a:solidFill>
                <a:srgbClr val="FF0000"/>
              </a:solidFill>
              <a:latin typeface="Monotype Corsiva" panose="03010101010201010101" pitchFamily="66" charset="0"/>
            </a:endParaRPr>
          </a:p>
          <a:p>
            <a:pPr algn="ctr"/>
            <a:endParaRPr lang="ru-RU" sz="1600" b="1" dirty="0">
              <a:solidFill>
                <a:srgbClr val="FF0000"/>
              </a:solidFill>
              <a:latin typeface="Monotype Corsiva" panose="03010101010201010101" pitchFamily="66" charset="0"/>
            </a:endParaRPr>
          </a:p>
          <a:p>
            <a:pPr algn="ctr"/>
            <a:endParaRPr lang="ru-RU" sz="1600" b="1" dirty="0" smtClean="0">
              <a:solidFill>
                <a:srgbClr val="FF0000"/>
              </a:solidFill>
              <a:latin typeface="Monotype Corsiva" panose="03010101010201010101" pitchFamily="66" charset="0"/>
            </a:endParaRPr>
          </a:p>
          <a:p>
            <a:pPr algn="ctr"/>
            <a:endParaRPr lang="ru-RU" sz="2000" b="1" dirty="0" smtClean="0">
              <a:solidFill>
                <a:srgbClr val="FF0000"/>
              </a:solidFill>
              <a:latin typeface="Monotype Corsiva" panose="03010101010201010101" pitchFamily="66" charset="0"/>
            </a:endParaRPr>
          </a:p>
          <a:p>
            <a:pPr algn="ctr"/>
            <a:endParaRPr lang="ru-RU" sz="800" b="1" dirty="0" smtClean="0">
              <a:solidFill>
                <a:srgbClr val="FF0000"/>
              </a:solidFill>
              <a:latin typeface="Monotype Corsiva" panose="03010101010201010101" pitchFamily="66" charset="0"/>
            </a:endParaRPr>
          </a:p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Помогаем </a:t>
            </a:r>
            <a:r>
              <a:rPr lang="ru-RU" sz="20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 </a:t>
            </a:r>
            <a:r>
              <a:rPr lang="ru-RU" sz="20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пожилым гражданам : получателям социальных  услуг </a:t>
            </a:r>
          </a:p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Отделения  социального обслуживания на дому </a:t>
            </a:r>
          </a:p>
        </p:txBody>
      </p:sp>
      <p:pic>
        <p:nvPicPr>
          <p:cNvPr id="15" name="Picture 4" descr="C:\Users\Реабилитация\Desktop\СЕРЕБР. ВОЛОНТЕРЫ\Мероприятия сер.волонтеров\1 Конк.обл Доброволец 34\логотип твори добро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0665" y="0"/>
            <a:ext cx="2339061" cy="1653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79512" y="6165304"/>
            <a:ext cx="88702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/>
                <a:cs typeface="Times New Roman"/>
              </a:rPr>
              <a:t>Выездное поздравление на дом к пожилым гражданам с. Раздольное к 8 марта  </a:t>
            </a:r>
            <a:endParaRPr lang="ru-RU" dirty="0"/>
          </a:p>
        </p:txBody>
      </p:sp>
      <p:pic>
        <p:nvPicPr>
          <p:cNvPr id="12290" name="Picture 2" descr="C:\Users\Реабилитация\Desktop\СЕРЕБР. ВОЛОНТЕРЫ\Мероприятия сер.волонтеров\5 выезд поздр СВ Раздольное к 8марта 3.03.22\Чередниченко Нина Мих  Раздольное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80359"/>
            <a:ext cx="4199417" cy="3908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Реабилитация\Desktop\СЕРЕБР. ВОЛОНТЕРЫ\Мероприятия сер.волонтеров\5 выезд поздр СВ Раздольное к 8марта 3.03.22\IMG_20220303_10210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9435" y="1844824"/>
            <a:ext cx="4275053" cy="3375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892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54">
        <p14:prism isContent="1"/>
      </p:transition>
    </mc:Choice>
    <mc:Fallback xmlns="">
      <p:transition spd="slow" advTm="1035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 descr="C:\Users\Реабилитация\Desktop\ФОНЫ для презентации\фиолет.голуб.волны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36" y="-6724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Реабилитация\Desktop\СЕРЕБР. ВОЛОНТЕРЫ\Мероприятия сер.волонтеров\1 Конк.обл Доброволец 34\фон персиковый роза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7" y="0"/>
            <a:ext cx="91402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8336" y="0"/>
            <a:ext cx="91256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Наши  добрые дела</a:t>
            </a:r>
            <a:endParaRPr lang="ru-RU" sz="4000" dirty="0"/>
          </a:p>
        </p:txBody>
      </p:sp>
      <p:sp>
        <p:nvSpPr>
          <p:cNvPr id="5" name="Прямоугольник 4"/>
          <p:cNvSpPr/>
          <p:nvPr/>
        </p:nvSpPr>
        <p:spPr>
          <a:xfrm flipH="1">
            <a:off x="0" y="3604050"/>
            <a:ext cx="8964488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600" b="1" dirty="0" smtClean="0">
              <a:solidFill>
                <a:srgbClr val="FF0000"/>
              </a:solidFill>
              <a:latin typeface="Monotype Corsiva" panose="03010101010201010101" pitchFamily="66" charset="0"/>
            </a:endParaRPr>
          </a:p>
          <a:p>
            <a:pPr algn="ctr"/>
            <a:endParaRPr lang="ru-RU" sz="1600" b="1" dirty="0">
              <a:solidFill>
                <a:srgbClr val="FF0000"/>
              </a:solidFill>
              <a:latin typeface="Monotype Corsiva" panose="03010101010201010101" pitchFamily="66" charset="0"/>
            </a:endParaRPr>
          </a:p>
          <a:p>
            <a:pPr algn="ctr"/>
            <a:endParaRPr lang="ru-RU" sz="1600" b="1" dirty="0" smtClean="0">
              <a:solidFill>
                <a:srgbClr val="FF0000"/>
              </a:solidFill>
              <a:latin typeface="Monotype Corsiva" panose="03010101010201010101" pitchFamily="66" charset="0"/>
            </a:endParaRPr>
          </a:p>
          <a:p>
            <a:pPr algn="ctr"/>
            <a:endParaRPr lang="ru-RU" sz="1600" b="1" dirty="0">
              <a:solidFill>
                <a:srgbClr val="FF0000"/>
              </a:solidFill>
              <a:latin typeface="Monotype Corsiva" panose="03010101010201010101" pitchFamily="66" charset="0"/>
            </a:endParaRPr>
          </a:p>
          <a:p>
            <a:pPr algn="ctr"/>
            <a:endParaRPr lang="ru-RU" sz="1600" b="1" dirty="0" smtClean="0">
              <a:solidFill>
                <a:srgbClr val="FF0000"/>
              </a:solidFill>
              <a:latin typeface="Monotype Corsiva" panose="03010101010201010101" pitchFamily="66" charset="0"/>
            </a:endParaRPr>
          </a:p>
          <a:p>
            <a:pPr algn="ctr"/>
            <a:endParaRPr lang="ru-RU" sz="2000" b="1" dirty="0" smtClean="0">
              <a:solidFill>
                <a:srgbClr val="FF0000"/>
              </a:solidFill>
              <a:latin typeface="Monotype Corsiva" panose="03010101010201010101" pitchFamily="66" charset="0"/>
            </a:endParaRPr>
          </a:p>
          <a:p>
            <a:pPr algn="ctr"/>
            <a:endParaRPr lang="ru-RU" sz="800" b="1" dirty="0" smtClean="0">
              <a:solidFill>
                <a:srgbClr val="FF0000"/>
              </a:solidFill>
              <a:latin typeface="Monotype Corsiva" panose="03010101010201010101" pitchFamily="66" charset="0"/>
            </a:endParaRPr>
          </a:p>
          <a:p>
            <a:pPr algn="ctr"/>
            <a:endParaRPr lang="ru-RU" sz="2000" b="1" dirty="0" smtClean="0">
              <a:solidFill>
                <a:srgbClr val="FF0000"/>
              </a:solidFill>
              <a:latin typeface="Monotype Corsiva" panose="03010101010201010101" pitchFamily="66" charset="0"/>
            </a:endParaRPr>
          </a:p>
          <a:p>
            <a:pPr algn="ctr"/>
            <a:endParaRPr lang="ru-RU" sz="2000" b="1" dirty="0">
              <a:solidFill>
                <a:srgbClr val="FF0000"/>
              </a:solidFill>
              <a:latin typeface="Monotype Corsiva" panose="03010101010201010101" pitchFamily="66" charset="0"/>
            </a:endParaRPr>
          </a:p>
          <a:p>
            <a:r>
              <a:rPr lang="ru-RU" sz="20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Помогаем  пожилым гражданам : получателям социальных  услуг Отделения  дневного пребывания пожилых граждан и инвалидов </a:t>
            </a:r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Библиотечные и музейные часы, мастер-класс «Резьба по мылу», круглый стол «Социальные и правовые вопросы пожилых граждан»</a:t>
            </a:r>
            <a:endParaRPr lang="ru-RU" sz="2000" b="1" dirty="0">
              <a:solidFill>
                <a:schemeClr val="accent2">
                  <a:lumMod val="75000"/>
                </a:schemeClr>
              </a:solidFill>
              <a:latin typeface="Times New Roman"/>
              <a:cs typeface="Times New Roman"/>
            </a:endParaRPr>
          </a:p>
        </p:txBody>
      </p:sp>
      <p:pic>
        <p:nvPicPr>
          <p:cNvPr id="15" name="Picture 4" descr="C:\Users\Реабилитация\Desktop\СЕРЕБР. ВОЛОНТЕРЫ\Мероприятия сер.волонтеров\1 Конк.обл Доброволец 34\логотип твори добро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0665" y="0"/>
            <a:ext cx="2339061" cy="16537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79512" y="6165304"/>
            <a:ext cx="8870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>
              <a:solidFill>
                <a:schemeClr val="accent2">
                  <a:lumMod val="75000"/>
                </a:schemeClr>
              </a:solidFill>
              <a:latin typeface="Times New Roman"/>
              <a:cs typeface="Times New Roman"/>
            </a:endParaRPr>
          </a:p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/>
                <a:cs typeface="Times New Roman"/>
              </a:rPr>
              <a:t>  </a:t>
            </a:r>
            <a:endParaRPr lang="ru-RU" dirty="0"/>
          </a:p>
        </p:txBody>
      </p:sp>
      <p:pic>
        <p:nvPicPr>
          <p:cNvPr id="13314" name="Picture 2" descr="C:\Users\Реабилитация\Desktop\СЕРЕБР. ВОЛОНТЕРЫ\Мероприятия сер.волонтеров\3 Библ. Масленица 28.02.22\IMG-20220228-WA001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84475">
            <a:off x="-23152" y="1090272"/>
            <a:ext cx="3201438" cy="20420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Реабилитация\Desktop\СЕРЕБР. ВОЛОНТЕРЫ\Мероприятия сер.волонтеров\14 Библ ТрадицииРуси 19.5.22\IMG_20220519_100842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82" t="22971" r="1682" b="16558"/>
          <a:stretch/>
        </p:blipFill>
        <p:spPr bwMode="auto">
          <a:xfrm rot="733201">
            <a:off x="6180664" y="1220057"/>
            <a:ext cx="2877346" cy="20025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C:\Users\Реабилитация\Desktop\СЕРЕБР. ВОЛОНТЕРЫ\Мероприятия сер.волонтеров\16 Мастер кл Резьба по мылу и музей 28.07.22\1 общая на улице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036" y="3266932"/>
            <a:ext cx="3087360" cy="24617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7" name="Picture 5" descr="C:\Users\Реабилитация\Desktop\СЕРЕБР. ВОЛОНТЕРЫ\Мероприятия сер.волонтеров\16 Мастер кл Резьба по мылу и музей 28.07.22\2 мастер-класс все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44" y="3625183"/>
            <a:ext cx="2734924" cy="20277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C:\Users\Реабилитация\Desktop\СЕРЕБР. ВОЛОНТЕРЫ\Мероприятия сер.волонтеров\16 Мастер кл Резьба по мылу и музей 28.07.22\5Гниловщенко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659405"/>
            <a:ext cx="3027355" cy="22446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9" name="Picture 7" descr="C:\Users\Реабилитация\Desktop\СЕРЕБР. ВОЛОНТЕРЫ\Мероприятия сер.волонтеров\21 Круглый стол соцзащ .ПФ 4.10.22\Кр стол 1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9340" y="3548917"/>
            <a:ext cx="2980386" cy="20527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4775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54">
        <p14:prism isContent="1"/>
      </p:transition>
    </mc:Choice>
    <mc:Fallback xmlns="">
      <p:transition spd="slow" advTm="1035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 descr="C:\Users\Реабилитация\Desktop\ФОНЫ для презентации\фиолет.голуб.волны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36" y="-6724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Реабилитация\Desktop\СЕРЕБР. ВОЛОНТЕРЫ\Мероприятия сер.волонтеров\1 Конк.обл Доброволец 34\фон персиковый роза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7" y="0"/>
            <a:ext cx="91402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8336" y="0"/>
            <a:ext cx="91256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Наши  добрые дела</a:t>
            </a:r>
            <a:endParaRPr lang="ru-RU" sz="4000" dirty="0"/>
          </a:p>
        </p:txBody>
      </p:sp>
      <p:sp>
        <p:nvSpPr>
          <p:cNvPr id="5" name="Прямоугольник 4"/>
          <p:cNvSpPr/>
          <p:nvPr/>
        </p:nvSpPr>
        <p:spPr>
          <a:xfrm flipH="1">
            <a:off x="0" y="3604050"/>
            <a:ext cx="8964488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600" b="1" dirty="0" smtClean="0">
              <a:solidFill>
                <a:srgbClr val="FF0000"/>
              </a:solidFill>
              <a:latin typeface="Monotype Corsiva" panose="03010101010201010101" pitchFamily="66" charset="0"/>
            </a:endParaRPr>
          </a:p>
          <a:p>
            <a:pPr algn="ctr"/>
            <a:endParaRPr lang="ru-RU" sz="1600" b="1" dirty="0">
              <a:solidFill>
                <a:srgbClr val="FF0000"/>
              </a:solidFill>
              <a:latin typeface="Monotype Corsiva" panose="03010101010201010101" pitchFamily="66" charset="0"/>
            </a:endParaRPr>
          </a:p>
          <a:p>
            <a:pPr algn="ctr"/>
            <a:endParaRPr lang="ru-RU" sz="1600" b="1" dirty="0" smtClean="0">
              <a:solidFill>
                <a:srgbClr val="FF0000"/>
              </a:solidFill>
              <a:latin typeface="Monotype Corsiva" panose="03010101010201010101" pitchFamily="66" charset="0"/>
            </a:endParaRPr>
          </a:p>
          <a:p>
            <a:pPr algn="ctr"/>
            <a:endParaRPr lang="ru-RU" sz="1600" b="1" dirty="0">
              <a:solidFill>
                <a:srgbClr val="FF0000"/>
              </a:solidFill>
              <a:latin typeface="Monotype Corsiva" panose="03010101010201010101" pitchFamily="66" charset="0"/>
            </a:endParaRPr>
          </a:p>
          <a:p>
            <a:pPr algn="ctr"/>
            <a:endParaRPr lang="ru-RU" sz="1600" b="1" dirty="0" smtClean="0">
              <a:solidFill>
                <a:srgbClr val="FF0000"/>
              </a:solidFill>
              <a:latin typeface="Monotype Corsiva" panose="03010101010201010101" pitchFamily="66" charset="0"/>
            </a:endParaRPr>
          </a:p>
          <a:p>
            <a:pPr algn="ctr"/>
            <a:endParaRPr lang="ru-RU" sz="2000" b="1" dirty="0" smtClean="0">
              <a:solidFill>
                <a:srgbClr val="FF0000"/>
              </a:solidFill>
              <a:latin typeface="Monotype Corsiva" panose="03010101010201010101" pitchFamily="66" charset="0"/>
            </a:endParaRPr>
          </a:p>
          <a:p>
            <a:pPr algn="ctr"/>
            <a:endParaRPr lang="ru-RU" sz="800" b="1" dirty="0" smtClean="0">
              <a:solidFill>
                <a:srgbClr val="FF0000"/>
              </a:solidFill>
              <a:latin typeface="Monotype Corsiva" panose="03010101010201010101" pitchFamily="66" charset="0"/>
            </a:endParaRPr>
          </a:p>
          <a:p>
            <a:pPr algn="ctr"/>
            <a:endParaRPr lang="ru-RU" sz="2000" b="1" dirty="0" smtClean="0">
              <a:solidFill>
                <a:srgbClr val="FF0000"/>
              </a:solidFill>
              <a:latin typeface="Monotype Corsiva" panose="03010101010201010101" pitchFamily="66" charset="0"/>
            </a:endParaRPr>
          </a:p>
          <a:p>
            <a:pPr algn="ctr"/>
            <a:endParaRPr lang="ru-RU" sz="2000" b="1" dirty="0">
              <a:solidFill>
                <a:srgbClr val="FF0000"/>
              </a:solidFill>
              <a:latin typeface="Monotype Corsiva" panose="03010101010201010101" pitchFamily="66" charset="0"/>
            </a:endParaRPr>
          </a:p>
          <a:p>
            <a:r>
              <a:rPr lang="ru-RU" sz="20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Помогаем  получателям социальных  услуг  укрепить здоровье  </a:t>
            </a:r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Акция «Зеленая аптека» (сушили лекарственные травы и ягоды, дарили «витаминные пакетики»  получателям </a:t>
            </a:r>
            <a:r>
              <a:rPr lang="ru-RU" sz="1600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соцуслуг</a:t>
            </a:r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пожилым гражданам, детям-инвалидам, молодым инвалидам, семьям СОП)</a:t>
            </a:r>
            <a:endParaRPr lang="ru-RU" sz="2000" b="1" dirty="0">
              <a:solidFill>
                <a:schemeClr val="accent2">
                  <a:lumMod val="75000"/>
                </a:schemeClr>
              </a:solidFill>
              <a:latin typeface="Times New Roman"/>
              <a:cs typeface="Times New Roman"/>
            </a:endParaRPr>
          </a:p>
        </p:txBody>
      </p:sp>
      <p:pic>
        <p:nvPicPr>
          <p:cNvPr id="15" name="Picture 4" descr="C:\Users\Реабилитация\Desktop\СЕРЕБР. ВОЛОНТЕРЫ\Мероприятия сер.волонтеров\1 Конк.обл Доброволец 34\логотип твори добро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748" y="0"/>
            <a:ext cx="2028047" cy="14564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79512" y="6165304"/>
            <a:ext cx="8870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>
              <a:solidFill>
                <a:schemeClr val="accent2">
                  <a:lumMod val="75000"/>
                </a:schemeClr>
              </a:solidFill>
              <a:latin typeface="Times New Roman"/>
              <a:cs typeface="Times New Roman"/>
            </a:endParaRPr>
          </a:p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/>
                <a:cs typeface="Times New Roman"/>
              </a:rPr>
              <a:t>  </a:t>
            </a:r>
            <a:endParaRPr lang="ru-RU" dirty="0"/>
          </a:p>
        </p:txBody>
      </p:sp>
      <p:pic>
        <p:nvPicPr>
          <p:cNvPr id="16" name="Picture 13" descr="C:\Users\Реабилитация\Desktop\СЕРЕБР. ВОЛОНТЕРЫ\Мероприятия сер.волонтеров\18 Акция Зеленая аптека\фото зел.аптека 15-23.09.22\ФОТООТЧЕТ Зеленая аптека\РСМИ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41745"/>
            <a:ext cx="2819400" cy="2057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8" descr="C:\Users\Реабилитация\Desktop\СЕРЕБР. ВОЛОНТЕРЫ\Мероприятия сер.волонтеров\18 Акция Зеленая аптека\фото зел.аптека 15-23.09.22\ФОТООТЧЕТ Зеленая аптека\вручаем в ОДП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625088"/>
            <a:ext cx="2857500" cy="18907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0" descr="C:\Users\Реабилитация\Desktop\СЕРЕБР. ВОЛОНТЕРЫ\Мероприятия сер.волонтеров\18 Акция Зеленая аптека\фото зел.аптека 15-23.09.22\ФОТООТЧЕТ Зеленая аптека\ОДП2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748" y="1458408"/>
            <a:ext cx="2074893" cy="22854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2" descr="C:\Users\Реабилитация\Desktop\СЕРЕБР. ВОЛОНТЕРЫ\Мероприятия сер.волонтеров\18 Акция Зеленая аптека\фото зел.аптека 15-23.09.22\ФОТООТЧЕТ Зеленая аптека\РОДПОВ1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36" y="3719274"/>
            <a:ext cx="2590800" cy="20272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6" descr="C:\Users\Реабилитация\Desktop\СЕРЕБР. ВОЛОНТЕРЫ\Мероприятия сер.волонтеров\18 Акция Зеленая аптека\фото зел.аптека 15-23.09.22\ФОТООТЧЕТ Зеленая аптека\ОДП3 и 4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5814" y="2044409"/>
            <a:ext cx="2431105" cy="18892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5" descr="C:\Users\Реабилитация\Desktop\СЕРЕБР. ВОЛОНТЕРЫ\Мероприятия сер.волонтеров\18 Акция Зеленая аптека\фото зел.аптека 15-23.09.22\ФОТООТЧЕТ Зеленая аптека\РСМИ3 обр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8526" y="3793249"/>
            <a:ext cx="1981200" cy="20415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8" name="Picture 2" descr="C:\Users\Реабилитация\Desktop\СЕРЕБР. ВОЛОНТЕРЫ\Мероприятия сер.волонтеров\18 Акция Зеленая аптека\фото зел.аптека 15-23.09.22\ФОТООТЧЕТ Зеленая аптека\ОДП5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4602" y="1900535"/>
            <a:ext cx="1743621" cy="21770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1" descr="C:\Users\Реабилитация\Desktop\СЕРЕБР. ВОЛОНТЕРЫ\Мероприятия сер.волонтеров\18 Акция Зеленая аптека\фото зел.аптека 15-23.09.22\ФОТООТЧЕТ Зеленая аптека\заставка зел.аптека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9136" y="3453587"/>
            <a:ext cx="2217019" cy="24124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 descr="C:\Users\Реабилитация\Desktop\СЕРЕБР. ВОЛОНТЕРЫ\Мероприятия сер.волонтеров\18 Акция Зеленая аптека\фото зел.аптека 15-23.09.22\ФОТООТЧЕТ Зеленая аптека\семья СОП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7651" y="3862564"/>
            <a:ext cx="2320875" cy="19722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7526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54">
        <p14:prism isContent="1"/>
      </p:transition>
    </mc:Choice>
    <mc:Fallback xmlns="">
      <p:transition spd="slow" advTm="1035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 descr="C:\Users\Реабилитация\Desktop\ФОНЫ для презентации\фиолет.голуб.волны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36" y="-6724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Реабилитация\Desktop\СЕРЕБР. ВОЛОНТЕРЫ\Мероприятия сер.волонтеров\1 Конк.обл Доброволец 34\фон персиковый роза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7" y="0"/>
            <a:ext cx="91402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8336" y="0"/>
            <a:ext cx="91256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Наши  добрые дела</a:t>
            </a:r>
            <a:endParaRPr lang="ru-RU" sz="4000" dirty="0"/>
          </a:p>
        </p:txBody>
      </p:sp>
      <p:sp>
        <p:nvSpPr>
          <p:cNvPr id="5" name="Прямоугольник 4"/>
          <p:cNvSpPr/>
          <p:nvPr/>
        </p:nvSpPr>
        <p:spPr>
          <a:xfrm flipH="1">
            <a:off x="0" y="3604050"/>
            <a:ext cx="8964488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600" b="1" dirty="0" smtClean="0">
              <a:solidFill>
                <a:srgbClr val="FF0000"/>
              </a:solidFill>
              <a:latin typeface="Monotype Corsiva" panose="03010101010201010101" pitchFamily="66" charset="0"/>
            </a:endParaRPr>
          </a:p>
          <a:p>
            <a:pPr algn="ctr"/>
            <a:endParaRPr lang="ru-RU" sz="1600" b="1" dirty="0">
              <a:solidFill>
                <a:srgbClr val="FF0000"/>
              </a:solidFill>
              <a:latin typeface="Monotype Corsiva" panose="03010101010201010101" pitchFamily="66" charset="0"/>
            </a:endParaRPr>
          </a:p>
          <a:p>
            <a:pPr algn="ctr"/>
            <a:endParaRPr lang="ru-RU" sz="1600" b="1" dirty="0" smtClean="0">
              <a:solidFill>
                <a:srgbClr val="FF0000"/>
              </a:solidFill>
              <a:latin typeface="Monotype Corsiva" panose="03010101010201010101" pitchFamily="66" charset="0"/>
            </a:endParaRPr>
          </a:p>
          <a:p>
            <a:pPr algn="ctr"/>
            <a:endParaRPr lang="ru-RU" sz="1600" b="1" dirty="0">
              <a:solidFill>
                <a:srgbClr val="FF0000"/>
              </a:solidFill>
              <a:latin typeface="Monotype Corsiva" panose="03010101010201010101" pitchFamily="66" charset="0"/>
            </a:endParaRPr>
          </a:p>
          <a:p>
            <a:pPr algn="ctr"/>
            <a:endParaRPr lang="ru-RU" sz="1600" b="1" dirty="0" smtClean="0">
              <a:solidFill>
                <a:srgbClr val="FF0000"/>
              </a:solidFill>
              <a:latin typeface="Monotype Corsiva" panose="03010101010201010101" pitchFamily="66" charset="0"/>
            </a:endParaRPr>
          </a:p>
          <a:p>
            <a:pPr algn="ctr"/>
            <a:endParaRPr lang="ru-RU" sz="2000" b="1" dirty="0" smtClean="0">
              <a:solidFill>
                <a:srgbClr val="FF0000"/>
              </a:solidFill>
              <a:latin typeface="Monotype Corsiva" panose="03010101010201010101" pitchFamily="66" charset="0"/>
            </a:endParaRPr>
          </a:p>
          <a:p>
            <a:pPr algn="ctr"/>
            <a:endParaRPr lang="ru-RU" sz="800" b="1" dirty="0" smtClean="0">
              <a:solidFill>
                <a:srgbClr val="FF0000"/>
              </a:solidFill>
              <a:latin typeface="Monotype Corsiva" panose="03010101010201010101" pitchFamily="66" charset="0"/>
            </a:endParaRPr>
          </a:p>
          <a:p>
            <a:pPr algn="ctr"/>
            <a:endParaRPr lang="ru-RU" sz="2000" b="1" dirty="0" smtClean="0">
              <a:solidFill>
                <a:srgbClr val="FF0000"/>
              </a:solidFill>
              <a:latin typeface="Monotype Corsiva" panose="03010101010201010101" pitchFamily="66" charset="0"/>
            </a:endParaRPr>
          </a:p>
          <a:p>
            <a:pPr algn="ctr"/>
            <a:endParaRPr lang="ru-RU" sz="2000" b="1" dirty="0">
              <a:solidFill>
                <a:srgbClr val="FF0000"/>
              </a:solidFill>
              <a:latin typeface="Monotype Corsiva" panose="03010101010201010101" pitchFamily="66" charset="0"/>
            </a:endParaRPr>
          </a:p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Помогаем  благоустраивать территорию сотрудникам центра  </a:t>
            </a:r>
          </a:p>
          <a:p>
            <a:pPr algn="ctr"/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Всероссийская экологическая акция «Зеленая весна» </a:t>
            </a:r>
          </a:p>
          <a:p>
            <a:pPr algn="ctr"/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(высаживали рассаду цветов и саженцы деревьев)</a:t>
            </a:r>
            <a:endParaRPr lang="ru-RU" sz="2000" b="1" dirty="0">
              <a:solidFill>
                <a:schemeClr val="accent2">
                  <a:lumMod val="75000"/>
                </a:schemeClr>
              </a:solidFill>
              <a:latin typeface="Times New Roman"/>
              <a:cs typeface="Times New Roman"/>
            </a:endParaRPr>
          </a:p>
        </p:txBody>
      </p:sp>
      <p:pic>
        <p:nvPicPr>
          <p:cNvPr id="15" name="Picture 4" descr="C:\Users\Реабилитация\Desktop\СЕРЕБР. ВОЛОНТЕРЫ\Мероприятия сер.волонтеров\1 Конк.обл Доброволец 34\логотип твори добро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748" y="0"/>
            <a:ext cx="2028047" cy="14564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79512" y="6165304"/>
            <a:ext cx="8870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>
              <a:solidFill>
                <a:schemeClr val="accent2">
                  <a:lumMod val="75000"/>
                </a:schemeClr>
              </a:solidFill>
              <a:latin typeface="Times New Roman"/>
              <a:cs typeface="Times New Roman"/>
            </a:endParaRPr>
          </a:p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/>
                <a:cs typeface="Times New Roman"/>
              </a:rPr>
              <a:t>  </a:t>
            </a:r>
            <a:endParaRPr lang="ru-RU" dirty="0"/>
          </a:p>
        </p:txBody>
      </p:sp>
      <p:pic>
        <p:nvPicPr>
          <p:cNvPr id="15362" name="Picture 2" descr="C:\Users\Реабилитация\Desktop\СЕРЕБР. ВОЛОНТЕРЫ\Мероприятия сер.волонтеров\12 Акция всерос.Зел.Весна 28.04.22 и 29.04сотрудники\28.04.22 Зел.весна сер.волонт и релакс.Всерос.субботник\Зеленая весна 28.04.22 общая с логотипом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9142" y="581442"/>
            <a:ext cx="3567710" cy="22569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Реабилитация\Desktop\СЕРЕБР. ВОЛОНТЕРЫ\Мероприятия сер.волонтеров\12 Акция всерос.Зел.Весна 28.04.22 и 29.04сотрудники\28.04.22 Зел.весна сер.волонт и релакс.Всерос.субботник\IMG_20220428_10093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923077"/>
            <a:ext cx="2514143" cy="28886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C:\Users\Реабилитация\Desktop\СЕРЕБР. ВОЛОНТЕРЫ\Мероприятия сер.волонтеров\12 Акция всерос.Зел.Весна 28.04.22 и 29.04сотрудники\28.04.22 Зел.весна сер.волонт и релакс.Всерос.субботник\IMG_20220428_10102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19" y="2923077"/>
            <a:ext cx="3312369" cy="28886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5" name="Picture 5" descr="C:\Users\Реабилитация\Desktop\СЕРЕБР. ВОЛОНТЕРЫ\Мероприятия сер.волонтеров\12 Акция всерос.Зел.Весна 28.04.22 и 29.04сотрудники\28.04.22 Зел.весна сер.волонт и релакс.Всерос.субботник\IMG_20220425_111850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923077"/>
            <a:ext cx="2198739" cy="28953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C:\Users\Реабилитация\Desktop\СЕРЕБР. ВОЛОНТЕРЫ\Мероприятия сер.волонтеров\12 Акция всерос.Зел.Весна 28.04.22 и 29.04сотрудники\28.04.22 Зел.весна сер.волонт и релакс.Всерос.субботник\IMG_20220428_100601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81442"/>
            <a:ext cx="3020561" cy="22395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2600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54">
        <p14:prism isContent="1"/>
      </p:transition>
    </mc:Choice>
    <mc:Fallback xmlns="">
      <p:transition spd="slow" advTm="1035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 descr="C:\Users\Реабилитация\Desktop\ФОНЫ для презентации\фиолет.голуб.волны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36" y="-6724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Реабилитация\Desktop\СЕРЕБР. ВОЛОНТЕРЫ\Мероприятия сер.волонтеров\1 Конк.обл Доброволец 34\фон персиковый роза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7" y="0"/>
            <a:ext cx="91402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8336" y="0"/>
            <a:ext cx="91256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Наши  партнеры</a:t>
            </a:r>
            <a:endParaRPr lang="ru-RU" sz="4000" dirty="0"/>
          </a:p>
        </p:txBody>
      </p:sp>
      <p:sp>
        <p:nvSpPr>
          <p:cNvPr id="5" name="Прямоугольник 4"/>
          <p:cNvSpPr/>
          <p:nvPr/>
        </p:nvSpPr>
        <p:spPr>
          <a:xfrm flipH="1">
            <a:off x="471052" y="3874209"/>
            <a:ext cx="8691284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600" b="1" dirty="0" smtClean="0">
              <a:solidFill>
                <a:srgbClr val="FF0000"/>
              </a:solidFill>
              <a:latin typeface="Monotype Corsiva" panose="03010101010201010101" pitchFamily="66" charset="0"/>
            </a:endParaRPr>
          </a:p>
          <a:p>
            <a:pPr algn="ctr"/>
            <a:endParaRPr lang="ru-RU" sz="1600" b="1" dirty="0">
              <a:solidFill>
                <a:srgbClr val="FF0000"/>
              </a:solidFill>
              <a:latin typeface="Monotype Corsiva" panose="03010101010201010101" pitchFamily="66" charset="0"/>
            </a:endParaRPr>
          </a:p>
          <a:p>
            <a:pPr algn="ctr"/>
            <a:endParaRPr lang="ru-RU" sz="1600" b="1" dirty="0" smtClean="0">
              <a:solidFill>
                <a:srgbClr val="FF0000"/>
              </a:solidFill>
              <a:latin typeface="Monotype Corsiva" panose="03010101010201010101" pitchFamily="66" charset="0"/>
            </a:endParaRPr>
          </a:p>
          <a:p>
            <a:pPr algn="ctr"/>
            <a:endParaRPr lang="ru-RU" sz="1600" b="1" dirty="0">
              <a:solidFill>
                <a:srgbClr val="FF0000"/>
              </a:solidFill>
              <a:latin typeface="Monotype Corsiva" panose="03010101010201010101" pitchFamily="66" charset="0"/>
            </a:endParaRPr>
          </a:p>
          <a:p>
            <a:pPr algn="ctr"/>
            <a:endParaRPr lang="ru-RU" sz="1600" b="1" dirty="0" smtClean="0">
              <a:solidFill>
                <a:srgbClr val="FF0000"/>
              </a:solidFill>
              <a:latin typeface="Monotype Corsiva" panose="03010101010201010101" pitchFamily="66" charset="0"/>
            </a:endParaRPr>
          </a:p>
          <a:p>
            <a:pPr algn="ctr"/>
            <a:endParaRPr lang="ru-RU" sz="2000" b="1" dirty="0" smtClean="0">
              <a:solidFill>
                <a:srgbClr val="FF0000"/>
              </a:solidFill>
              <a:latin typeface="Monotype Corsiva" panose="03010101010201010101" pitchFamily="66" charset="0"/>
            </a:endParaRPr>
          </a:p>
          <a:p>
            <a:pPr algn="ctr"/>
            <a:endParaRPr lang="ru-RU" sz="800" b="1" dirty="0" smtClean="0">
              <a:solidFill>
                <a:srgbClr val="FF0000"/>
              </a:solidFill>
              <a:latin typeface="Monotype Corsiva" panose="03010101010201010101" pitchFamily="66" charset="0"/>
            </a:endParaRPr>
          </a:p>
          <a:p>
            <a:pPr algn="ctr"/>
            <a:endParaRPr lang="ru-RU" sz="2000" b="1" dirty="0">
              <a:solidFill>
                <a:srgbClr val="FF0000"/>
              </a:solidFill>
              <a:latin typeface="Monotype Corsiva" panose="03010101010201010101" pitchFamily="66" charset="0"/>
            </a:endParaRPr>
          </a:p>
          <a:p>
            <a:pPr algn="ctr"/>
            <a:endParaRPr lang="ru-RU" sz="2000" b="1" dirty="0" smtClean="0">
              <a:solidFill>
                <a:srgbClr val="FF0000"/>
              </a:solidFill>
              <a:latin typeface="Monotype Corsiva" panose="03010101010201010101" pitchFamily="66" charset="0"/>
            </a:endParaRPr>
          </a:p>
          <a:p>
            <a:r>
              <a:rPr lang="ru-RU" sz="20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 </a:t>
            </a:r>
            <a:r>
              <a:rPr lang="ru-RU" sz="20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                      Поощряем  серебряных  волонтеров</a:t>
            </a:r>
            <a:r>
              <a:rPr lang="ru-RU" sz="20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 </a:t>
            </a:r>
            <a:r>
              <a:rPr lang="ru-RU" sz="20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. Общаемся с «особенной» молодежью</a:t>
            </a:r>
          </a:p>
          <a:p>
            <a:pPr algn="ctr"/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Акции «Письмо добра», «Золотые люди». Спортивный </a:t>
            </a:r>
            <a:r>
              <a:rPr lang="ru-RU" sz="1600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квест</a:t>
            </a:r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b="1" dirty="0">
              <a:solidFill>
                <a:schemeClr val="accent2">
                  <a:lumMod val="75000"/>
                </a:schemeClr>
              </a:solidFill>
              <a:latin typeface="Times New Roman"/>
              <a:cs typeface="Times New Roman"/>
            </a:endParaRPr>
          </a:p>
        </p:txBody>
      </p:sp>
      <p:pic>
        <p:nvPicPr>
          <p:cNvPr id="15" name="Picture 4" descr="C:\Users\Реабилитация\Desktop\СЕРЕБР. ВОЛОНТЕРЫ\Мероприятия сер.волонтеров\1 Конк.обл Доброволец 34\логотип твори добро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748" y="0"/>
            <a:ext cx="2028047" cy="14564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79512" y="6165304"/>
            <a:ext cx="8870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>
              <a:solidFill>
                <a:schemeClr val="accent2">
                  <a:lumMod val="75000"/>
                </a:schemeClr>
              </a:solidFill>
              <a:latin typeface="Times New Roman"/>
              <a:cs typeface="Times New Roman"/>
            </a:endParaRPr>
          </a:p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/>
                <a:cs typeface="Times New Roman"/>
              </a:rPr>
              <a:t>  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79512" y="548680"/>
            <a:ext cx="424847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1.Молодежный центр «Импульс»</a:t>
            </a:r>
          </a:p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2.Центральная районная библиотека</a:t>
            </a:r>
          </a:p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3.Районный дом культуры</a:t>
            </a:r>
          </a:p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4.Музей краеведения «Земля-Космос»</a:t>
            </a:r>
          </a:p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5.Детская школа искусств</a:t>
            </a:r>
          </a:p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6.Районный совет ветеранов</a:t>
            </a:r>
          </a:p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7.Кафе «Меренга»</a:t>
            </a:r>
          </a:p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8.МОУ «СШ №1 </a:t>
            </a:r>
            <a:r>
              <a:rPr lang="ru-RU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г.Николаевск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9.МОУ «СШ №3 </a:t>
            </a:r>
            <a:r>
              <a:rPr lang="ru-RU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г.Николаевск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387" name="Picture 3" descr="C:\Users\Реабилитация\Desktop\СЕРЕБР. ВОЛОНТЕРЫ\Мероприятия сер.волонтеров\Акция шк1 Золотые люди 4.10.22 ДоброБро\акция Золотые люди 4.10.22 ДоброБро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9164" y="1840354"/>
            <a:ext cx="2663172" cy="22806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521A1399-6748-40A0-ABCF-5AA029258E7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161" y="3397952"/>
            <a:ext cx="2670198" cy="18019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5399231E-6256-4F80-906E-1B09D6035D9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1286" y="3769915"/>
            <a:ext cx="1626370" cy="23771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E50A0A71-492B-4D13-BB18-4C3FD4BCD4C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656" y="3178084"/>
            <a:ext cx="1652536" cy="24622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388" name="Picture 4" descr="C:\Users\Реабилитация\Desktop\СЕРЕБР. ВОЛОНТЕРЫ\Мероприятия сер.волонтеров\10и11 Всер.вес.нед.Добра 18-24.04.22\Письмо Добра от ДоброБро шк1 22.04.22\акция Письмо Добра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85185"/>
            <a:ext cx="1800200" cy="16933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9" name="Picture 5" descr="C:\Users\Реабилитация\Desktop\РСМИ Фото 21 и 22г\Спорт.квест в парке И.В 27.07.22\сайт общая в парке.jpe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6083" y="4074897"/>
            <a:ext cx="2703643" cy="21294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699857"/>
            <a:ext cx="2925763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5846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54">
        <p14:prism isContent="1"/>
      </p:transition>
    </mc:Choice>
    <mc:Fallback xmlns="">
      <p:transition spd="slow" advTm="1035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 descr="C:\Users\Реабилитация\Desktop\ФОНЫ для презентации\фиолет.голуб.волны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36" y="-6724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Реабилитация\Desktop\СЕРЕБР. ВОЛОНТЕРЫ\Мероприятия сер.волонтеров\1 Конк.обл Доброволец 34\фон персиковый роза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847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8336" y="0"/>
            <a:ext cx="91256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 </a:t>
            </a:r>
            <a:r>
              <a:rPr lang="ru-RU" sz="3600" b="1" dirty="0" err="1" smtClean="0">
                <a:solidFill>
                  <a:srgbClr val="FF0000"/>
                </a:solidFill>
                <a:latin typeface="Monotype Corsiva" panose="03010101010201010101" pitchFamily="66" charset="0"/>
              </a:rPr>
              <a:t>Релаксируем</a:t>
            </a:r>
            <a:r>
              <a:rPr lang="ru-RU" sz="36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, развиваем  свою память</a:t>
            </a:r>
            <a:endParaRPr lang="ru-RU" sz="3600" dirty="0"/>
          </a:p>
        </p:txBody>
      </p:sp>
      <p:sp>
        <p:nvSpPr>
          <p:cNvPr id="5" name="Прямоугольник 4"/>
          <p:cNvSpPr/>
          <p:nvPr/>
        </p:nvSpPr>
        <p:spPr>
          <a:xfrm flipH="1">
            <a:off x="471052" y="3874209"/>
            <a:ext cx="869128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600" b="1" dirty="0" smtClean="0">
              <a:solidFill>
                <a:srgbClr val="FF0000"/>
              </a:solidFill>
              <a:latin typeface="Monotype Corsiva" panose="03010101010201010101" pitchFamily="66" charset="0"/>
            </a:endParaRPr>
          </a:p>
          <a:p>
            <a:pPr algn="ctr"/>
            <a:endParaRPr lang="ru-RU" sz="1600" b="1" dirty="0">
              <a:solidFill>
                <a:srgbClr val="FF0000"/>
              </a:solidFill>
              <a:latin typeface="Monotype Corsiva" panose="03010101010201010101" pitchFamily="66" charset="0"/>
            </a:endParaRPr>
          </a:p>
          <a:p>
            <a:pPr algn="ctr"/>
            <a:endParaRPr lang="ru-RU" sz="1600" b="1" dirty="0" smtClean="0">
              <a:solidFill>
                <a:srgbClr val="FF0000"/>
              </a:solidFill>
              <a:latin typeface="Monotype Corsiva" panose="03010101010201010101" pitchFamily="66" charset="0"/>
            </a:endParaRPr>
          </a:p>
          <a:p>
            <a:pPr algn="ctr"/>
            <a:endParaRPr lang="ru-RU" sz="1600" b="1" dirty="0">
              <a:solidFill>
                <a:srgbClr val="FF0000"/>
              </a:solidFill>
              <a:latin typeface="Monotype Corsiva" panose="03010101010201010101" pitchFamily="66" charset="0"/>
            </a:endParaRPr>
          </a:p>
          <a:p>
            <a:pPr algn="ctr"/>
            <a:endParaRPr lang="ru-RU" sz="1600" b="1" dirty="0" smtClean="0">
              <a:solidFill>
                <a:srgbClr val="FF0000"/>
              </a:solidFill>
              <a:latin typeface="Monotype Corsiva" panose="03010101010201010101" pitchFamily="66" charset="0"/>
            </a:endParaRPr>
          </a:p>
          <a:p>
            <a:pPr algn="ctr"/>
            <a:endParaRPr lang="ru-RU" sz="2000" b="1" dirty="0" smtClean="0">
              <a:solidFill>
                <a:srgbClr val="FF0000"/>
              </a:solidFill>
              <a:latin typeface="Monotype Corsiva" panose="03010101010201010101" pitchFamily="66" charset="0"/>
            </a:endParaRPr>
          </a:p>
          <a:p>
            <a:pPr algn="ctr"/>
            <a:endParaRPr lang="ru-RU" sz="800" b="1" dirty="0" smtClean="0">
              <a:solidFill>
                <a:srgbClr val="FF0000"/>
              </a:solidFill>
              <a:latin typeface="Monotype Corsiva" panose="03010101010201010101" pitchFamily="66" charset="0"/>
            </a:endParaRPr>
          </a:p>
          <a:p>
            <a:pPr algn="ctr"/>
            <a:endParaRPr lang="ru-RU" sz="2000" b="1" dirty="0">
              <a:solidFill>
                <a:srgbClr val="FF0000"/>
              </a:solidFill>
              <a:latin typeface="Monotype Corsiva" panose="03010101010201010101" pitchFamily="66" charset="0"/>
            </a:endParaRPr>
          </a:p>
          <a:p>
            <a:r>
              <a:rPr lang="ru-RU" sz="20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       </a:t>
            </a:r>
          </a:p>
          <a:p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серебряных волонтеров Клуба проводятся развивающие когнитивные занятия, кинезиологические задания, релаксационные упражнения в сенсорной комнате </a:t>
            </a:r>
            <a:endParaRPr lang="ru-RU" sz="2000" b="1" dirty="0">
              <a:solidFill>
                <a:schemeClr val="accent2">
                  <a:lumMod val="75000"/>
                </a:schemeClr>
              </a:solidFill>
              <a:latin typeface="Times New Roman"/>
              <a:cs typeface="Times New Roman"/>
            </a:endParaRPr>
          </a:p>
        </p:txBody>
      </p:sp>
      <p:pic>
        <p:nvPicPr>
          <p:cNvPr id="15" name="Picture 4" descr="C:\Users\Реабилитация\Desktop\СЕРЕБР. ВОЛОНТЕРЫ\Мероприятия сер.волонтеров\1 Конк.обл Доброволец 34\логотип твори добро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302010"/>
            <a:ext cx="2520280" cy="17281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79512" y="6165304"/>
            <a:ext cx="8870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>
              <a:solidFill>
                <a:schemeClr val="accent2">
                  <a:lumMod val="75000"/>
                </a:schemeClr>
              </a:solidFill>
              <a:latin typeface="Times New Roman"/>
              <a:cs typeface="Times New Roman"/>
            </a:endParaRPr>
          </a:p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/>
                <a:cs typeface="Times New Roman"/>
              </a:rPr>
              <a:t>  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79512" y="548680"/>
            <a:ext cx="42484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 smtClean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410" name="Picture 2" descr="C:\Users\Реабилитация\Desktop\СЕРЕБР. ВОЛОНТЕРЫ\Мероприятия сер.волонтеров\7 Развиваем память,дых.гимн Стрельникова,бодифлекс 25.03.22\IMG_20220325_102655 лучше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952" y="646332"/>
            <a:ext cx="3789000" cy="31561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C:\Users\Реабилитация\Desktop\СЕРЕБР. ВОЛОНТЕРЫ\Мероприятия сер.волонтеров\7 Развиваем память,дых.гимн Стрельникова,бодифлекс 25.03.22\IMG_20220325_104112 лучше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5941" y="725331"/>
            <a:ext cx="4252645" cy="30707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C:\Users\Реабилитация\Desktop\СЕРЕБР. ВОЛОНТЕРЫ\Мероприятия сер.волонтеров\12 релакс.зан слушаем музыку 28.04.22\релакс.занятие управляем эмоциями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856973"/>
            <a:ext cx="3591232" cy="23083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0180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54">
        <p14:prism isContent="1"/>
      </p:transition>
    </mc:Choice>
    <mc:Fallback xmlns="">
      <p:transition spd="slow" advTm="1035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 descr="C:\Users\Реабилитация\Desktop\ФОНЫ для презентации\фиолет.голуб.волны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36" y="-6724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Реабилитация\Desktop\СЕРЕБР. ВОЛОНТЕРЫ\Мероприятия сер.волонтеров\1 Конк.обл Доброволец 34\фон персиковый роза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2" y="8499"/>
            <a:ext cx="91847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8336" y="0"/>
            <a:ext cx="91256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 </a:t>
            </a:r>
            <a:r>
              <a:rPr lang="ru-RU" sz="40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Наши  </a:t>
            </a:r>
            <a:r>
              <a:rPr lang="ru-RU" sz="40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результаты  </a:t>
            </a:r>
            <a:endParaRPr lang="ru-RU" sz="4000" dirty="0"/>
          </a:p>
        </p:txBody>
      </p:sp>
      <p:sp>
        <p:nvSpPr>
          <p:cNvPr id="5" name="Прямоугольник 4"/>
          <p:cNvSpPr/>
          <p:nvPr/>
        </p:nvSpPr>
        <p:spPr>
          <a:xfrm flipH="1">
            <a:off x="18337" y="3874209"/>
            <a:ext cx="9143999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600" b="1" dirty="0" smtClean="0">
              <a:solidFill>
                <a:srgbClr val="FF0000"/>
              </a:solidFill>
              <a:latin typeface="Monotype Corsiva" panose="03010101010201010101" pitchFamily="66" charset="0"/>
            </a:endParaRPr>
          </a:p>
          <a:p>
            <a:pPr algn="ctr"/>
            <a:endParaRPr lang="ru-RU" sz="1600" b="1" dirty="0">
              <a:solidFill>
                <a:srgbClr val="FF0000"/>
              </a:solidFill>
              <a:latin typeface="Monotype Corsiva" panose="03010101010201010101" pitchFamily="66" charset="0"/>
            </a:endParaRPr>
          </a:p>
          <a:p>
            <a:r>
              <a:rPr lang="ru-RU" sz="16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 </a:t>
            </a:r>
            <a:r>
              <a:rPr lang="ru-RU" sz="16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                   </a:t>
            </a:r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sz="1600" b="1" dirty="0" smtClean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Было</a:t>
            </a:r>
            <a:endParaRPr lang="ru-RU" sz="1600" b="1" dirty="0" smtClean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b="1" dirty="0" smtClean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b="1" dirty="0" smtClean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b="1" dirty="0" smtClean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</a:t>
            </a:r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Стало</a:t>
            </a:r>
            <a:endParaRPr lang="ru-RU" sz="2000" b="1" dirty="0">
              <a:solidFill>
                <a:schemeClr val="accent2">
                  <a:lumMod val="75000"/>
                </a:schemeClr>
              </a:solidFill>
              <a:latin typeface="Times New Roman"/>
              <a:cs typeface="Times New Roman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79512" y="6165304"/>
            <a:ext cx="8870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>
              <a:solidFill>
                <a:schemeClr val="accent2">
                  <a:lumMod val="75000"/>
                </a:schemeClr>
              </a:solidFill>
              <a:latin typeface="Times New Roman"/>
              <a:cs typeface="Times New Roman"/>
            </a:endParaRPr>
          </a:p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/>
                <a:cs typeface="Times New Roman"/>
              </a:rPr>
              <a:t>  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79512" y="548680"/>
            <a:ext cx="42484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 smtClean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8337" y="707886"/>
            <a:ext cx="916641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*В 2022 году провели 39 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добрых дел для 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278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чел, отработали 226 ч. </a:t>
            </a:r>
          </a:p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Среди них 40 % 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людей с ОВЗ (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дети-инвалиды, 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молодые инвалиды).</a:t>
            </a:r>
          </a:p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*Приняли участие во всероссийских акциях «Весенняя неделя добра», «Зеленая </a:t>
            </a:r>
          </a:p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весна», «Письмо солдату», «Моя Конституция», «День добровольца», «День Героев  </a:t>
            </a:r>
          </a:p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Отечества», 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«Новогодние окна» 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другие. </a:t>
            </a:r>
            <a:endParaRPr lang="ru-RU" b="1" dirty="0" smtClean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Заняли 2 место в областном конкурсе «Доброволец 34» в номинации «</a:t>
            </a:r>
            <a:r>
              <a:rPr lang="ru-RU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Информацион-ное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освещение деятельности добровольческого (волонтерского) объединения» конкурсного трека «В потоке медиа». </a:t>
            </a:r>
            <a:endParaRPr lang="ru-RU" b="1" dirty="0" smtClean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>
              <a:solidFill>
                <a:schemeClr val="accent2">
                  <a:lumMod val="75000"/>
                </a:schemeClr>
              </a:solidFill>
              <a:latin typeface="Times New Roman"/>
              <a:cs typeface="Times New Roman"/>
            </a:endParaRPr>
          </a:p>
        </p:txBody>
      </p:sp>
      <p:pic>
        <p:nvPicPr>
          <p:cNvPr id="12" name="Picture 5" descr="C:\Users\Реабилитация\Desktop\СЕРЕБР. ВОЛОНТЕРЫ\Мероприятия сер.волонтеров\1ое Организац. 31.01.22\IMG_20220131_10250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234" y="2989254"/>
            <a:ext cx="2821904" cy="17699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Реабилитация\Desktop\СЕРЕБР. ВОЛОНТЕРЫ\Мероприятия сер.волонтеров\21 Круглый стол соцзащ .ПФ 4.10.22\Кр стол 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906034"/>
            <a:ext cx="2764578" cy="17633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Реабилитация\Desktop\СЕРЕБР. ВОЛОНТЕРЫ\Мероприятия сер.волонтеров\1 Конк.обл Доброволец 34\ГРАМОТЫ сер.волонт\благодарн Весен.нед.добра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2788515"/>
            <a:ext cx="3248512" cy="22966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7" descr="C:\Users\Реабилитация\Desktop\СЕРЕБР. ВОЛОНТЕРЫ\Мероприятия сер.волонтеров\1 Конк.обл Доброволец 34\сер.волонтеры логотип 2 подробно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3043" y="-34506"/>
            <a:ext cx="1691680" cy="14847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4251256"/>
            <a:ext cx="3469320" cy="24181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7095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54">
        <p14:prism isContent="1"/>
      </p:transition>
    </mc:Choice>
    <mc:Fallback xmlns="">
      <p:transition spd="slow" advTm="1035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 descr="C:\Users\Реабилитация\Desktop\ФОНЫ для презентации\фиолет.голуб.волны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36" y="-6724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Реабилитация\Desktop\СЕРЕБР. ВОЛОНТЕРЫ\Мероприятия сер.волонтеров\1 Конк.обл Доброволец 34\фон персиковый роза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499"/>
            <a:ext cx="923335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8336" y="0"/>
            <a:ext cx="91256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 </a:t>
            </a:r>
            <a:r>
              <a:rPr lang="ru-RU" sz="40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Наши  </a:t>
            </a:r>
            <a:r>
              <a:rPr lang="ru-RU" sz="40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результаты  </a:t>
            </a:r>
            <a:endParaRPr lang="ru-RU" sz="4000" dirty="0"/>
          </a:p>
        </p:txBody>
      </p:sp>
      <p:sp>
        <p:nvSpPr>
          <p:cNvPr id="5" name="Прямоугольник 4"/>
          <p:cNvSpPr/>
          <p:nvPr/>
        </p:nvSpPr>
        <p:spPr>
          <a:xfrm flipH="1">
            <a:off x="18337" y="3874209"/>
            <a:ext cx="9143999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600" b="1" dirty="0" smtClean="0">
              <a:solidFill>
                <a:srgbClr val="FF0000"/>
              </a:solidFill>
              <a:latin typeface="Monotype Corsiva" panose="03010101010201010101" pitchFamily="66" charset="0"/>
            </a:endParaRPr>
          </a:p>
          <a:p>
            <a:endParaRPr lang="ru-RU" sz="1600" b="1" dirty="0">
              <a:solidFill>
                <a:srgbClr val="FF0000"/>
              </a:solidFill>
              <a:latin typeface="Monotype Corsiva" panose="03010101010201010101" pitchFamily="66" charset="0"/>
            </a:endParaRPr>
          </a:p>
          <a:p>
            <a:r>
              <a:rPr lang="ru-RU" sz="16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 </a:t>
            </a:r>
            <a:r>
              <a:rPr lang="ru-RU" sz="16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                   </a:t>
            </a:r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sz="1600" b="1" dirty="0" smtClean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endParaRPr lang="ru-RU" sz="1600" b="1" dirty="0" smtClean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b="1" dirty="0" smtClean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b="1" dirty="0" smtClean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b="1" dirty="0" smtClean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</a:t>
            </a:r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b="1" dirty="0">
              <a:solidFill>
                <a:schemeClr val="accent2">
                  <a:lumMod val="75000"/>
                </a:schemeClr>
              </a:solidFill>
              <a:latin typeface="Times New Roman"/>
              <a:cs typeface="Times New Roman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79512" y="6165304"/>
            <a:ext cx="8870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>
              <a:solidFill>
                <a:schemeClr val="accent2">
                  <a:lumMod val="75000"/>
                </a:schemeClr>
              </a:solidFill>
              <a:latin typeface="Times New Roman"/>
              <a:cs typeface="Times New Roman"/>
            </a:endParaRPr>
          </a:p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/>
                <a:cs typeface="Times New Roman"/>
              </a:rPr>
              <a:t>  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79512" y="548680"/>
            <a:ext cx="42484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 smtClean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7" descr="C:\Users\Реабилитация\Desktop\СЕРЕБР. ВОЛОНТЕРЫ\Мероприятия сер.волонтеров\1 Конк.обл Доброволец 34\сер.волонтеры логотип 2 подробно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2880" y="154351"/>
            <a:ext cx="2448272" cy="18359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Реабилитация\Desktop\СЕРЕБР. ВОЛОНТЕРЫ\Мероприятия сер.волонтеров\яя Ретро дискотека 21.12.22\1 общая серебр. волонтеры грамоты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700632"/>
            <a:ext cx="3888432" cy="27216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Реабилитация\Desktop\СЕРЕБР. ВОЛОНТЕРЫ\Мероприятия сер.волонтеров\яя Ретро дискотека 21.12.22\2 руки сер.волонтеров все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3717032"/>
            <a:ext cx="3685638" cy="29459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Реабилитация\Desktop\СЕРЕБР. ВОЛОНТЕРЫ\Мероприятия сер.волонтеров\1 Конк.обл Доброволец 34\Доброволец34 ПОЛОЖЕНИЕ\ScanImage038 диплом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836" y="2204864"/>
            <a:ext cx="3109458" cy="42624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1282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54">
        <p14:prism isContent="1"/>
      </p:transition>
    </mc:Choice>
    <mc:Fallback xmlns="">
      <p:transition spd="slow" advTm="1035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 descr="C:\Users\Реабилитация\Desktop\ФОНЫ для презентации\фиолет.голуб.волны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36" y="-6724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Реабилитация\Desktop\СЕРЕБР. ВОЛОНТЕРЫ\Мероприятия сер.волонтеров\1 Конк.обл Доброволец 34\фон персиковый роза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3" y="-16473"/>
            <a:ext cx="91402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95536" y="188640"/>
            <a:ext cx="849694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  <a:latin typeface="Monotype Corsiva" panose="03010101010201010101" pitchFamily="66" charset="0"/>
                <a:ea typeface="Times New Roman"/>
              </a:rPr>
              <a:t>         С чего всё начиналось </a:t>
            </a:r>
            <a:endParaRPr lang="ru-RU" sz="4000" dirty="0"/>
          </a:p>
        </p:txBody>
      </p:sp>
      <p:pic>
        <p:nvPicPr>
          <p:cNvPr id="2052" name="Picture 4" descr="C:\Users\Реабилитация\Desktop\СЕРЕБР. ВОЛОНТЕРЫ\Мероприятия сер.волонтеров\1 Конк.обл Доброволец 34\логотип твори добро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5214" y="188640"/>
            <a:ext cx="2339061" cy="1653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8336" y="764705"/>
            <a:ext cx="9125663" cy="15850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u="sng" dirty="0" smtClean="0">
                <a:solidFill>
                  <a:schemeClr val="accent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</a:rPr>
              <a:t>Дата создания Клуба:</a:t>
            </a:r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</a:rPr>
              <a:t> 31.01.22 г.</a:t>
            </a:r>
          </a:p>
          <a:p>
            <a:endParaRPr lang="ru-RU" sz="800" b="1" u="sng" dirty="0" smtClean="0">
              <a:solidFill>
                <a:schemeClr val="accent2">
                  <a:lumMod val="75000"/>
                </a:schemeClr>
              </a:solidFill>
              <a:latin typeface="Times New Roman"/>
              <a:ea typeface="Times New Roman"/>
              <a:cs typeface="Times New Roman"/>
            </a:endParaRPr>
          </a:p>
          <a:p>
            <a:r>
              <a:rPr lang="ru-RU" sz="1600" b="1" u="sng" dirty="0" smtClean="0">
                <a:solidFill>
                  <a:schemeClr val="accent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</a:rPr>
              <a:t>Участники Клуба: </a:t>
            </a:r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</a:rPr>
              <a:t>активные пенсионеры от 55 лет и старше</a:t>
            </a:r>
          </a:p>
          <a:p>
            <a:endParaRPr lang="ru-RU" sz="800" b="1" dirty="0" smtClean="0">
              <a:solidFill>
                <a:schemeClr val="accent2">
                  <a:lumMod val="75000"/>
                </a:schemeClr>
              </a:solidFill>
              <a:latin typeface="Times New Roman"/>
              <a:ea typeface="Times New Roman"/>
              <a:cs typeface="Times New Roman"/>
            </a:endParaRPr>
          </a:p>
          <a:p>
            <a:r>
              <a:rPr lang="ru-RU" sz="1600" b="1" u="sng" dirty="0" smtClean="0">
                <a:solidFill>
                  <a:schemeClr val="accent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</a:rPr>
              <a:t>Цели работы Клуба</a:t>
            </a:r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</a:rPr>
              <a:t>: вовлечение граждан пожилого возраста в </a:t>
            </a:r>
          </a:p>
          <a:p>
            <a:r>
              <a:rPr lang="ru-RU" sz="1600" b="1" dirty="0" err="1" smtClean="0">
                <a:solidFill>
                  <a:schemeClr val="accent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</a:rPr>
              <a:t>волонтерство</a:t>
            </a:r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</a:rPr>
              <a:t> для повышения их уровня жизни и долголетия, оказание помощи незащищенным слоям населения, детям-инвалидам, молодым инвалидам и другим категориям </a:t>
            </a:r>
            <a:endParaRPr lang="ru-RU" sz="1600" dirty="0"/>
          </a:p>
        </p:txBody>
      </p:sp>
      <p:pic>
        <p:nvPicPr>
          <p:cNvPr id="2053" name="Picture 5" descr="C:\Users\Реабилитация\Desktop\СЕРЕБР. ВОЛОНТЕРЫ\Мероприятия сер.волонтеров\1ое Организац. 31.01.22\IMG_20220131_10250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0336" y="2524894"/>
            <a:ext cx="4448612" cy="30060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 flipH="1">
            <a:off x="4924686" y="5471248"/>
            <a:ext cx="3779912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900" b="1" dirty="0" smtClean="0">
              <a:solidFill>
                <a:schemeClr val="accent2">
                  <a:lumMod val="75000"/>
                </a:schemeClr>
              </a:solidFill>
              <a:latin typeface="Times New Roman"/>
              <a:ea typeface="Times New Roman"/>
              <a:cs typeface="Times New Roman"/>
            </a:endParaRPr>
          </a:p>
          <a:p>
            <a:pPr algn="ctr"/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</a:rPr>
              <a:t>Первое организационное заседание Клуба </a:t>
            </a:r>
          </a:p>
          <a:p>
            <a:pPr algn="ctr"/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</a:rPr>
              <a:t>«Гармония возраста» (55+) </a:t>
            </a: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4" t="17138" r="31655" b="4838"/>
          <a:stretch/>
        </p:blipFill>
        <p:spPr bwMode="auto">
          <a:xfrm>
            <a:off x="214089" y="2492896"/>
            <a:ext cx="4367078" cy="30509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39552" y="5543842"/>
            <a:ext cx="30963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Обучение специалиста по направлению</a:t>
            </a:r>
          </a:p>
          <a:p>
            <a:pPr algn="ctr"/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«Серебряное </a:t>
            </a:r>
            <a:r>
              <a:rPr lang="ru-RU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волонтерство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0358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54">
        <p14:prism isContent="1"/>
      </p:transition>
    </mc:Choice>
    <mc:Fallback xmlns="">
      <p:transition spd="slow" advTm="1035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863" y="15428"/>
            <a:ext cx="91868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C:\Users\Реабилитация\Desktop\СЕРЕБР. ВОЛОНТЕРЫ\Мероприятия сер.волонтеров\1 Конк.обл Доброволец 34\волонтером быть здорово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88640"/>
            <a:ext cx="7632848" cy="6289880"/>
          </a:xfrm>
          <a:prstGeom prst="rect">
            <a:avLst/>
          </a:prstGeom>
          <a:ln>
            <a:solidFill>
              <a:srgbClr val="FF0000"/>
            </a:solidFill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0022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 descr="C:\Users\Реабилитация\Desktop\ФОНЫ для презентации\фиолет.голуб.волны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36" y="-6724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Реабилитация\Desktop\СЕРЕБР. ВОЛОНТЕРЫ\Мероприятия сер.волонтеров\1 Конк.обл Доброволец 34\фон персиковый роза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095" y="0"/>
            <a:ext cx="917943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903649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Направления добровольческой деятельности</a:t>
            </a:r>
            <a:endParaRPr lang="ru-RU" sz="40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8336" y="707886"/>
            <a:ext cx="9144000" cy="58015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900" b="1" u="sng" dirty="0" smtClean="0">
              <a:solidFill>
                <a:schemeClr val="accent2">
                  <a:lumMod val="75000"/>
                </a:schemeClr>
              </a:solidFill>
              <a:latin typeface="Times New Roman"/>
              <a:ea typeface="Times New Roman"/>
              <a:cs typeface="Times New Roman"/>
            </a:endParaRPr>
          </a:p>
          <a:p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</a:rPr>
              <a:t>         </a:t>
            </a:r>
            <a:r>
              <a:rPr lang="ru-RU" sz="2000" b="1" u="sng" dirty="0" err="1" smtClean="0">
                <a:solidFill>
                  <a:schemeClr val="accent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</a:rPr>
              <a:t>Серебрянное</a:t>
            </a:r>
            <a:r>
              <a:rPr lang="ru-RU" sz="2000" b="1" u="sng" dirty="0" smtClean="0">
                <a:solidFill>
                  <a:schemeClr val="accent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</a:rPr>
              <a:t> и социальное </a:t>
            </a:r>
          </a:p>
          <a:p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</a:rPr>
              <a:t>                 </a:t>
            </a:r>
            <a:r>
              <a:rPr lang="ru-RU" sz="2000" b="1" u="sng" dirty="0" err="1" smtClean="0">
                <a:solidFill>
                  <a:schemeClr val="accent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</a:rPr>
              <a:t>волонтерство</a:t>
            </a:r>
            <a:r>
              <a:rPr lang="ru-RU" sz="2000" b="1" u="sng" dirty="0" smtClean="0">
                <a:solidFill>
                  <a:schemeClr val="accent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</a:rPr>
              <a:t>:</a:t>
            </a:r>
          </a:p>
          <a:p>
            <a:endParaRPr lang="ru-RU" sz="800" b="1" dirty="0">
              <a:solidFill>
                <a:schemeClr val="accent2">
                  <a:lumMod val="75000"/>
                </a:schemeClr>
              </a:solidFill>
              <a:latin typeface="Times New Roman"/>
              <a:ea typeface="Times New Roman"/>
              <a:cs typeface="Times New Roman"/>
            </a:endParaRPr>
          </a:p>
          <a:p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</a:rPr>
              <a:t>*  помощь пожилым одиноким гражданам</a:t>
            </a:r>
          </a:p>
          <a:p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</a:rPr>
              <a:t>*  помощь неблагополучным семьям</a:t>
            </a:r>
          </a:p>
          <a:p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</a:rPr>
              <a:t>*  помощь оказавшимся в трудной </a:t>
            </a:r>
          </a:p>
          <a:p>
            <a:r>
              <a:rPr lang="ru-RU" sz="1600" b="1" dirty="0">
                <a:solidFill>
                  <a:schemeClr val="accent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</a:rPr>
              <a:t>   жизненной ситуации</a:t>
            </a:r>
          </a:p>
          <a:p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</a:rPr>
              <a:t>* помощь участникам Великой Отечественной </a:t>
            </a:r>
          </a:p>
          <a:p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</a:rPr>
              <a:t>   войны, участникам боевых действий в </a:t>
            </a:r>
          </a:p>
          <a:p>
            <a:r>
              <a:rPr lang="ru-RU" sz="1600" b="1" dirty="0">
                <a:solidFill>
                  <a:schemeClr val="accent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</a:rPr>
              <a:t>  специальной военной операции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ru-RU" sz="1600" b="1" dirty="0" smtClean="0">
              <a:solidFill>
                <a:schemeClr val="accent2">
                  <a:lumMod val="75000"/>
                </a:schemeClr>
              </a:solidFill>
              <a:latin typeface="Times New Roman"/>
              <a:ea typeface="Times New Roman"/>
              <a:cs typeface="Times New Roman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ru-RU" sz="1600" b="1" dirty="0" smtClean="0">
              <a:solidFill>
                <a:schemeClr val="accent2">
                  <a:lumMod val="75000"/>
                </a:schemeClr>
              </a:solidFill>
              <a:latin typeface="Times New Roman"/>
              <a:ea typeface="Times New Roman"/>
              <a:cs typeface="Times New Roman"/>
            </a:endParaRPr>
          </a:p>
          <a:p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</a:rPr>
              <a:t>         </a:t>
            </a:r>
            <a:endParaRPr lang="ru-RU" sz="2000" b="1" dirty="0">
              <a:solidFill>
                <a:schemeClr val="accent2">
                  <a:lumMod val="75000"/>
                </a:schemeClr>
              </a:solidFill>
              <a:latin typeface="Times New Roman"/>
              <a:ea typeface="Times New Roman"/>
              <a:cs typeface="Times New Roman"/>
            </a:endParaRPr>
          </a:p>
          <a:p>
            <a:endParaRPr lang="ru-RU" sz="3200" b="1" dirty="0" smtClean="0">
              <a:solidFill>
                <a:schemeClr val="accent2">
                  <a:lumMod val="75000"/>
                </a:schemeClr>
              </a:solidFill>
              <a:latin typeface="Times New Roman"/>
              <a:ea typeface="Times New Roman"/>
              <a:cs typeface="Times New Roman"/>
            </a:endParaRPr>
          </a:p>
          <a:p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</a:rPr>
              <a:t>                                                                   </a:t>
            </a:r>
            <a:r>
              <a:rPr lang="ru-RU" sz="2000" b="1" u="sng" dirty="0" smtClean="0">
                <a:solidFill>
                  <a:schemeClr val="accent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</a:rPr>
              <a:t>Инклюзивное </a:t>
            </a:r>
            <a:r>
              <a:rPr lang="ru-RU" sz="2000" b="1" u="sng" dirty="0" err="1">
                <a:solidFill>
                  <a:schemeClr val="accent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</a:rPr>
              <a:t>волонтерство</a:t>
            </a:r>
            <a:r>
              <a:rPr lang="ru-RU" sz="2000" b="1" u="sng" dirty="0" smtClean="0">
                <a:solidFill>
                  <a:schemeClr val="accent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</a:rPr>
              <a:t>:</a:t>
            </a:r>
          </a:p>
          <a:p>
            <a:endParaRPr lang="ru-RU" sz="800" b="1" u="sng" dirty="0" smtClean="0">
              <a:solidFill>
                <a:schemeClr val="accent2">
                  <a:lumMod val="75000"/>
                </a:schemeClr>
              </a:solidFill>
              <a:latin typeface="Times New Roman"/>
              <a:ea typeface="Times New Roman"/>
              <a:cs typeface="Times New Roman"/>
            </a:endParaRPr>
          </a:p>
          <a:p>
            <a:endParaRPr lang="ru-RU" sz="800" b="1" dirty="0">
              <a:solidFill>
                <a:schemeClr val="accent2">
                  <a:lumMod val="75000"/>
                </a:schemeClr>
              </a:solidFill>
              <a:latin typeface="Times New Roman"/>
              <a:ea typeface="Times New Roman"/>
              <a:cs typeface="Times New Roman"/>
            </a:endParaRPr>
          </a:p>
          <a:p>
            <a:r>
              <a:rPr lang="ru-RU" sz="1600" b="1" dirty="0">
                <a:solidFill>
                  <a:schemeClr val="accent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</a:rPr>
              <a:t>                                                                                * помощь людям с ограниченными возможностями   </a:t>
            </a:r>
          </a:p>
          <a:p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</a:rPr>
              <a:t>                                                                                    здоровья</a:t>
            </a:r>
            <a:endParaRPr lang="ru-RU" sz="1600" b="1" dirty="0">
              <a:solidFill>
                <a:schemeClr val="accent2">
                  <a:lumMod val="75000"/>
                </a:schemeClr>
              </a:solidFill>
              <a:latin typeface="Times New Roman"/>
              <a:ea typeface="Times New Roman"/>
              <a:cs typeface="Times New Roman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</a:rPr>
              <a:t>                                                                           * помощь детям-инвалидам до 18 лет</a:t>
            </a:r>
            <a:endParaRPr lang="ru-RU" sz="1600" b="1" dirty="0">
              <a:solidFill>
                <a:schemeClr val="accent2">
                  <a:lumMod val="75000"/>
                </a:schemeClr>
              </a:solidFill>
              <a:latin typeface="Times New Roman"/>
              <a:ea typeface="Times New Roman"/>
              <a:cs typeface="Times New Roman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</a:rPr>
              <a:t>                                                                           * помощь молодым инвалидам от 18 до 44 лет</a:t>
            </a:r>
            <a:endParaRPr lang="ru-RU" sz="1600" b="1" dirty="0">
              <a:solidFill>
                <a:schemeClr val="accent2">
                  <a:lumMod val="75000"/>
                </a:schemeClr>
              </a:solidFill>
              <a:latin typeface="Times New Roman"/>
              <a:ea typeface="Times New Roman"/>
              <a:cs typeface="Times New Roman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ru-RU" b="1" dirty="0" smtClean="0">
              <a:solidFill>
                <a:schemeClr val="accent2">
                  <a:lumMod val="75000"/>
                </a:schemeClr>
              </a:solidFill>
              <a:latin typeface="Times New Roman"/>
              <a:ea typeface="Times New Roman"/>
              <a:cs typeface="Times New Roman"/>
            </a:endParaRPr>
          </a:p>
        </p:txBody>
      </p:sp>
      <p:pic>
        <p:nvPicPr>
          <p:cNvPr id="3074" name="Picture 2" descr="C:\Users\Реабилитация\Desktop\ФОНЫ для презентации\логотип инвалид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645024"/>
            <a:ext cx="4103154" cy="27959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Users\Реабилитация\Desktop\СЕРЕБР. ВОЛОНТЕРЫ\Мероприятия сер.волонтеров\1 Конк.обл Доброволец 34\картинка пожилые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8248" y="724781"/>
            <a:ext cx="4086200" cy="28083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819727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54">
        <p14:prism isContent="1"/>
      </p:transition>
    </mc:Choice>
    <mc:Fallback xmlns="">
      <p:transition spd="slow" advTm="1035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 descr="C:\Users\Реабилитация\Desktop\ФОНЫ для презентации\фиолет.голуб.волны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36" y="-6724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Реабилитация\Desktop\СЕРЕБР. ВОЛОНТЕРЫ\Мероприятия сер.волонтеров\1 Конк.обл Доброволец 34\фон персиковый роза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7" y="0"/>
            <a:ext cx="91402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8336" y="0"/>
            <a:ext cx="91256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Наши  добрые дела</a:t>
            </a:r>
            <a:endParaRPr lang="ru-RU" sz="4000" dirty="0"/>
          </a:p>
        </p:txBody>
      </p:sp>
      <p:pic>
        <p:nvPicPr>
          <p:cNvPr id="4099" name="Picture 3" descr="C:\Users\Реабилитация\Desktop\СЕРЕБР. ВОЛОНТЕРЫ\Мероприятия сер.волонтеров\2 Печем блины.Кафе Меренга 24.02.22 МИ и СВ\Самат печет1 НА САЙТ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275" y="707886"/>
            <a:ext cx="3816424" cy="26762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Реабилитация\Desktop\СЕРЕБР. ВОЛОНТЕРЫ\Мероприятия сер.волонтеров\2 Печем блины.Кафе Меренга 24.02.22 МИ и СВ\Аня и Таня пекут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707886"/>
            <a:ext cx="3807103" cy="27143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Реабилитация\Desktop\СЕРЕБР. ВОЛОНТЕРЫ\Мероприятия сер.волонтеров\2 Печем блины.Кафе Меренга 24.02.22 МИ и СВ\общее фото и я печем блины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039" y="3604048"/>
            <a:ext cx="3712897" cy="27529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 flipH="1">
            <a:off x="4283968" y="3604048"/>
            <a:ext cx="468052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Помогаем молодым инвалидам</a:t>
            </a:r>
          </a:p>
          <a:p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/>
                <a:cs typeface="Times New Roman"/>
              </a:rPr>
              <a:t>о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/>
                <a:cs typeface="Times New Roman"/>
              </a:rPr>
              <a:t>бучению навыкам </a:t>
            </a:r>
            <a:r>
              <a:rPr lang="ru-RU" sz="2000" b="1" dirty="0" err="1" smtClean="0">
                <a:solidFill>
                  <a:schemeClr val="accent2">
                    <a:lumMod val="75000"/>
                  </a:schemeClr>
                </a:solidFill>
                <a:latin typeface="Times New Roman"/>
                <a:cs typeface="Times New Roman"/>
              </a:rPr>
              <a:t>самообслужива-ния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/>
                <a:cs typeface="Times New Roman"/>
              </a:rPr>
              <a:t>, ведению домашнего хозяйства</a:t>
            </a:r>
          </a:p>
          <a:p>
            <a:endParaRPr lang="ru-RU" sz="2000" b="1" dirty="0">
              <a:solidFill>
                <a:schemeClr val="accent2">
                  <a:lumMod val="75000"/>
                </a:schemeClr>
              </a:solidFill>
              <a:latin typeface="Times New Roman"/>
              <a:cs typeface="Times New Roman"/>
            </a:endParaRPr>
          </a:p>
          <a:p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/>
                <a:cs typeface="Times New Roman"/>
              </a:rPr>
              <a:t>Мастер-класс серебряных волонтеров для молодых инвалидов «Кулинария без возраста: Печем блины»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773143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54">
        <p14:prism isContent="1"/>
      </p:transition>
    </mc:Choice>
    <mc:Fallback xmlns="">
      <p:transition spd="slow" advTm="1035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 descr="C:\Users\Реабилитация\Desktop\ФОНЫ для презентации\фиолет.голуб.волны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36" y="-6724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Реабилитация\Desktop\СЕРЕБР. ВОЛОНТЕРЫ\Мероприятия сер.волонтеров\1 Конк.обл Доброволец 34\фон персиковый роза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7" y="0"/>
            <a:ext cx="91402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8336" y="0"/>
            <a:ext cx="91256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Наши  добрые дела</a:t>
            </a:r>
            <a:endParaRPr lang="ru-RU" sz="4000" dirty="0"/>
          </a:p>
        </p:txBody>
      </p:sp>
      <p:sp>
        <p:nvSpPr>
          <p:cNvPr id="5" name="Прямоугольник 4"/>
          <p:cNvSpPr/>
          <p:nvPr/>
        </p:nvSpPr>
        <p:spPr>
          <a:xfrm flipH="1">
            <a:off x="3779912" y="3604048"/>
            <a:ext cx="5184576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600" b="1" dirty="0" smtClean="0">
              <a:solidFill>
                <a:srgbClr val="FF0000"/>
              </a:solidFill>
              <a:latin typeface="Monotype Corsiva" panose="03010101010201010101" pitchFamily="66" charset="0"/>
            </a:endParaRPr>
          </a:p>
          <a:p>
            <a:pPr algn="ctr"/>
            <a:endParaRPr lang="ru-RU" sz="1600" b="1" dirty="0">
              <a:solidFill>
                <a:srgbClr val="FF0000"/>
              </a:solidFill>
              <a:latin typeface="Monotype Corsiva" panose="03010101010201010101" pitchFamily="66" charset="0"/>
            </a:endParaRPr>
          </a:p>
          <a:p>
            <a:pPr algn="ctr"/>
            <a:endParaRPr lang="ru-RU" sz="1600" b="1" dirty="0" smtClean="0">
              <a:solidFill>
                <a:srgbClr val="FF0000"/>
              </a:solidFill>
              <a:latin typeface="Monotype Corsiva" panose="03010101010201010101" pitchFamily="66" charset="0"/>
            </a:endParaRPr>
          </a:p>
          <a:p>
            <a:pPr algn="ctr"/>
            <a:endParaRPr lang="ru-RU" sz="1600" b="1" dirty="0">
              <a:solidFill>
                <a:srgbClr val="FF0000"/>
              </a:solidFill>
              <a:latin typeface="Monotype Corsiva" panose="03010101010201010101" pitchFamily="66" charset="0"/>
            </a:endParaRPr>
          </a:p>
          <a:p>
            <a:pPr algn="ctr"/>
            <a:endParaRPr lang="ru-RU" sz="1600" b="1" dirty="0" smtClean="0">
              <a:solidFill>
                <a:srgbClr val="FF0000"/>
              </a:solidFill>
              <a:latin typeface="Monotype Corsiva" panose="03010101010201010101" pitchFamily="66" charset="0"/>
            </a:endParaRPr>
          </a:p>
          <a:p>
            <a:pPr algn="ctr"/>
            <a:endParaRPr lang="ru-RU" sz="2000" b="1" dirty="0" smtClean="0">
              <a:solidFill>
                <a:srgbClr val="FF0000"/>
              </a:solidFill>
              <a:latin typeface="Monotype Corsiva" panose="03010101010201010101" pitchFamily="66" charset="0"/>
            </a:endParaRPr>
          </a:p>
          <a:p>
            <a:pPr algn="ctr"/>
            <a:endParaRPr lang="ru-RU" sz="800" b="1" dirty="0" smtClean="0">
              <a:solidFill>
                <a:srgbClr val="FF0000"/>
              </a:solidFill>
              <a:latin typeface="Monotype Corsiva" panose="03010101010201010101" pitchFamily="66" charset="0"/>
            </a:endParaRPr>
          </a:p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Помогаем молодым инвалидам</a:t>
            </a:r>
          </a:p>
          <a:p>
            <a:r>
              <a:rPr lang="ru-RU" sz="1600" b="1" dirty="0">
                <a:solidFill>
                  <a:schemeClr val="accent2">
                    <a:lumMod val="75000"/>
                  </a:schemeClr>
                </a:solidFill>
                <a:latin typeface="Times New Roman"/>
                <a:cs typeface="Times New Roman"/>
              </a:rPr>
              <a:t>о</a:t>
            </a:r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Times New Roman"/>
                <a:cs typeface="Times New Roman"/>
              </a:rPr>
              <a:t>бучению навыкам самообслуживания, ведению домашнего хозяйства</a:t>
            </a:r>
          </a:p>
          <a:p>
            <a:endParaRPr lang="ru-RU" sz="800" b="1" dirty="0">
              <a:solidFill>
                <a:schemeClr val="accent2">
                  <a:lumMod val="75000"/>
                </a:schemeClr>
              </a:solidFill>
              <a:latin typeface="Times New Roman"/>
              <a:cs typeface="Times New Roman"/>
            </a:endParaRPr>
          </a:p>
          <a:p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Times New Roman"/>
                <a:cs typeface="Times New Roman"/>
              </a:rPr>
              <a:t>Мастер-класс серебряных волонтеров для молодых инвалидов «Кулинария без возраста: Печем пироги»</a:t>
            </a:r>
            <a:endParaRPr lang="ru-RU" sz="1600" dirty="0"/>
          </a:p>
        </p:txBody>
      </p:sp>
      <p:pic>
        <p:nvPicPr>
          <p:cNvPr id="5122" name="Picture 2" descr="C:\Users\Реабилитация\Desktop\СЕРЕБР. ВОЛОНТЕРЫ\Мероприятия сер.волонтеров\11 Печем пироги с МИ 21.04.22\сайт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904" y="3812838"/>
            <a:ext cx="2952328" cy="27217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Реабилитация\Desktop\СЕРЕБР. ВОЛОНТЕРЫ\Мероприятия сер.волонтеров\11 Печем пироги с МИ 21.04.22\сайт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6370" y="707886"/>
            <a:ext cx="2940026" cy="29940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Реабилитация\Desktop\СЕРЕБР. ВОЛОНТЕРЫ\Мероприятия сер.волонтеров\11 Печем пироги с МИ 21.04.22\все в фартуках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700537"/>
            <a:ext cx="3532427" cy="26191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Реабилитация\Desktop\СЕРЕБР. ВОЛОНТЕРЫ\Мероприятия сер.волонтеров\11 Печем пироги с МИ 21.04.22\сайт3 за столом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3232" y="2410196"/>
            <a:ext cx="3483024" cy="27635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Реабилитация\Desktop\СЕРЕБР. ВОЛОНТЕРЫ\Мероприятия сер.волонтеров\1 Конк.обл Доброволец 34\сердце и руки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9971" y="700537"/>
            <a:ext cx="1996399" cy="1576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510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54">
        <p14:prism isContent="1"/>
      </p:transition>
    </mc:Choice>
    <mc:Fallback xmlns="">
      <p:transition spd="slow" advTm="1035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 descr="C:\Users\Реабилитация\Desktop\ФОНЫ для презентации\фиолет.голуб.волны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36" y="-6724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Реабилитация\Desktop\СЕРЕБР. ВОЛОНТЕРЫ\Мероприятия сер.волонтеров\1 Конк.обл Доброволец 34\фон персиковый роза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7" y="0"/>
            <a:ext cx="91402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8336" y="0"/>
            <a:ext cx="91256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Наши  добрые дела</a:t>
            </a:r>
            <a:endParaRPr lang="ru-RU" sz="4000" dirty="0"/>
          </a:p>
        </p:txBody>
      </p:sp>
      <p:sp>
        <p:nvSpPr>
          <p:cNvPr id="5" name="Прямоугольник 4"/>
          <p:cNvSpPr/>
          <p:nvPr/>
        </p:nvSpPr>
        <p:spPr>
          <a:xfrm flipH="1">
            <a:off x="3779912" y="3604048"/>
            <a:ext cx="5184576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600" b="1" dirty="0" smtClean="0">
              <a:solidFill>
                <a:srgbClr val="FF0000"/>
              </a:solidFill>
              <a:latin typeface="Monotype Corsiva" panose="03010101010201010101" pitchFamily="66" charset="0"/>
            </a:endParaRPr>
          </a:p>
          <a:p>
            <a:pPr algn="ctr"/>
            <a:endParaRPr lang="ru-RU" sz="1600" b="1" dirty="0">
              <a:solidFill>
                <a:srgbClr val="FF0000"/>
              </a:solidFill>
              <a:latin typeface="Monotype Corsiva" panose="03010101010201010101" pitchFamily="66" charset="0"/>
            </a:endParaRPr>
          </a:p>
          <a:p>
            <a:pPr algn="ctr"/>
            <a:endParaRPr lang="ru-RU" sz="1600" b="1" dirty="0" smtClean="0">
              <a:solidFill>
                <a:srgbClr val="FF0000"/>
              </a:solidFill>
              <a:latin typeface="Monotype Corsiva" panose="03010101010201010101" pitchFamily="66" charset="0"/>
            </a:endParaRPr>
          </a:p>
          <a:p>
            <a:pPr algn="ctr"/>
            <a:endParaRPr lang="ru-RU" sz="1600" b="1" dirty="0">
              <a:solidFill>
                <a:srgbClr val="FF0000"/>
              </a:solidFill>
              <a:latin typeface="Monotype Corsiva" panose="03010101010201010101" pitchFamily="66" charset="0"/>
            </a:endParaRPr>
          </a:p>
          <a:p>
            <a:pPr algn="ctr"/>
            <a:endParaRPr lang="ru-RU" sz="1600" b="1" dirty="0" smtClean="0">
              <a:solidFill>
                <a:srgbClr val="FF0000"/>
              </a:solidFill>
              <a:latin typeface="Monotype Corsiva" panose="03010101010201010101" pitchFamily="66" charset="0"/>
            </a:endParaRPr>
          </a:p>
          <a:p>
            <a:pPr algn="ctr"/>
            <a:endParaRPr lang="ru-RU" sz="2000" b="1" dirty="0" smtClean="0">
              <a:solidFill>
                <a:srgbClr val="FF0000"/>
              </a:solidFill>
              <a:latin typeface="Monotype Corsiva" panose="03010101010201010101" pitchFamily="66" charset="0"/>
            </a:endParaRPr>
          </a:p>
          <a:p>
            <a:pPr algn="ctr"/>
            <a:endParaRPr lang="ru-RU" sz="2000" b="1" dirty="0" smtClean="0">
              <a:solidFill>
                <a:srgbClr val="FF0000"/>
              </a:solidFill>
              <a:latin typeface="Monotype Corsiva" panose="03010101010201010101" pitchFamily="66" charset="0"/>
            </a:endParaRPr>
          </a:p>
          <a:p>
            <a:pPr algn="ctr"/>
            <a:endParaRPr lang="ru-RU" sz="2000" b="1" dirty="0" smtClean="0">
              <a:solidFill>
                <a:srgbClr val="FF0000"/>
              </a:solidFill>
              <a:latin typeface="Monotype Corsiva" panose="03010101010201010101" pitchFamily="66" charset="0"/>
            </a:endParaRPr>
          </a:p>
          <a:p>
            <a:pPr algn="ctr"/>
            <a:endParaRPr lang="ru-RU" sz="800" b="1" dirty="0" smtClean="0">
              <a:solidFill>
                <a:srgbClr val="FF0000"/>
              </a:solidFill>
              <a:latin typeface="Monotype Corsiva" panose="03010101010201010101" pitchFamily="66" charset="0"/>
            </a:endParaRPr>
          </a:p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Помогаем молодым инвалидам</a:t>
            </a:r>
            <a:endParaRPr lang="ru-RU" sz="2000" b="1" dirty="0">
              <a:solidFill>
                <a:schemeClr val="accent2">
                  <a:lumMod val="75000"/>
                </a:schemeClr>
              </a:solidFill>
              <a:latin typeface="Times New Roman"/>
              <a:cs typeface="Times New Roman"/>
            </a:endParaRPr>
          </a:p>
          <a:p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Times New Roman"/>
                <a:cs typeface="Times New Roman"/>
              </a:rPr>
              <a:t> Мастер-классы серебряных волонтеров для молодых   </a:t>
            </a:r>
          </a:p>
          <a:p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Times New Roman"/>
                <a:cs typeface="Times New Roman"/>
              </a:rPr>
              <a:t> инвалидов «Лоскутное шитьё» и «Вязание»</a:t>
            </a:r>
            <a:endParaRPr lang="ru-RU" sz="1600" dirty="0"/>
          </a:p>
        </p:txBody>
      </p:sp>
      <p:pic>
        <p:nvPicPr>
          <p:cNvPr id="6146" name="Picture 2" descr="C:\Users\Реабилитация\Desktop\СЕРЕБР. ВОЛОНТЕРЫ\Мероприятия сер.волонтеров\15    21.06.22 Мастер. кл Лоскутное шитье и Вязание Барвинок, Гниловщенко, Ростовцева, Короткая\IMG_20220621_095848 Лоскутное шитье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384" y="707886"/>
            <a:ext cx="3397936" cy="25692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Реабилитация\Desktop\СЕРЕБР. ВОЛОНТЕРЫ\Мероприятия сер.волонтеров\15    21.06.22 Мастер. кл Лоскутное шитье и Вязание Барвинок, Гниловщенко, Ростовцева, Короткая\IMG-20220621-WA0005 все с Ростовцевой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529797"/>
            <a:ext cx="3396775" cy="25635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Реабилитация\Desktop\СЕРЕБР. ВОЛОНТЕРЫ\Мероприятия сер.волонтеров\15    21.06.22 Мастер. кл Лоскутное шитье и Вязание Барвинок, Гниловщенко, Ростовцева, Короткая\IMG_20220621_102244 Гниловщенко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676708"/>
            <a:ext cx="3638321" cy="26004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C:\Users\Реабилитация\Desktop\СЕРЕБР. ВОЛОНТЕРЫ\Мероприятия сер.волонтеров\15    21.06.22 Мастер. кл Лоскутное шитье и Вязание Барвинок, Гниловщенко, Ростовцева, Короткая\IMG_20220621_103517 Ростовцева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448462"/>
            <a:ext cx="3638321" cy="24172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4744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54">
        <p14:prism isContent="1"/>
      </p:transition>
    </mc:Choice>
    <mc:Fallback xmlns="">
      <p:transition spd="slow" advTm="1035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 descr="C:\Users\Реабилитация\Desktop\ФОНЫ для презентации\фиолет.голуб.волны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36" y="-6724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Реабилитация\Desktop\СЕРЕБР. ВОЛОНТЕРЫ\Мероприятия сер.волонтеров\1 Конк.обл Доброволец 34\фон персиковый роза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7" y="0"/>
            <a:ext cx="91402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8336" y="0"/>
            <a:ext cx="91256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Наши  добрые дела</a:t>
            </a:r>
            <a:endParaRPr lang="ru-RU" sz="4000" dirty="0"/>
          </a:p>
        </p:txBody>
      </p:sp>
      <p:sp>
        <p:nvSpPr>
          <p:cNvPr id="5" name="Прямоугольник 4"/>
          <p:cNvSpPr/>
          <p:nvPr/>
        </p:nvSpPr>
        <p:spPr>
          <a:xfrm flipH="1">
            <a:off x="4355976" y="3604048"/>
            <a:ext cx="4608512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600" b="1" dirty="0" smtClean="0">
              <a:solidFill>
                <a:srgbClr val="FF0000"/>
              </a:solidFill>
              <a:latin typeface="Monotype Corsiva" panose="03010101010201010101" pitchFamily="66" charset="0"/>
            </a:endParaRPr>
          </a:p>
          <a:p>
            <a:pPr algn="ctr"/>
            <a:endParaRPr lang="ru-RU" sz="1600" b="1" dirty="0">
              <a:solidFill>
                <a:srgbClr val="FF0000"/>
              </a:solidFill>
              <a:latin typeface="Monotype Corsiva" panose="03010101010201010101" pitchFamily="66" charset="0"/>
            </a:endParaRPr>
          </a:p>
          <a:p>
            <a:pPr algn="ctr"/>
            <a:endParaRPr lang="ru-RU" sz="1600" b="1" dirty="0" smtClean="0">
              <a:solidFill>
                <a:srgbClr val="FF0000"/>
              </a:solidFill>
              <a:latin typeface="Monotype Corsiva" panose="03010101010201010101" pitchFamily="66" charset="0"/>
            </a:endParaRPr>
          </a:p>
          <a:p>
            <a:pPr algn="ctr"/>
            <a:endParaRPr lang="ru-RU" sz="1600" b="1" dirty="0">
              <a:solidFill>
                <a:srgbClr val="FF0000"/>
              </a:solidFill>
              <a:latin typeface="Monotype Corsiva" panose="03010101010201010101" pitchFamily="66" charset="0"/>
            </a:endParaRPr>
          </a:p>
          <a:p>
            <a:pPr algn="ctr"/>
            <a:endParaRPr lang="ru-RU" sz="1600" b="1" dirty="0" smtClean="0">
              <a:solidFill>
                <a:srgbClr val="FF0000"/>
              </a:solidFill>
              <a:latin typeface="Monotype Corsiva" panose="03010101010201010101" pitchFamily="66" charset="0"/>
            </a:endParaRPr>
          </a:p>
          <a:p>
            <a:pPr algn="ctr"/>
            <a:endParaRPr lang="ru-RU" sz="2000" b="1" dirty="0" smtClean="0">
              <a:solidFill>
                <a:srgbClr val="FF0000"/>
              </a:solidFill>
              <a:latin typeface="Monotype Corsiva" panose="03010101010201010101" pitchFamily="66" charset="0"/>
            </a:endParaRPr>
          </a:p>
          <a:p>
            <a:pPr algn="ctr"/>
            <a:endParaRPr lang="ru-RU" sz="2000" b="1" dirty="0" smtClean="0">
              <a:solidFill>
                <a:srgbClr val="FF0000"/>
              </a:solidFill>
              <a:latin typeface="Monotype Corsiva" panose="03010101010201010101" pitchFamily="66" charset="0"/>
            </a:endParaRPr>
          </a:p>
          <a:p>
            <a:pPr algn="ctr"/>
            <a:endParaRPr lang="ru-RU" sz="800" b="1" dirty="0" smtClean="0">
              <a:solidFill>
                <a:srgbClr val="FF0000"/>
              </a:solidFill>
              <a:latin typeface="Monotype Corsiva" panose="03010101010201010101" pitchFamily="66" charset="0"/>
            </a:endParaRPr>
          </a:p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Помогаем молодым инвалидам</a:t>
            </a:r>
            <a:endParaRPr lang="ru-RU" sz="2000" b="1" dirty="0">
              <a:solidFill>
                <a:schemeClr val="accent2">
                  <a:lumMod val="75000"/>
                </a:schemeClr>
              </a:solidFill>
              <a:latin typeface="Times New Roman"/>
              <a:cs typeface="Times New Roman"/>
            </a:endParaRPr>
          </a:p>
          <a:p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Times New Roman"/>
                <a:cs typeface="Times New Roman"/>
              </a:rPr>
              <a:t>Мастер-класс серебряных волонтеров для молодых инвалидов «Всё для дома пригодится» (вяжем коврики из мусорных пакетов)</a:t>
            </a:r>
            <a:endParaRPr lang="ru-RU" sz="1600" dirty="0"/>
          </a:p>
        </p:txBody>
      </p:sp>
      <p:pic>
        <p:nvPicPr>
          <p:cNvPr id="7170" name="Picture 2" descr="C:\Users\Реабилитация\Desktop\СЕРЕБР. ВОЛОНТЕРЫ\Мероприятия сер.волонтеров\19 Коврики из мусор.пакетов\коврики1 сайт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707886"/>
            <a:ext cx="4032447" cy="27211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Реабилитация\Desktop\СЕРЕБР. ВОЛОНТЕРЫ\Мероприятия сер.волонтеров\19 Коврики из мусор.пакетов\коврики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4615" y="1483774"/>
            <a:ext cx="4158128" cy="36724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Реабилитация\Desktop\СЕРЕБР. ВОЛОНТЕРЫ\Мероприятия сер.волонтеров\19 Коврики из мусор.пакетов\общее с Л.В сайт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3789040"/>
            <a:ext cx="4032447" cy="27342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9490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54">
        <p14:prism isContent="1"/>
      </p:transition>
    </mc:Choice>
    <mc:Fallback xmlns="">
      <p:transition spd="slow" advTm="1035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 descr="C:\Users\Реабилитация\Desktop\ФОНЫ для презентации\фиолет.голуб.волны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36" y="-6724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Реабилитация\Desktop\СЕРЕБР. ВОЛОНТЕРЫ\Мероприятия сер.волонтеров\1 Конк.обл Доброволец 34\фон персиковый роза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7" y="0"/>
            <a:ext cx="91402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8336" y="0"/>
            <a:ext cx="91256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Наши  добрые дела</a:t>
            </a:r>
            <a:endParaRPr lang="ru-RU" sz="4000" dirty="0"/>
          </a:p>
        </p:txBody>
      </p:sp>
      <p:sp>
        <p:nvSpPr>
          <p:cNvPr id="5" name="Прямоугольник 4"/>
          <p:cNvSpPr/>
          <p:nvPr/>
        </p:nvSpPr>
        <p:spPr>
          <a:xfrm flipH="1">
            <a:off x="5076056" y="3604048"/>
            <a:ext cx="388843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600" b="1" dirty="0" smtClean="0">
              <a:solidFill>
                <a:srgbClr val="FF0000"/>
              </a:solidFill>
              <a:latin typeface="Monotype Corsiva" panose="03010101010201010101" pitchFamily="66" charset="0"/>
            </a:endParaRPr>
          </a:p>
          <a:p>
            <a:pPr algn="ctr"/>
            <a:endParaRPr lang="ru-RU" sz="1600" b="1" dirty="0">
              <a:solidFill>
                <a:srgbClr val="FF0000"/>
              </a:solidFill>
              <a:latin typeface="Monotype Corsiva" panose="03010101010201010101" pitchFamily="66" charset="0"/>
            </a:endParaRPr>
          </a:p>
          <a:p>
            <a:pPr algn="ctr"/>
            <a:endParaRPr lang="ru-RU" sz="1600" b="1" dirty="0" smtClean="0">
              <a:solidFill>
                <a:srgbClr val="FF0000"/>
              </a:solidFill>
              <a:latin typeface="Monotype Corsiva" panose="03010101010201010101" pitchFamily="66" charset="0"/>
            </a:endParaRPr>
          </a:p>
          <a:p>
            <a:pPr algn="ctr"/>
            <a:endParaRPr lang="ru-RU" sz="1600" b="1" dirty="0">
              <a:solidFill>
                <a:srgbClr val="FF0000"/>
              </a:solidFill>
              <a:latin typeface="Monotype Corsiva" panose="03010101010201010101" pitchFamily="66" charset="0"/>
            </a:endParaRPr>
          </a:p>
          <a:p>
            <a:pPr algn="ctr"/>
            <a:endParaRPr lang="ru-RU" sz="1600" b="1" dirty="0" smtClean="0">
              <a:solidFill>
                <a:srgbClr val="FF0000"/>
              </a:solidFill>
              <a:latin typeface="Monotype Corsiva" panose="03010101010201010101" pitchFamily="66" charset="0"/>
            </a:endParaRPr>
          </a:p>
          <a:p>
            <a:pPr algn="ctr"/>
            <a:endParaRPr lang="ru-RU" sz="2000" b="1" dirty="0" smtClean="0">
              <a:solidFill>
                <a:srgbClr val="FF0000"/>
              </a:solidFill>
              <a:latin typeface="Monotype Corsiva" panose="03010101010201010101" pitchFamily="66" charset="0"/>
            </a:endParaRPr>
          </a:p>
          <a:p>
            <a:pPr algn="ctr"/>
            <a:endParaRPr lang="ru-RU" sz="2000" b="1" dirty="0" smtClean="0">
              <a:solidFill>
                <a:srgbClr val="FF0000"/>
              </a:solidFill>
              <a:latin typeface="Monotype Corsiva" panose="03010101010201010101" pitchFamily="66" charset="0"/>
            </a:endParaRPr>
          </a:p>
          <a:p>
            <a:pPr algn="ctr"/>
            <a:endParaRPr lang="ru-RU" sz="800" b="1" dirty="0" smtClean="0">
              <a:solidFill>
                <a:srgbClr val="FF0000"/>
              </a:solidFill>
              <a:latin typeface="Monotype Corsiva" panose="03010101010201010101" pitchFamily="66" charset="0"/>
            </a:endParaRPr>
          </a:p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Помогаем детям-инвалидам</a:t>
            </a:r>
            <a:endParaRPr lang="ru-RU" sz="2000" b="1" dirty="0">
              <a:solidFill>
                <a:schemeClr val="accent2">
                  <a:lumMod val="75000"/>
                </a:schemeClr>
              </a:solidFill>
              <a:latin typeface="Times New Roman"/>
              <a:cs typeface="Times New Roman"/>
            </a:endParaRPr>
          </a:p>
          <a:p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Times New Roman"/>
                <a:cs typeface="Times New Roman"/>
              </a:rPr>
              <a:t>Акция серебряных волонтеров для детей-инвалидов «Кормушка» </a:t>
            </a:r>
            <a:endParaRPr lang="ru-RU" sz="1600" dirty="0"/>
          </a:p>
        </p:txBody>
      </p:sp>
      <p:pic>
        <p:nvPicPr>
          <p:cNvPr id="8194" name="Picture 2" descr="C:\Users\Реабилитация\Desktop\СЕРЕБР. ВОЛОНТЕРЫ\Мероприятия сер.волонтеров\6 Акция Кормушка с детьми-инвалидами 22.03.22\IMG_20220318_135855 Барвинок Т.А 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684808"/>
            <a:ext cx="2689697" cy="34642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Реабилитация\Desktop\СЕРЕБР. ВОЛОНТЕРЫ\Мероприятия сер.волонтеров\6 Акция Кормушка с детьми-инвалидами 22.03.22\IMG_20220318_135920 Барвинок Т.А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836712"/>
            <a:ext cx="3477221" cy="43423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Реабилитация\Desktop\СЕРЕБР. ВОЛОНТЕРЫ\Мероприятия сер.волонтеров\6 Акция Кормушка с детьми-инвалидами 22.03.22\акция кормушка коллаж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390" y="4149080"/>
            <a:ext cx="4335946" cy="25554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6613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54">
        <p14:prism isContent="1"/>
      </p:transition>
    </mc:Choice>
    <mc:Fallback xmlns="">
      <p:transition spd="slow" advTm="1035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 descr="C:\Users\Реабилитация\Desktop\ФОНЫ для презентации\фиолет.голуб.волны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36" y="-6724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Реабилитация\Desktop\СЕРЕБР. ВОЛОНТЕРЫ\Мероприятия сер.волонтеров\1 Конк.обл Доброволец 34\фон персиковый роза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7" y="0"/>
            <a:ext cx="91402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8336" y="0"/>
            <a:ext cx="91256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Наши  добрые дела</a:t>
            </a:r>
            <a:endParaRPr lang="ru-RU" sz="4000" dirty="0"/>
          </a:p>
        </p:txBody>
      </p:sp>
      <p:sp>
        <p:nvSpPr>
          <p:cNvPr id="5" name="Прямоугольник 4"/>
          <p:cNvSpPr/>
          <p:nvPr/>
        </p:nvSpPr>
        <p:spPr>
          <a:xfrm flipH="1">
            <a:off x="5076056" y="3604048"/>
            <a:ext cx="3888432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600" b="1" dirty="0" smtClean="0">
              <a:solidFill>
                <a:srgbClr val="FF0000"/>
              </a:solidFill>
              <a:latin typeface="Monotype Corsiva" panose="03010101010201010101" pitchFamily="66" charset="0"/>
            </a:endParaRPr>
          </a:p>
          <a:p>
            <a:pPr algn="ctr"/>
            <a:endParaRPr lang="ru-RU" sz="1600" b="1" dirty="0">
              <a:solidFill>
                <a:srgbClr val="FF0000"/>
              </a:solidFill>
              <a:latin typeface="Monotype Corsiva" panose="03010101010201010101" pitchFamily="66" charset="0"/>
            </a:endParaRPr>
          </a:p>
          <a:p>
            <a:pPr algn="ctr"/>
            <a:endParaRPr lang="ru-RU" sz="1600" b="1" dirty="0" smtClean="0">
              <a:solidFill>
                <a:srgbClr val="FF0000"/>
              </a:solidFill>
              <a:latin typeface="Monotype Corsiva" panose="03010101010201010101" pitchFamily="66" charset="0"/>
            </a:endParaRPr>
          </a:p>
          <a:p>
            <a:pPr algn="ctr"/>
            <a:endParaRPr lang="ru-RU" sz="1600" b="1" dirty="0">
              <a:solidFill>
                <a:srgbClr val="FF0000"/>
              </a:solidFill>
              <a:latin typeface="Monotype Corsiva" panose="03010101010201010101" pitchFamily="66" charset="0"/>
            </a:endParaRPr>
          </a:p>
          <a:p>
            <a:pPr algn="ctr"/>
            <a:endParaRPr lang="ru-RU" sz="1600" b="1" dirty="0" smtClean="0">
              <a:solidFill>
                <a:srgbClr val="FF0000"/>
              </a:solidFill>
              <a:latin typeface="Monotype Corsiva" panose="03010101010201010101" pitchFamily="66" charset="0"/>
            </a:endParaRPr>
          </a:p>
          <a:p>
            <a:pPr algn="ctr"/>
            <a:endParaRPr lang="ru-RU" sz="2000" b="1" dirty="0" smtClean="0">
              <a:solidFill>
                <a:srgbClr val="FF0000"/>
              </a:solidFill>
              <a:latin typeface="Monotype Corsiva" panose="03010101010201010101" pitchFamily="66" charset="0"/>
            </a:endParaRPr>
          </a:p>
          <a:p>
            <a:pPr algn="ctr"/>
            <a:endParaRPr lang="ru-RU" sz="2000" b="1" dirty="0" smtClean="0">
              <a:solidFill>
                <a:srgbClr val="FF0000"/>
              </a:solidFill>
              <a:latin typeface="Monotype Corsiva" panose="03010101010201010101" pitchFamily="66" charset="0"/>
            </a:endParaRPr>
          </a:p>
          <a:p>
            <a:pPr algn="ctr"/>
            <a:endParaRPr lang="ru-RU" sz="800" b="1" dirty="0" smtClean="0">
              <a:solidFill>
                <a:srgbClr val="FF0000"/>
              </a:solidFill>
              <a:latin typeface="Monotype Corsiva" panose="03010101010201010101" pitchFamily="66" charset="0"/>
            </a:endParaRPr>
          </a:p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Помогаем участникам ВОВ</a:t>
            </a:r>
            <a:endParaRPr lang="ru-RU" sz="2000" b="1" dirty="0">
              <a:solidFill>
                <a:schemeClr val="accent2">
                  <a:lumMod val="75000"/>
                </a:schemeClr>
              </a:solidFill>
              <a:latin typeface="Times New Roman"/>
              <a:cs typeface="Times New Roman"/>
            </a:endParaRPr>
          </a:p>
          <a:p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Times New Roman"/>
                <a:cs typeface="Times New Roman"/>
              </a:rPr>
              <a:t>Акция серебряных волонтеров для участников ВОВ «Теплые носки фронтовикам» </a:t>
            </a:r>
            <a:endParaRPr lang="ru-RU" sz="1600" dirty="0"/>
          </a:p>
        </p:txBody>
      </p:sp>
      <p:pic>
        <p:nvPicPr>
          <p:cNvPr id="9218" name="Picture 2" descr="C:\Users\Реабилитация\Desktop\СЕРЕБР. ВОЛОНТЕРЫ\Мероприятия сер.волонтеров\13 Акция Теплые носки фронтовикам 8.05.22 Короткая\Короткая с носками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3837656"/>
            <a:ext cx="2610624" cy="29051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Реабилитация\Desktop\СЕРЕБР. ВОЛОНТЕРЫ\Мероприятия сер.волонтеров\13 Акция Теплые носки фронтовикам 8.05.22 Короткая\IMG_3055 Бруславский носки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150" y="707886"/>
            <a:ext cx="3665802" cy="29517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Реабилитация\Desktop\СЕРЕБР. ВОЛОНТЕРЫ\Мероприятия сер.волонтеров\13 Акция Теплые носки фронтовикам 8.05.22 Короткая\IMG_3106 Семенченко носки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0336" y="707886"/>
            <a:ext cx="4183245" cy="28961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C:\Users\Реабилитация\Desktop\СЕРЕБР. ВОЛОНТЕРЫ\Мероприятия сер.волонтеров\1 Конк.обл Доброволец 34\логотип твори добро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0741" y="3837656"/>
            <a:ext cx="2339061" cy="1653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9374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54">
        <p14:prism isContent="1"/>
      </p:transition>
    </mc:Choice>
    <mc:Fallback xmlns="">
      <p:transition spd="slow" advTm="1035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4214</TotalTime>
  <Words>751</Words>
  <Application>Microsoft Office PowerPoint</Application>
  <PresentationFormat>Экран (4:3)</PresentationFormat>
  <Paragraphs>252</Paragraphs>
  <Slides>20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Реабилитация</cp:lastModifiedBy>
  <cp:revision>260</cp:revision>
  <dcterms:created xsi:type="dcterms:W3CDTF">2018-09-30T19:31:18Z</dcterms:created>
  <dcterms:modified xsi:type="dcterms:W3CDTF">2022-12-26T10:21:35Z</dcterms:modified>
</cp:coreProperties>
</file>