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9" r:id="rId1"/>
  </p:sldMasterIdLst>
  <p:notesMasterIdLst>
    <p:notesMasterId r:id="rId34"/>
  </p:notesMasterIdLst>
  <p:handoutMasterIdLst>
    <p:handoutMasterId r:id="rId35"/>
  </p:handoutMasterIdLst>
  <p:sldIdLst>
    <p:sldId id="264" r:id="rId2"/>
    <p:sldId id="547" r:id="rId3"/>
    <p:sldId id="552" r:id="rId4"/>
    <p:sldId id="532" r:id="rId5"/>
    <p:sldId id="566" r:id="rId6"/>
    <p:sldId id="568" r:id="rId7"/>
    <p:sldId id="567" r:id="rId8"/>
    <p:sldId id="558" r:id="rId9"/>
    <p:sldId id="571" r:id="rId10"/>
    <p:sldId id="553" r:id="rId11"/>
    <p:sldId id="559" r:id="rId12"/>
    <p:sldId id="557" r:id="rId13"/>
    <p:sldId id="555" r:id="rId14"/>
    <p:sldId id="556" r:id="rId15"/>
    <p:sldId id="562" r:id="rId16"/>
    <p:sldId id="570" r:id="rId17"/>
    <p:sldId id="569" r:id="rId18"/>
    <p:sldId id="572" r:id="rId19"/>
    <p:sldId id="574" r:id="rId20"/>
    <p:sldId id="573" r:id="rId21"/>
    <p:sldId id="575" r:id="rId22"/>
    <p:sldId id="576" r:id="rId23"/>
    <p:sldId id="578" r:id="rId24"/>
    <p:sldId id="560" r:id="rId25"/>
    <p:sldId id="542" r:id="rId26"/>
    <p:sldId id="551" r:id="rId27"/>
    <p:sldId id="561" r:id="rId28"/>
    <p:sldId id="546" r:id="rId29"/>
    <p:sldId id="563" r:id="rId30"/>
    <p:sldId id="577" r:id="rId31"/>
    <p:sldId id="564" r:id="rId32"/>
    <p:sldId id="565" r:id="rId33"/>
  </p:sldIdLst>
  <p:sldSz cx="9144000" cy="5143500" type="screen16x9"/>
  <p:notesSz cx="6797675" cy="9926638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03C18"/>
    <a:srgbClr val="1F497D"/>
    <a:srgbClr val="5C23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80690" autoAdjust="0"/>
  </p:normalViewPr>
  <p:slideViewPr>
    <p:cSldViewPr>
      <p:cViewPr>
        <p:scale>
          <a:sx n="100" d="100"/>
          <a:sy n="100" d="100"/>
        </p:scale>
        <p:origin x="-1944" y="-4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8615" cy="543897"/>
          </a:xfrm>
          <a:prstGeom prst="rect">
            <a:avLst/>
          </a:prstGeom>
        </p:spPr>
        <p:txBody>
          <a:bodyPr vert="horz" lIns="100971" tIns="50486" rIns="100971" bIns="50486" rtlCol="0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7379" y="2"/>
            <a:ext cx="2958615" cy="543897"/>
          </a:xfrm>
          <a:prstGeom prst="rect">
            <a:avLst/>
          </a:prstGeom>
        </p:spPr>
        <p:txBody>
          <a:bodyPr vert="horz" lIns="100971" tIns="50486" rIns="100971" bIns="50486" rtlCol="0"/>
          <a:lstStyle>
            <a:lvl1pPr algn="r">
              <a:defRPr sz="1400"/>
            </a:lvl1pPr>
          </a:lstStyle>
          <a:p>
            <a:fld id="{2418B6FC-D2AD-4247-87D2-251B9E73BC17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10332157"/>
            <a:ext cx="2958615" cy="543897"/>
          </a:xfrm>
          <a:prstGeom prst="rect">
            <a:avLst/>
          </a:prstGeom>
        </p:spPr>
        <p:txBody>
          <a:bodyPr vert="horz" lIns="100971" tIns="50486" rIns="100971" bIns="50486" rtlCol="0" anchor="b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7379" y="10332157"/>
            <a:ext cx="2958615" cy="543897"/>
          </a:xfrm>
          <a:prstGeom prst="rect">
            <a:avLst/>
          </a:prstGeom>
        </p:spPr>
        <p:txBody>
          <a:bodyPr vert="horz" lIns="100971" tIns="50486" rIns="100971" bIns="50486" rtlCol="0" anchor="b"/>
          <a:lstStyle>
            <a:lvl1pPr algn="r">
              <a:defRPr sz="1400"/>
            </a:lvl1pPr>
          </a:lstStyle>
          <a:p>
            <a:fld id="{24F014BE-224C-4A25-A961-DDD63BD0F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466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8615" cy="543897"/>
          </a:xfrm>
          <a:prstGeom prst="rect">
            <a:avLst/>
          </a:prstGeom>
        </p:spPr>
        <p:txBody>
          <a:bodyPr vert="horz" lIns="100971" tIns="50486" rIns="100971" bIns="50486" rtlCol="0"/>
          <a:lstStyle>
            <a:lvl1pPr algn="l" latinLnBrk="0">
              <a:defRPr lang="ru-RU" sz="14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7379" y="2"/>
            <a:ext cx="2958615" cy="543897"/>
          </a:xfrm>
          <a:prstGeom prst="rect">
            <a:avLst/>
          </a:prstGeom>
        </p:spPr>
        <p:txBody>
          <a:bodyPr vert="horz" lIns="100971" tIns="50486" rIns="100971" bIns="50486" rtlCol="0"/>
          <a:lstStyle>
            <a:lvl1pPr algn="r" latinLnBrk="0">
              <a:defRPr lang="ru-RU" sz="1400"/>
            </a:lvl1pPr>
            <a:extLst/>
          </a:lstStyle>
          <a:p>
            <a:fld id="{A8ADFD5B-A66C-449C-B6E8-FB716D07777D}" type="datetimeFigureOut">
              <a:rPr lang="ru-RU"/>
              <a:pPr/>
              <a:t>02.03.2021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11138" y="814388"/>
            <a:ext cx="7250113" cy="4079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0971" tIns="50486" rIns="100971" bIns="50486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2758" y="5167023"/>
            <a:ext cx="5462058" cy="4895073"/>
          </a:xfrm>
          <a:prstGeom prst="rect">
            <a:avLst/>
          </a:prstGeom>
        </p:spPr>
        <p:txBody>
          <a:bodyPr vert="horz" lIns="100971" tIns="50486" rIns="100971" bIns="5048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10332157"/>
            <a:ext cx="2958615" cy="543897"/>
          </a:xfrm>
          <a:prstGeom prst="rect">
            <a:avLst/>
          </a:prstGeom>
        </p:spPr>
        <p:txBody>
          <a:bodyPr vert="horz" lIns="100971" tIns="50486" rIns="100971" bIns="50486" rtlCol="0" anchor="b"/>
          <a:lstStyle>
            <a:lvl1pPr algn="l" latinLnBrk="0">
              <a:defRPr lang="ru-RU" sz="14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7379" y="10332157"/>
            <a:ext cx="2958615" cy="543897"/>
          </a:xfrm>
          <a:prstGeom prst="rect">
            <a:avLst/>
          </a:prstGeom>
        </p:spPr>
        <p:txBody>
          <a:bodyPr vert="horz" lIns="100971" tIns="50486" rIns="100971" bIns="50486" rtlCol="0" anchor="b"/>
          <a:lstStyle>
            <a:lvl1pPr algn="r" latinLnBrk="0">
              <a:defRPr lang="ru-RU" sz="14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392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7E157E-8DCB-4F70-A0AF-5EB586A91DD4}" type="datetime1">
              <a:rPr kumimoji="0" lang="ru-RU" smtClean="0">
                <a:solidFill>
                  <a:srgbClr val="FFFFFF"/>
                </a:solidFill>
              </a:rPr>
              <a:pPr algn="ctr"/>
              <a:t>02.03.2021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kumimoji="0" lang="ru-RU" smtClean="0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365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02.03.2021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3776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02.03.2021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234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/>
              <a:pPr/>
              <a:t>02.03.2021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02.03.2021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8330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ru-RU" smtClean="0"/>
              <a:pPr/>
              <a:t>02.03.2021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3003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02.03.2021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</p:spTree>
    <p:extLst>
      <p:ext uri="{BB962C8B-B14F-4D97-AF65-F5344CB8AC3E}">
        <p14:creationId xmlns="" xmlns:p14="http://schemas.microsoft.com/office/powerpoint/2010/main" val="4162841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02.03.2021</a:t>
            </a:fld>
            <a:endParaRPr kumimoji="0"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</p:spTree>
    <p:extLst>
      <p:ext uri="{BB962C8B-B14F-4D97-AF65-F5344CB8AC3E}">
        <p14:creationId xmlns="" xmlns:p14="http://schemas.microsoft.com/office/powerpoint/2010/main" val="3445176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ru-RU" smtClean="0"/>
              <a:pPr/>
              <a:t>02.03.2021</a:t>
            </a:fld>
            <a:endParaRPr kumimoji="0"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5235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02.03.2021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0341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ru-RU" smtClean="0"/>
              <a:pPr/>
              <a:t>02.03.2021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1038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02.03.2021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</p:spTree>
    <p:extLst>
      <p:ext uri="{BB962C8B-B14F-4D97-AF65-F5344CB8AC3E}">
        <p14:creationId xmlns="" xmlns:p14="http://schemas.microsoft.com/office/powerpoint/2010/main" val="1966640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06EA6-EFEA-4C30-9264-4F9291A5780D}" type="datetime1">
              <a:rPr lang="ru-RU" smtClean="0"/>
              <a:pPr/>
              <a:t>02.03.2021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473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ntrud.mr7@bashkortostan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8"/>
            <a:ext cx="8572560" cy="414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214414" y="3214692"/>
            <a:ext cx="7143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r>
              <a:rPr sz="2000" b="1" smtClean="0">
                <a:solidFill>
                  <a:schemeClr val="tx2"/>
                </a:solidFill>
                <a:latin typeface="Arial" charset="0"/>
              </a:rPr>
              <a:t>    </a:t>
            </a:r>
          </a:p>
          <a:p>
            <a:endParaRPr sz="2000" b="1" smtClean="0">
              <a:solidFill>
                <a:schemeClr val="tx2"/>
              </a:solidFill>
              <a:latin typeface="Arial" charset="0"/>
            </a:endParaRPr>
          </a:p>
          <a:p>
            <a:r>
              <a:rPr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sz="2000" b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2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000" b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Таёкина Лариса Валерьевна</a:t>
            </a:r>
          </a:p>
          <a:p>
            <a:r>
              <a:rPr sz="1600" b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453839, Республика Башкортостан, г. Сибай, ул. Островского, дом 30</a:t>
            </a:r>
          </a:p>
          <a:p>
            <a:r>
              <a:rPr sz="1600" b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Тел.:  +9 (34775) 5-90-64 </a:t>
            </a:r>
          </a:p>
          <a:p>
            <a:r>
              <a:rPr lang="en-US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sz="1600" b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mintrud.mr5@bashkortostan.ru</a:t>
            </a:r>
            <a:endParaRPr sz="1600" b="1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smtClean="0"/>
          </a:p>
          <a:p>
            <a:pPr>
              <a:lnSpc>
                <a:spcPct val="150000"/>
              </a:lnSpc>
            </a:pPr>
            <a:endParaRPr smtClean="0"/>
          </a:p>
          <a:p>
            <a:pPr>
              <a:lnSpc>
                <a:spcPct val="150000"/>
              </a:lnSpc>
            </a:pPr>
            <a:endParaRPr smtClean="0"/>
          </a:p>
          <a:p>
            <a:pPr>
              <a:lnSpc>
                <a:spcPct val="150000"/>
              </a:lnSpc>
            </a:pPr>
            <a:endParaRPr smtClean="0"/>
          </a:p>
          <a:p>
            <a:pPr>
              <a:lnSpc>
                <a:spcPct val="150000"/>
              </a:lnSpc>
            </a:pPr>
            <a:endParaRPr smtClean="0"/>
          </a:p>
          <a:p>
            <a:pPr>
              <a:lnSpc>
                <a:spcPct val="150000"/>
              </a:lnSpc>
            </a:pPr>
            <a:endParaRPr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296"/>
            <a:ext cx="8786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sz="2400" b="1" smtClean="0">
                <a:solidFill>
                  <a:srgbClr val="1F497D"/>
                </a:solidFill>
                <a:latin typeface="Times" pitchFamily="18" charset="0"/>
              </a:rPr>
              <a:t>ГБУ РБ Юго-восточный МЦ "Семья"</a:t>
            </a:r>
            <a:endParaRPr lang="ru-RU" sz="2400" b="1" dirty="0">
              <a:solidFill>
                <a:srgbClr val="1F497D"/>
              </a:solidFill>
              <a:latin typeface="Arial" charset="0"/>
            </a:endParaRPr>
          </a:p>
        </p:txBody>
      </p:sp>
      <p:pic>
        <p:nvPicPr>
          <p:cNvPr id="6" name="Рисунок 5" descr="DSC_16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1071552"/>
            <a:ext cx="5214942" cy="2663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70864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Социальные услуги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1357304"/>
            <a:ext cx="324550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Психологическое </a:t>
            </a:r>
          </a:p>
          <a:p>
            <a:r>
              <a:rPr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семейное консультирование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2786064"/>
            <a:ext cx="355443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sz="1600" smtClean="0">
                <a:latin typeface="Times New Roman" pitchFamily="18" charset="0"/>
                <a:cs typeface="Times New Roman" pitchFamily="18" charset="0"/>
              </a:rPr>
              <a:t>В 2019 г. проконсультировано 519 чел</a:t>
            </a:r>
            <a:r>
              <a:rPr smtClean="0"/>
              <a:t>.</a:t>
            </a:r>
            <a:endParaRPr lang="ru-RU" dirty="0"/>
          </a:p>
        </p:txBody>
      </p:sp>
      <p:pic>
        <p:nvPicPr>
          <p:cNvPr id="8" name="Содержимое 7" descr="yq0LzT9xjBE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7158" y="1214428"/>
            <a:ext cx="4931813" cy="2776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Социальные услуги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1428742"/>
            <a:ext cx="366376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Бесплатное </a:t>
            </a:r>
          </a:p>
          <a:p>
            <a:r>
              <a:rPr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юридическое консультирование</a:t>
            </a:r>
          </a:p>
        </p:txBody>
      </p:sp>
      <p:pic>
        <p:nvPicPr>
          <p:cNvPr id="8" name="Содержимое 7" descr="F5p3ZzT5dq0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7304"/>
            <a:ext cx="43667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286380" y="3071816"/>
            <a:ext cx="321471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2019 г. проконсультировано 1950 чел.</a:t>
            </a:r>
            <a:endParaRPr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Социальные услуги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1357304"/>
            <a:ext cx="242889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Мобильная </a:t>
            </a:r>
          </a:p>
          <a:p>
            <a:r>
              <a:rPr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выездная бригада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2714626"/>
            <a:ext cx="335758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1600" smtClean="0">
                <a:latin typeface="Times New Roman" pitchFamily="18" charset="0"/>
                <a:cs typeface="Times New Roman" pitchFamily="18" charset="0"/>
              </a:rPr>
              <a:t>Обслужено мобильной бригадой за 2019 г. и по март 2020 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600" smtClean="0">
                <a:latin typeface="Times New Roman" pitchFamily="18" charset="0"/>
                <a:cs typeface="Times New Roman" pitchFamily="18" charset="0"/>
              </a:rPr>
              <a:t> 128 чел.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kQKM3OrW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14428"/>
            <a:ext cx="4476757" cy="3357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Социальные услуги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1214428"/>
            <a:ext cx="2523063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Прокат </a:t>
            </a:r>
          </a:p>
          <a:p>
            <a:r>
              <a:rPr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технических средств </a:t>
            </a:r>
          </a:p>
          <a:p>
            <a:r>
              <a:rPr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реабилитации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ba17fad74ec040f77b0f0513d8fa75c8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00100" y="1357304"/>
            <a:ext cx="3998563" cy="3276600"/>
          </a:xfrm>
        </p:spPr>
      </p:pic>
      <p:sp>
        <p:nvSpPr>
          <p:cNvPr id="6" name="TextBox 5"/>
          <p:cNvSpPr txBox="1"/>
          <p:nvPr/>
        </p:nvSpPr>
        <p:spPr>
          <a:xfrm>
            <a:off x="5643570" y="3286130"/>
            <a:ext cx="274908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smtClean="0">
                <a:latin typeface="Times New Roman" pitchFamily="18" charset="0"/>
                <a:cs typeface="Times New Roman" pitchFamily="18" charset="0"/>
              </a:rPr>
              <a:t>Доход от проката в 2019 г.</a:t>
            </a:r>
          </a:p>
          <a:p>
            <a:r>
              <a:rPr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оставил 58 565 р</a:t>
            </a:r>
            <a:r>
              <a:rPr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Социальные услуги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1357304"/>
            <a:ext cx="302807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</a:p>
          <a:p>
            <a:r>
              <a:rPr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благотворительных акций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MCc9pVvhP1g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2844" y="1357304"/>
            <a:ext cx="5357818" cy="3089750"/>
          </a:xfrm>
        </p:spPr>
      </p:pic>
      <p:sp>
        <p:nvSpPr>
          <p:cNvPr id="7" name="Скругленный прямоугольник 6"/>
          <p:cNvSpPr/>
          <p:nvPr/>
        </p:nvSpPr>
        <p:spPr>
          <a:xfrm>
            <a:off x="6215074" y="2857502"/>
            <a:ext cx="2286016" cy="12858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smtClean="0">
                <a:latin typeface="Times New Roman" pitchFamily="18" charset="0"/>
                <a:cs typeface="Times New Roman" pitchFamily="18" charset="0"/>
              </a:rPr>
              <a:t>111 семей получили благотворительную помощь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Социальные услуги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2132" y="1214428"/>
            <a:ext cx="302807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</a:p>
          <a:p>
            <a:r>
              <a:rPr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благотворительных акций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auD_J1bKSq4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28596" y="1285866"/>
            <a:ext cx="4780688" cy="2700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5429256" y="2357436"/>
            <a:ext cx="3429024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smtClean="0">
                <a:latin typeface="Times New Roman" pitchFamily="18" charset="0"/>
                <a:cs typeface="Times New Roman" pitchFamily="18" charset="0"/>
              </a:rPr>
              <a:t>В рамках республиканской благотворительной акции </a:t>
            </a:r>
            <a:r>
              <a:rPr b="1" smtClean="0">
                <a:latin typeface="Times New Roman" pitchFamily="18" charset="0"/>
                <a:cs typeface="Times New Roman" pitchFamily="18" charset="0"/>
              </a:rPr>
              <a:t>"Помоги собраться в школу"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было собрано школьных принадлежностей на </a:t>
            </a:r>
            <a:r>
              <a:rPr b="1" smtClean="0">
                <a:latin typeface="Times New Roman" pitchFamily="18" charset="0"/>
                <a:cs typeface="Times New Roman" pitchFamily="18" charset="0"/>
              </a:rPr>
              <a:t>917 754р.,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которые были переданы </a:t>
            </a:r>
            <a:r>
              <a:rPr b="1" smtClean="0">
                <a:latin typeface="Times New Roman" pitchFamily="18" charset="0"/>
                <a:cs typeface="Times New Roman" pitchFamily="18" charset="0"/>
              </a:rPr>
              <a:t>879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ребенку</a:t>
            </a:r>
            <a:r>
              <a:rPr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Социальные услуги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1357304"/>
            <a:ext cx="302807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</a:p>
          <a:p>
            <a:r>
              <a:rPr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благотворительных акций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7gkyRCXiUGw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28662" y="1357304"/>
            <a:ext cx="3981459" cy="2986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5357818" y="2500312"/>
            <a:ext cx="3500462" cy="21431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sz="1600" smtClean="0">
                <a:latin typeface="Times New Roman" pitchFamily="18" charset="0"/>
                <a:cs typeface="Times New Roman" pitchFamily="18" charset="0"/>
              </a:rPr>
              <a:t>В рамках республиканской благотворительной акции </a:t>
            </a:r>
            <a:r>
              <a:rPr sz="1600" b="1" smtClean="0">
                <a:latin typeface="Times New Roman" pitchFamily="18" charset="0"/>
                <a:cs typeface="Times New Roman" pitchFamily="18" charset="0"/>
              </a:rPr>
              <a:t>"Мыльный Бум" </a:t>
            </a:r>
            <a:r>
              <a:rPr sz="1600" smtClean="0">
                <a:latin typeface="Times New Roman" pitchFamily="18" charset="0"/>
                <a:cs typeface="Times New Roman" pitchFamily="18" charset="0"/>
              </a:rPr>
              <a:t>было собрано 4839 ед. бытовой химии и передано в приют для детей и подростков и семьям, оказавшимся в трудной жизненной ситуации.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Социальные услуги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1357304"/>
            <a:ext cx="349211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23 семьи получили </a:t>
            </a:r>
          </a:p>
          <a:p>
            <a:r>
              <a:rPr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медицинскую помощь </a:t>
            </a:r>
          </a:p>
          <a:p>
            <a:r>
              <a:rPr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рамках проекта "Моя семья"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0315733-1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42910" y="1142990"/>
            <a:ext cx="4500052" cy="32766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3694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Мероприятия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8" y="2000246"/>
            <a:ext cx="297979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smtClean="0">
                <a:latin typeface="Times New Roman" pitchFamily="18" charset="0"/>
                <a:cs typeface="Times New Roman" pitchFamily="18" charset="0"/>
              </a:rPr>
              <a:t>В рамках "Информ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час"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ыло проведено в 2019 г. </a:t>
            </a:r>
          </a:p>
          <a:p>
            <a:pPr algn="just"/>
            <a:r>
              <a:rPr smtClean="0">
                <a:latin typeface="Times New Roman" pitchFamily="18" charset="0"/>
                <a:cs typeface="Times New Roman" pitchFamily="18" charset="0"/>
              </a:rPr>
              <a:t>39 лекций  о раннем выявлении семейного неблагополучия.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O_MSohCRzYQ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5786" y="1285866"/>
            <a:ext cx="4368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0838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Мероприятия республиканского масштаба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DKl-8NFpd4c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28742"/>
            <a:ext cx="3643338" cy="2429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14348" y="4081671"/>
            <a:ext cx="3214710" cy="7848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Всего приняли участие </a:t>
            </a:r>
          </a:p>
          <a:p>
            <a:pPr algn="ctr"/>
            <a:r>
              <a:rPr smtClean="0">
                <a:latin typeface="Times New Roman" pitchFamily="18" charset="0"/>
                <a:cs typeface="Times New Roman" pitchFamily="18" charset="0"/>
              </a:rPr>
              <a:t>в 2019 г. 3516 чел.</a:t>
            </a:r>
            <a:endParaRPr lang="ru-RU" dirty="0"/>
          </a:p>
        </p:txBody>
      </p:sp>
      <p:pic>
        <p:nvPicPr>
          <p:cNvPr id="6" name="Рисунок 5" descr="8QA7ZNXdv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428742"/>
            <a:ext cx="3238523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71538" y="928676"/>
            <a:ext cx="2560509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Семейные выходные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928676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Семейные клубы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4214824"/>
            <a:ext cx="3071834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Всего приняли участие </a:t>
            </a:r>
          </a:p>
          <a:p>
            <a:pPr algn="ctr"/>
            <a:r>
              <a:rPr smtClean="0">
                <a:latin typeface="Times New Roman" pitchFamily="18" charset="0"/>
                <a:cs typeface="Times New Roman" pitchFamily="18" charset="0"/>
              </a:rPr>
              <a:t>в 2019 г. 261 чел.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143800" cy="7858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Цели учреждения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714348" y="1000114"/>
            <a:ext cx="7786710" cy="3786214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000" smtClean="0">
                <a:latin typeface="Times New Roman" pitchFamily="18" charset="0"/>
                <a:cs typeface="Times New Roman" pitchFamily="18" charset="0"/>
              </a:rPr>
              <a:t>еализация государственной семейной политики;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sz="2000" smtClean="0">
                <a:latin typeface="Times New Roman" pitchFamily="18" charset="0"/>
                <a:cs typeface="Times New Roman" pitchFamily="18" charset="0"/>
              </a:rPr>
              <a:t> Содействие развитию и укреплению института семьи, ответственного родительства, установлению гармоничных внутрисемейных отношений;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sz="2000" smtClean="0">
                <a:latin typeface="Times New Roman" pitchFamily="18" charset="0"/>
                <a:cs typeface="Times New Roman" pitchFamily="18" charset="0"/>
              </a:rPr>
              <a:t> Предоставление социальных услуг гражданам, признанным нуждающимися в социальном обслуживании.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0838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Мероприятия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Содержимое 5" descr="QGRi1lDxNVg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714348" y="2000246"/>
            <a:ext cx="3786214" cy="2524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43108" y="928676"/>
            <a:ext cx="450059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smtClean="0">
                <a:latin typeface="Times New Roman" pitchFamily="18" charset="0"/>
                <a:cs typeface="Times New Roman" pitchFamily="18" charset="0"/>
              </a:rPr>
              <a:t>Праздники двора "Добрые соседи" </a:t>
            </a:r>
          </a:p>
          <a:p>
            <a:pPr algn="ctr"/>
            <a:r>
              <a:rPr smtClean="0">
                <a:latin typeface="Times New Roman" pitchFamily="18" charset="0"/>
                <a:cs typeface="Times New Roman" pitchFamily="18" charset="0"/>
              </a:rPr>
              <a:t>проводятся 1 раз в 2 месяца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ATuLpfbw-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000246"/>
            <a:ext cx="3750432" cy="2500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0838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Мероприятия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928676"/>
            <a:ext cx="450059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smtClean="0">
                <a:latin typeface="Times New Roman" pitchFamily="18" charset="0"/>
                <a:cs typeface="Times New Roman" pitchFamily="18" charset="0"/>
              </a:rPr>
              <a:t>Конкурсы, квесты, мастер-классы, развлечения для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eNmYkmgLL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32"/>
            <a:ext cx="2857520" cy="2500330"/>
          </a:xfrm>
          <a:prstGeom prst="rect">
            <a:avLst/>
          </a:prstGeom>
        </p:spPr>
      </p:pic>
      <p:pic>
        <p:nvPicPr>
          <p:cNvPr id="12" name="Рисунок 11" descr="z5UpfVDUQ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000378"/>
            <a:ext cx="3071834" cy="2048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AtVrpl7G0v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2571750"/>
            <a:ext cx="2786058" cy="2089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y9cBvZAM3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928676"/>
            <a:ext cx="2928934" cy="2196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3694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Мероприятия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fh2lJLvfm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2786064"/>
            <a:ext cx="3321191" cy="2214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 descr="ZZS0yA0p9fA.jpg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00034" y="2214560"/>
            <a:ext cx="3505205" cy="2628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4282" y="1000114"/>
            <a:ext cx="378302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b="1" smtClean="0">
                <a:latin typeface="Times New Roman" pitchFamily="18" charset="0"/>
                <a:cs typeface="Times New Roman" pitchFamily="18" charset="0"/>
              </a:rPr>
              <a:t>"Мама в отрыве"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 для мам, </a:t>
            </a:r>
          </a:p>
          <a:p>
            <a:pPr algn="ctr"/>
            <a:r>
              <a:rPr smtClean="0">
                <a:latin typeface="Times New Roman" pitchFamily="18" charset="0"/>
                <a:cs typeface="Times New Roman" pitchFamily="18" charset="0"/>
              </a:rPr>
              <a:t>воспитывающих детей инвалидов,</a:t>
            </a:r>
          </a:p>
          <a:p>
            <a:pPr algn="ctr"/>
            <a:r>
              <a:rPr smtClean="0">
                <a:latin typeface="Times New Roman" pitchFamily="18" charset="0"/>
                <a:cs typeface="Times New Roman" pitchFamily="18" charset="0"/>
              </a:rPr>
              <a:t> приуроченный ко Дню матери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aSULv1uCIu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142990"/>
            <a:ext cx="2760505" cy="2071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LEXSj6UaG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2857502"/>
            <a:ext cx="1589496" cy="2119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YfAsswRHxT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1142990"/>
            <a:ext cx="200026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838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Акции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DSC_099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00114"/>
            <a:ext cx="2871786" cy="1914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a8uD7aqod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000114"/>
            <a:ext cx="2714644" cy="2036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TR29zUFq4B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928676"/>
            <a:ext cx="2518176" cy="3357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28596" y="3357568"/>
            <a:ext cx="2541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"Синий платочек"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457201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"Стоп ВИЧ/СПИД"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2" y="3429006"/>
            <a:ext cx="247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"Безопасный пешеход"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71436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Конкурсы для семей и детей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6" descr="3A-bFy9_7X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28596" y="1000114"/>
            <a:ext cx="2551173" cy="1771648"/>
          </a:xfrm>
        </p:spPr>
      </p:pic>
      <p:pic>
        <p:nvPicPr>
          <p:cNvPr id="34818" name="Picture 2" descr="C:\Users\metotdel\Desktop\aIs42hP-z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14626"/>
            <a:ext cx="1571688" cy="2095583"/>
          </a:xfrm>
          <a:prstGeom prst="rect">
            <a:avLst/>
          </a:prstGeom>
          <a:noFill/>
        </p:spPr>
      </p:pic>
      <p:pic>
        <p:nvPicPr>
          <p:cNvPr id="34819" name="Picture 3" descr="C:\Users\metotdel\Desktop\JSkLBxbmr4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000114"/>
            <a:ext cx="2643206" cy="1762137"/>
          </a:xfrm>
          <a:prstGeom prst="rect">
            <a:avLst/>
          </a:prstGeom>
          <a:noFill/>
        </p:spPr>
      </p:pic>
      <p:pic>
        <p:nvPicPr>
          <p:cNvPr id="34821" name="Picture 5" descr="C:\Users\metotdel\Desktop\jVxoLs1fn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000114"/>
            <a:ext cx="2500330" cy="1875248"/>
          </a:xfrm>
          <a:prstGeom prst="rect">
            <a:avLst/>
          </a:prstGeom>
          <a:noFill/>
        </p:spPr>
      </p:pic>
      <p:pic>
        <p:nvPicPr>
          <p:cNvPr id="34822" name="Picture 6" descr="C:\Users\metotdel\Desktop\SGd9a_PJk9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2714626"/>
            <a:ext cx="1643074" cy="2190765"/>
          </a:xfrm>
          <a:prstGeom prst="rect">
            <a:avLst/>
          </a:prstGeom>
          <a:noFill/>
        </p:spPr>
      </p:pic>
      <p:pic>
        <p:nvPicPr>
          <p:cNvPr id="13" name="Рисунок 12" descr="TIU546QSGK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2857502"/>
            <a:ext cx="2894343" cy="1928808"/>
          </a:xfrm>
          <a:prstGeom prst="rect">
            <a:avLst/>
          </a:prstGeom>
        </p:spPr>
      </p:pic>
      <p:pic>
        <p:nvPicPr>
          <p:cNvPr id="14" name="Рисунок 13" descr="nyChbXBkNd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6248" y="2786064"/>
            <a:ext cx="1599239" cy="221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Школа для будущих мам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vbCbg_ty8U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29058" y="1142990"/>
            <a:ext cx="4725599" cy="2700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785786" y="928676"/>
            <a:ext cx="2500330" cy="35719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857224" y="1053748"/>
            <a:ext cx="24288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z="1600" smtClean="0">
                <a:latin typeface="Times New Roman" pitchFamily="18" charset="0"/>
                <a:cs typeface="Times New Roman" pitchFamily="18" charset="0"/>
              </a:rPr>
              <a:t>В Юго-восточном межрайонном центре “Семья” начала свою работу школа для беременных "Счастье внутри меня". Занятия с будущими мамами проходят под руководством психолога, основная цель — морально подготовиться к родам и адаптироваться к жизни после них.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43306" y="4143386"/>
            <a:ext cx="5286412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2" rtlCol="0" anchor="ctr"/>
          <a:lstStyle/>
          <a:p>
            <a:pPr algn="ctr"/>
            <a:r>
              <a:rPr smtClean="0">
                <a:latin typeface="Times New Roman" pitchFamily="18" charset="0"/>
                <a:cs typeface="Times New Roman" pitchFamily="18" charset="0"/>
              </a:rPr>
              <a:t>Проведено 6 заседаний: </a:t>
            </a:r>
          </a:p>
          <a:p>
            <a:pPr algn="ctr"/>
            <a:r>
              <a:rPr smtClean="0">
                <a:latin typeface="Times New Roman" pitchFamily="18" charset="0"/>
                <a:cs typeface="Times New Roman" pitchFamily="18" charset="0"/>
              </a:rPr>
              <a:t>Лекции</a:t>
            </a:r>
          </a:p>
          <a:p>
            <a:pPr algn="ctr"/>
            <a:r>
              <a:rPr smtClean="0">
                <a:latin typeface="Times New Roman" pitchFamily="18" charset="0"/>
                <a:cs typeface="Times New Roman" pitchFamily="18" charset="0"/>
              </a:rPr>
              <a:t> Йога</a:t>
            </a:r>
          </a:p>
          <a:p>
            <a:pPr algn="ctr"/>
            <a:r>
              <a:rPr smtClean="0">
                <a:latin typeface="Times New Roman" pitchFamily="18" charset="0"/>
                <a:cs typeface="Times New Roman" pitchFamily="18" charset="0"/>
              </a:rPr>
              <a:t> Тренинги, </a:t>
            </a:r>
          </a:p>
          <a:p>
            <a:pPr algn="ctr"/>
            <a:r>
              <a:rPr smtClean="0">
                <a:latin typeface="Times New Roman" pitchFamily="18" charset="0"/>
                <a:cs typeface="Times New Roman" pitchFamily="18" charset="0"/>
              </a:rPr>
              <a:t>Мастер-классы, </a:t>
            </a:r>
          </a:p>
          <a:p>
            <a:pPr algn="ctr"/>
            <a:r>
              <a:rPr smtClean="0">
                <a:latin typeface="Times New Roman" pitchFamily="18" charset="0"/>
                <a:cs typeface="Times New Roman" pitchFamily="18" charset="0"/>
              </a:rPr>
              <a:t>Арт-терапии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2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для будущих мам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NKJbp9nqS6U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00628" y="714362"/>
            <a:ext cx="3149596" cy="1771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k8nje-V81H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143254"/>
            <a:ext cx="3198803" cy="1799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Vkw4ZrAUM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2857502"/>
            <a:ext cx="2857496" cy="2143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QAa5zVpig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642924"/>
            <a:ext cx="2952747" cy="2214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WjQ8A_5XZr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1928808"/>
            <a:ext cx="3087677" cy="1736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4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КЛУБ "Бабушки - внучата"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unZVrKycImA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0034" y="928676"/>
            <a:ext cx="400052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5720" y="3573840"/>
            <a:ext cx="4500594" cy="15081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sz="1600" smtClean="0">
                <a:latin typeface="Times New Roman" pitchFamily="18" charset="0"/>
                <a:cs typeface="Times New Roman" pitchFamily="18" charset="0"/>
              </a:rPr>
              <a:t>Цель нашего проекта это СВЯЗЬ ПОКОЛЕНИЙ. Общение между подрастающим поколением и пожилым, обмен опытом, мастерства, кулинарии, домоводства.</a:t>
            </a:r>
          </a:p>
          <a:p>
            <a:pPr algn="just"/>
            <a:r>
              <a:rPr sz="1400" smtClean="0">
                <a:latin typeface="Times New Roman" pitchFamily="18" charset="0"/>
                <a:cs typeface="Times New Roman" pitchFamily="18" charset="0"/>
              </a:rPr>
              <a:t>Проведено 2 заседания: Мастер-класс по изготовлению броши, и Создание открыток к 8 Марта.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AVU_xcQRqz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285866"/>
            <a:ext cx="3998581" cy="3000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142858"/>
            <a:ext cx="6500858" cy="642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b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"Право на право" при поддержке</a:t>
            </a:r>
          </a:p>
          <a:p>
            <a:pPr algn="ctr"/>
            <a:r>
              <a:rPr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Гранта Главы Республики Башкортостан.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metotdel\Desktop\oTcsxd51c6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786064"/>
            <a:ext cx="3000396" cy="2250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3" name="Picture 1" descr="C:\Users\metotdel\Desktop\V-X8dvuVEV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428874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metotdel\Desktop\GB1ccu6wSK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428874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000100" y="1000114"/>
            <a:ext cx="7429552" cy="11430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sz="1400" smtClean="0">
                <a:latin typeface="Times New Roman" pitchFamily="18" charset="0"/>
                <a:cs typeface="Times New Roman" pitchFamily="18" charset="0"/>
              </a:rPr>
              <a:t>Услуги квалифицированного юриста по защите прав, свобод и законных интересов социально незащищенных категорий граждан: пенсионеров, лиц попавших в трудную жизненную ситуацию, людей с ограниченными возможностями здоровья, маломобильных и немобильных лиц с ограниченными возможностями здоровья и их семей, проживающих в г.Сибай. Социальная услуга предоставляется БЕСПЛАТНО!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9124" y="3357568"/>
            <a:ext cx="45719" cy="71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85725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«Семья месяца»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SMgIP-Li0Ng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928662" y="928676"/>
            <a:ext cx="2524143" cy="1893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14810" y="1357304"/>
            <a:ext cx="4572000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smtClean="0"/>
              <a:t>Многодетность - это счастье!</a:t>
            </a:r>
            <a:br>
              <a:rPr smtClean="0"/>
            </a:br>
            <a:r>
              <a:rPr smtClean="0"/>
              <a:t>Семья - это счастье, любовь и удача,</a:t>
            </a:r>
            <a:br>
              <a:rPr smtClean="0"/>
            </a:br>
            <a:r>
              <a:rPr smtClean="0"/>
              <a:t>Семья - это летом поездки на дачу.</a:t>
            </a:r>
            <a:br>
              <a:rPr smtClean="0"/>
            </a:br>
            <a:r>
              <a:rPr smtClean="0"/>
              <a:t>Семья - это праздник,семейные даты, подарки, покупки, приятные траты.</a:t>
            </a:r>
            <a:br>
              <a:rPr smtClean="0"/>
            </a:br>
            <a:r>
              <a:rPr smtClean="0"/>
              <a:t>Рождение детей,первый шаг,первый лепет,мечты о хорошем,волнение и трепет.</a:t>
            </a:r>
            <a:br>
              <a:rPr smtClean="0"/>
            </a:br>
            <a:r>
              <a:rPr smtClean="0"/>
              <a:t>Семья- это труд, друг о друге забота,</a:t>
            </a:r>
            <a:br>
              <a:rPr smtClean="0"/>
            </a:br>
            <a:r>
              <a:rPr smtClean="0"/>
              <a:t>Семья - это много домашней работы.</a:t>
            </a:r>
            <a:br>
              <a:rPr smtClean="0"/>
            </a:br>
            <a:r>
              <a:rPr smtClean="0"/>
              <a:t>Семь - это важно! Семья - это сложно!</a:t>
            </a:r>
            <a:br>
              <a:rPr smtClean="0"/>
            </a:br>
            <a:r>
              <a:rPr smtClean="0"/>
              <a:t>Но счастливо жить одному невозможно!</a:t>
            </a:r>
            <a:endParaRPr lang="ru-RU" dirty="0"/>
          </a:p>
        </p:txBody>
      </p:sp>
      <p:pic>
        <p:nvPicPr>
          <p:cNvPr id="6" name="Рисунок 5" descr="VVOGJoEYYz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5" y="3000378"/>
            <a:ext cx="257176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6429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Направления деятельности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214282" y="1857370"/>
            <a:ext cx="5715040" cy="1143008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smtClean="0">
                <a:latin typeface="Times New Roman" pitchFamily="18" charset="0"/>
                <a:cs typeface="Times New Roman" pitchFamily="18" charset="0"/>
              </a:rPr>
              <a:t>Выявление семейного неблагополучия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214282" y="857238"/>
            <a:ext cx="4786346" cy="1143008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smtClean="0">
                <a:latin typeface="Times New Roman" pitchFamily="18" charset="0"/>
                <a:cs typeface="Times New Roman" pitchFamily="18" charset="0"/>
              </a:rPr>
              <a:t>Социальные услуги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285720" y="2857502"/>
            <a:ext cx="5000660" cy="1071570"/>
          </a:xfrm>
          <a:prstGeom prst="notch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smtClean="0">
                <a:latin typeface="Times New Roman" pitchFamily="18" charset="0"/>
                <a:cs typeface="Times New Roman" pitchFamily="18" charset="0"/>
              </a:rPr>
              <a:t>Повышение родительской компетенции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285720" y="3786196"/>
            <a:ext cx="6000792" cy="1214464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smtClean="0">
                <a:latin typeface="Times New Roman" pitchFamily="18" charset="0"/>
                <a:cs typeface="Times New Roman" pitchFamily="18" charset="0"/>
              </a:rPr>
              <a:t>Повышение профессиональных компетенций специалистов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00760" y="1071552"/>
            <a:ext cx="2928926" cy="27860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sz="1400" smtClean="0">
                <a:latin typeface="Times New Roman" pitchFamily="18" charset="0"/>
                <a:cs typeface="Times New Roman" pitchFamily="18" charset="0"/>
              </a:rPr>
              <a:t> "З</a:t>
            </a:r>
            <a:r>
              <a:rPr sz="1600" smtClean="0">
                <a:latin typeface="Times New Roman" pitchFamily="18" charset="0"/>
                <a:cs typeface="Times New Roman" pitchFamily="18" charset="0"/>
              </a:rPr>
              <a:t>ависимость" родителей</a:t>
            </a:r>
          </a:p>
          <a:p>
            <a:pPr>
              <a:buFont typeface="Wingdings" pitchFamily="2" charset="2"/>
              <a:buChar char="Ø"/>
            </a:pPr>
            <a:r>
              <a:rPr sz="1600" smtClean="0">
                <a:latin typeface="Times New Roman" pitchFamily="18" charset="0"/>
                <a:cs typeface="Times New Roman" pitchFamily="18" charset="0"/>
              </a:rPr>
              <a:t>  Нарушение детско-родительских отношений</a:t>
            </a:r>
          </a:p>
          <a:p>
            <a:pPr>
              <a:buFont typeface="Wingdings" pitchFamily="2" charset="2"/>
              <a:buChar char="Ø"/>
            </a:pPr>
            <a:r>
              <a:rPr sz="1600" smtClean="0">
                <a:latin typeface="Times New Roman" pitchFamily="18" charset="0"/>
                <a:cs typeface="Times New Roman" pitchFamily="18" charset="0"/>
              </a:rPr>
              <a:t>  Потеря одного из родителей ребенка</a:t>
            </a:r>
          </a:p>
          <a:p>
            <a:pPr>
              <a:buFont typeface="Wingdings" pitchFamily="2" charset="2"/>
              <a:buChar char="Ø"/>
            </a:pPr>
            <a:r>
              <a:rPr sz="1600" smtClean="0">
                <a:latin typeface="Times New Roman" pitchFamily="18" charset="0"/>
                <a:cs typeface="Times New Roman" pitchFamily="18" charset="0"/>
              </a:rPr>
              <a:t>  Жестокое обращение, насилие в семье</a:t>
            </a:r>
          </a:p>
          <a:p>
            <a:pPr>
              <a:buFont typeface="Wingdings" pitchFamily="2" charset="2"/>
              <a:buChar char="Ø"/>
            </a:pPr>
            <a:r>
              <a:rPr sz="1600" smtClean="0">
                <a:latin typeface="Times New Roman" pitchFamily="18" charset="0"/>
                <a:cs typeface="Times New Roman" pitchFamily="18" charset="0"/>
              </a:rPr>
              <a:t>  Семейные конфликты,    развод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0838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Праздничные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фотозоны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bsqqmouNRNs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00760" y="1142989"/>
            <a:ext cx="2689624" cy="3586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qf-AXhg-G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142990"/>
            <a:ext cx="4857760" cy="3643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5725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Имидж Центра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Q5KInhX5R_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1142990"/>
            <a:ext cx="2000264" cy="3552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ZuUPabeEgo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928676"/>
            <a:ext cx="4191005" cy="3143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 descr="ymSx86KrVa4.jpg"/>
          <p:cNvPicPr>
            <a:picLocks noGrp="1" noChangeAspect="1"/>
          </p:cNvPicPr>
          <p:nvPr>
            <p:ph sz="quarter" idx="13"/>
          </p:nvPr>
        </p:nvPicPr>
        <p:blipFill>
          <a:blip r:embed="rId4" cstate="print"/>
          <a:stretch>
            <a:fillRect/>
          </a:stretch>
        </p:blipFill>
        <p:spPr>
          <a:xfrm>
            <a:off x="3357554" y="2571750"/>
            <a:ext cx="3222811" cy="2414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71552"/>
            <a:ext cx="2643206" cy="71438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71472" y="4000510"/>
            <a:ext cx="45719" cy="3619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00" y="1214428"/>
            <a:ext cx="99060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42858"/>
            <a:ext cx="6929486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Подразделения ГБУ РБ Юго-восточный МЦ "Семья"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928676"/>
            <a:ext cx="271483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" pitchFamily="18" charset="0"/>
              </a:rPr>
              <a:t>Стационарная форма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4" y="928676"/>
            <a:ext cx="350046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" pitchFamily="18" charset="0"/>
              </a:rPr>
              <a:t>Полустационарная форма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500034" y="1500180"/>
            <a:ext cx="3857652" cy="3500462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sz="1200" smtClean="0"/>
              <a:t> </a:t>
            </a:r>
            <a:r>
              <a:rPr sz="1400" smtClean="0">
                <a:latin typeface="Times" pitchFamily="18" charset="0"/>
              </a:rPr>
              <a:t>Отделение социальный приют для детей и подростков в г.Сибай</a:t>
            </a:r>
          </a:p>
          <a:p>
            <a:pPr algn="ctr">
              <a:buFont typeface="Wingdings" pitchFamily="2" charset="2"/>
              <a:buChar char="ü"/>
            </a:pPr>
            <a:r>
              <a:rPr sz="1400" smtClean="0">
                <a:latin typeface="Times" pitchFamily="18" charset="0"/>
              </a:rPr>
              <a:t> Отделение социальный приют для детей и подростков в Зианчуринском  районе</a:t>
            </a:r>
            <a:endParaRPr sz="1400" dirty="0" smtClean="0">
              <a:latin typeface="Times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sz="1400" smtClean="0">
                <a:latin typeface="Times" pitchFamily="18" charset="0"/>
              </a:rPr>
              <a:t> Отделение социальный приют для детей и подростков в Зилаирском районе</a:t>
            </a:r>
          </a:p>
          <a:p>
            <a:pPr algn="ctr">
              <a:buFont typeface="Wingdings" pitchFamily="2" charset="2"/>
              <a:buChar char="ü"/>
            </a:pPr>
            <a:r>
              <a:rPr sz="1400" smtClean="0">
                <a:latin typeface="Times" pitchFamily="18" charset="0"/>
              </a:rPr>
              <a:t> Отделение социальный приют для детей и подростков в Хайбуллинском  районе</a:t>
            </a:r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5143504" y="1571618"/>
            <a:ext cx="3714776" cy="3429024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sz="1600" smtClean="0">
                <a:latin typeface="Times" pitchFamily="18" charset="0"/>
              </a:rPr>
              <a:t> Служба семьи в г. Сибай</a:t>
            </a:r>
          </a:p>
          <a:p>
            <a:pPr algn="ctr">
              <a:buFont typeface="Wingdings" pitchFamily="2" charset="2"/>
              <a:buChar char="ü"/>
            </a:pPr>
            <a:r>
              <a:rPr sz="1600" smtClean="0">
                <a:latin typeface="Times" pitchFamily="18" charset="0"/>
              </a:rPr>
              <a:t> Служба семьи в Баймакском районе</a:t>
            </a:r>
          </a:p>
          <a:p>
            <a:pPr algn="ctr">
              <a:buFont typeface="Wingdings" pitchFamily="2" charset="2"/>
              <a:buChar char="ü"/>
            </a:pPr>
            <a:r>
              <a:rPr sz="1600" smtClean="0">
                <a:latin typeface="Times" pitchFamily="18" charset="0"/>
              </a:rPr>
              <a:t> Служба семьи в Хайбуллинском  районе</a:t>
            </a:r>
          </a:p>
          <a:p>
            <a:pPr algn="ctr">
              <a:buFont typeface="Wingdings" pitchFamily="2" charset="2"/>
              <a:buChar char="ü"/>
            </a:pPr>
            <a:r>
              <a:rPr sz="1600" smtClean="0">
                <a:latin typeface="Times" pitchFamily="18" charset="0"/>
              </a:rPr>
              <a:t> Служба семьи в Зилаирском  районе</a:t>
            </a:r>
          </a:p>
          <a:p>
            <a:pPr algn="ctr">
              <a:buFont typeface="Wingdings" pitchFamily="2" charset="2"/>
              <a:buChar char="ü"/>
            </a:pPr>
            <a:r>
              <a:rPr sz="1600" smtClean="0">
                <a:latin typeface="Times" pitchFamily="18" charset="0"/>
              </a:rPr>
              <a:t> Служба семьи в </a:t>
            </a:r>
            <a:r>
              <a:rPr sz="1600" smtClean="0">
                <a:latin typeface="Times" pitchFamily="18" charset="0"/>
              </a:rPr>
              <a:t>Зианчуринском </a:t>
            </a:r>
            <a:r>
              <a:rPr sz="1600" smtClean="0">
                <a:latin typeface="Times" pitchFamily="18" charset="0"/>
              </a:rPr>
              <a:t>районе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5725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Кадровый состав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9600" y="1857370"/>
            <a:ext cx="3962400" cy="27717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Педагоги: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Воспитатели – 19;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Музыкальные руководители – 2;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Инструкторы по труду – 2;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Педагоги дополнительного образования – 2;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Педагоги-психологи – 4;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Социальные педагоги– 4;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 – 1;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Учитель-дефектолог – 1;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Учитель-логопед – 1;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Логопед – 1.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1538" y="1000114"/>
            <a:ext cx="7000924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smtClean="0">
                <a:latin typeface="Times New Roman" pitchFamily="18" charset="0"/>
                <a:cs typeface="Times New Roman" pitchFamily="18" charset="0"/>
              </a:rPr>
              <a:t>Штатная численность сотрудников в 2019 г. составляет 178 человек</a:t>
            </a:r>
          </a:p>
          <a:p>
            <a:pPr algn="ctr"/>
            <a:r>
              <a:rPr smtClean="0">
                <a:latin typeface="Times New Roman" pitchFamily="18" charset="0"/>
                <a:cs typeface="Times New Roman" pitchFamily="18" charset="0"/>
              </a:rPr>
              <a:t>(в 2018 г. 169 человек).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1857370"/>
            <a:ext cx="3714776" cy="15001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sz="14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sz="1400" smtClean="0">
                <a:latin typeface="Times New Roman" pitchFamily="18" charset="0"/>
                <a:cs typeface="Times New Roman" pitchFamily="18" charset="0"/>
              </a:rPr>
              <a:t>Специалисты:</a:t>
            </a:r>
          </a:p>
          <a:p>
            <a:pPr marL="342900" indent="-342900">
              <a:buAutoNum type="arabicPeriod"/>
            </a:pPr>
            <a:r>
              <a:rPr sz="1400" smtClean="0">
                <a:latin typeface="Times New Roman" pitchFamily="18" charset="0"/>
                <a:cs typeface="Times New Roman" pitchFamily="18" charset="0"/>
              </a:rPr>
              <a:t>Юрисконсульты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400" smtClean="0">
                <a:latin typeface="Times New Roman" pitchFamily="18" charset="0"/>
                <a:cs typeface="Times New Roman" pitchFamily="18" charset="0"/>
              </a:rPr>
              <a:t> 9;</a:t>
            </a:r>
          </a:p>
          <a:p>
            <a:pPr marL="342900" indent="-342900">
              <a:buAutoNum type="arabicPeriod"/>
            </a:pPr>
            <a:r>
              <a:rPr sz="1400" smtClean="0">
                <a:latin typeface="Times New Roman" pitchFamily="18" charset="0"/>
                <a:cs typeface="Times New Roman" pitchFamily="18" charset="0"/>
              </a:rPr>
              <a:t>Психологи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400" smtClean="0">
                <a:latin typeface="Times New Roman" pitchFamily="18" charset="0"/>
                <a:cs typeface="Times New Roman" pitchFamily="18" charset="0"/>
              </a:rPr>
              <a:t> 7;</a:t>
            </a:r>
          </a:p>
          <a:p>
            <a:pPr marL="342900" indent="-342900">
              <a:buAutoNum type="arabicPeriod"/>
            </a:pPr>
            <a:r>
              <a:rPr sz="1400" smtClean="0">
                <a:latin typeface="Times New Roman" pitchFamily="18" charset="0"/>
                <a:cs typeface="Times New Roman" pitchFamily="18" charset="0"/>
              </a:rPr>
              <a:t>Специалисты по социальной работе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400" smtClean="0">
                <a:latin typeface="Times New Roman" pitchFamily="18" charset="0"/>
                <a:cs typeface="Times New Roman" pitchFamily="18" charset="0"/>
              </a:rPr>
              <a:t> 11;</a:t>
            </a:r>
          </a:p>
          <a:p>
            <a:pPr marL="342900" indent="-342900">
              <a:buAutoNum type="arabicPeriod"/>
            </a:pPr>
            <a:r>
              <a:rPr sz="1400" smtClean="0">
                <a:latin typeface="Times New Roman" pitchFamily="18" charset="0"/>
                <a:cs typeface="Times New Roman" pitchFamily="18" charset="0"/>
              </a:rPr>
              <a:t>Специалисты по работе с семьей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400" smtClean="0">
                <a:latin typeface="Times New Roman" pitchFamily="18" charset="0"/>
                <a:cs typeface="Times New Roman" pitchFamily="18" charset="0"/>
              </a:rPr>
              <a:t> 28.</a:t>
            </a:r>
          </a:p>
          <a:p>
            <a:pPr marL="342900" indent="-342900">
              <a:buAutoNum type="arabicPeriod"/>
            </a:pPr>
            <a:endParaRPr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3857634"/>
            <a:ext cx="404892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1400" smtClean="0">
                <a:latin typeface="Times New Roman" pitchFamily="18" charset="0"/>
                <a:cs typeface="Times New Roman" pitchFamily="18" charset="0"/>
              </a:rPr>
              <a:t>Средняя заработная плата сотрудников </a:t>
            </a:r>
          </a:p>
          <a:p>
            <a:r>
              <a:rPr sz="1400" smtClean="0">
                <a:latin typeface="Times New Roman" pitchFamily="18" charset="0"/>
                <a:cs typeface="Times New Roman" pitchFamily="18" charset="0"/>
              </a:rPr>
              <a:t>составило в 2019 г. 22884 р. (В 2018 г.  -  20589 р.)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0"/>
            <a:ext cx="8229600" cy="21431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Анализ выполнения государственного задания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1357304"/>
            <a:ext cx="128588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smtClean="0"/>
              <a:t>2019 г.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72264" y="1357304"/>
            <a:ext cx="83304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smtClean="0">
                <a:latin typeface="Times New Roman" pitchFamily="18" charset="0"/>
                <a:cs typeface="Times New Roman" pitchFamily="18" charset="0"/>
              </a:rPr>
              <a:t>2018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1928808"/>
            <a:ext cx="3571900" cy="1857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sz="16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sz="1400" smtClean="0">
                <a:latin typeface="Times New Roman" pitchFamily="18" charset="0"/>
                <a:cs typeface="Times New Roman" pitchFamily="18" charset="0"/>
              </a:rPr>
              <a:t>Предоставление социального обслуживания:</a:t>
            </a:r>
          </a:p>
          <a:p>
            <a:r>
              <a:rPr sz="1400" smtClean="0">
                <a:latin typeface="Times New Roman" pitchFamily="18" charset="0"/>
                <a:cs typeface="Times New Roman" pitchFamily="18" charset="0"/>
              </a:rPr>
              <a:t>в стационарной форме – 376 чел.(106,5%);</a:t>
            </a:r>
          </a:p>
          <a:p>
            <a:r>
              <a:rPr sz="1400" smtClean="0">
                <a:latin typeface="Times New Roman" pitchFamily="18" charset="0"/>
                <a:cs typeface="Times New Roman" pitchFamily="18" charset="0"/>
              </a:rPr>
              <a:t>в полустационарной форме – 26469 чел.(100,5). 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14942" y="1928808"/>
            <a:ext cx="3286148" cy="19288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sz="16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sz="1400" smtClean="0">
                <a:latin typeface="Times New Roman" pitchFamily="18" charset="0"/>
                <a:cs typeface="Times New Roman" pitchFamily="18" charset="0"/>
              </a:rPr>
              <a:t>Предоставление социального обслуживания:</a:t>
            </a:r>
          </a:p>
          <a:p>
            <a:r>
              <a:rPr sz="1400" smtClean="0">
                <a:latin typeface="Times New Roman" pitchFamily="18" charset="0"/>
                <a:cs typeface="Times New Roman" pitchFamily="18" charset="0"/>
              </a:rPr>
              <a:t>в стационарной форме – 431 чел.(108,3%);</a:t>
            </a:r>
          </a:p>
          <a:p>
            <a:r>
              <a:rPr sz="1400" smtClean="0">
                <a:latin typeface="Times New Roman" pitchFamily="18" charset="0"/>
                <a:cs typeface="Times New Roman" pitchFamily="18" charset="0"/>
              </a:rPr>
              <a:t>в полустационарной форме – 26115 чел.(105%). 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5984" y="4071948"/>
            <a:ext cx="4143404" cy="8572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sz="16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sz="1600" smtClean="0">
                <a:latin typeface="Times New Roman" pitchFamily="18" charset="0"/>
                <a:cs typeface="Times New Roman" pitchFamily="18" charset="0"/>
              </a:rPr>
              <a:t>В 2019 г. поступило субсидий </a:t>
            </a:r>
          </a:p>
          <a:p>
            <a:pPr algn="ctr"/>
            <a:r>
              <a:rPr sz="1600" smtClean="0">
                <a:latin typeface="Times New Roman" pitchFamily="18" charset="0"/>
                <a:cs typeface="Times New Roman" pitchFamily="18" charset="0"/>
              </a:rPr>
              <a:t>в размере 68368800 р.</a:t>
            </a:r>
          </a:p>
          <a:p>
            <a:pPr algn="ctr"/>
            <a:r>
              <a:rPr sz="1600" smtClean="0">
                <a:latin typeface="Times New Roman" pitchFamily="18" charset="0"/>
                <a:cs typeface="Times New Roman" pitchFamily="18" charset="0"/>
              </a:rPr>
              <a:t>В 2020 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600" smtClean="0">
                <a:latin typeface="Times New Roman" pitchFamily="18" charset="0"/>
                <a:cs typeface="Times New Roman" pitchFamily="18" charset="0"/>
              </a:rPr>
              <a:t> 74229600 р.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786742" cy="85723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Образовательная деятельность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714876" y="1357304"/>
            <a:ext cx="3605210" cy="3276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В отделениях социальных приютов для детей и подростков осуществляется образовательная деятельность. Образовательные программы, по которым реализуется образовательная деятельность, разработаны для разновозрастной группы на основе основной общеобразовательной программы дошкольного образования «От рождения до школы» под редакцией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Н.Е.Вераксы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соответствии с ФГОС. Разработаны и утверждены образовательные программы дополнительного образования.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ицензия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142976" y="1142990"/>
            <a:ext cx="2428892" cy="3603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Социальные услуги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1142990"/>
            <a:ext cx="3452035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Социальный приют для детей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s://avatars.mds.yandex.net/get-pdb/27625/e764758b-b952-4790-8e65-cc67b5d10739/s1200?webp=false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8"/>
            <a:ext cx="38576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4786314" y="1857370"/>
            <a:ext cx="4143404" cy="15716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sz="16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sz="16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sz="1600" smtClean="0">
                <a:latin typeface="Times New Roman" pitchFamily="18" charset="0"/>
                <a:cs typeface="Times New Roman" pitchFamily="18" charset="0"/>
              </a:rPr>
              <a:t>Предоставление временного приюта,  социальная реабилитация и дальнейшее жизнеустройство получателей государственной услуги. </a:t>
            </a:r>
          </a:p>
          <a:p>
            <a:pPr algn="ctr">
              <a:lnSpc>
                <a:spcPct val="150000"/>
              </a:lnSpc>
            </a:pPr>
            <a:endParaRPr sz="16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643307" y="4143386"/>
          <a:ext cx="5357849" cy="771144"/>
        </p:xfrm>
        <a:graphic>
          <a:graphicData uri="http://schemas.openxmlformats.org/drawingml/2006/table">
            <a:tbl>
              <a:tblPr/>
              <a:tblGrid>
                <a:gridCol w="1785763"/>
                <a:gridCol w="1785763"/>
                <a:gridCol w="1786323"/>
              </a:tblGrid>
              <a:tr h="180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Прошли реабилитацию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408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398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Возвращены в </a:t>
                      </a:r>
                      <a:endParaRPr lang="ru-RU" sz="11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кровную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семью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220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249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Социальные услуги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1214428"/>
            <a:ext cx="414340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Комплексная поддержка семей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1928808"/>
            <a:ext cx="4286280" cy="11695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sz="1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осуществляется в рамках постановления Правительства Республики Башкортостан от 30.11.2019 г. </a:t>
            </a:r>
            <a:r>
              <a:rPr sz="1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№583 «Об утверждении Порядка организации социального сопровождения семей в Республике Башкортостан».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000496" y="3571882"/>
          <a:ext cx="4861560" cy="841248"/>
        </p:xfrm>
        <a:graphic>
          <a:graphicData uri="http://schemas.openxmlformats.org/drawingml/2006/table">
            <a:tbl>
              <a:tblPr/>
              <a:tblGrid>
                <a:gridCol w="1215390"/>
                <a:gridCol w="1215390"/>
                <a:gridCol w="1215390"/>
                <a:gridCol w="12153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Базовый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224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Экстренный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Кризисный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 descr="AGkjo9joHs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071552"/>
            <a:ext cx="2678898" cy="3571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848</Words>
  <Application>Microsoft Office PowerPoint</Application>
  <PresentationFormat>Экран (16:9)</PresentationFormat>
  <Paragraphs>190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Цели учреждения</vt:lpstr>
      <vt:lpstr>Направления деятельности</vt:lpstr>
      <vt:lpstr> </vt:lpstr>
      <vt:lpstr>Кадровый состав </vt:lpstr>
      <vt:lpstr>Анализ выполнения государственного задания</vt:lpstr>
      <vt:lpstr>Образовательная деятельность</vt:lpstr>
      <vt:lpstr>Социальные услуги</vt:lpstr>
      <vt:lpstr>Социальные услуги</vt:lpstr>
      <vt:lpstr>Социальные услуги</vt:lpstr>
      <vt:lpstr>Социальные услуги</vt:lpstr>
      <vt:lpstr>Социальные услуги</vt:lpstr>
      <vt:lpstr>Социальные услуги</vt:lpstr>
      <vt:lpstr>Социальные услуги</vt:lpstr>
      <vt:lpstr>Социальные услуги</vt:lpstr>
      <vt:lpstr>Социальные услуги</vt:lpstr>
      <vt:lpstr>Социальные услуги</vt:lpstr>
      <vt:lpstr>Мероприятия</vt:lpstr>
      <vt:lpstr>Мероприятия республиканского масштаба</vt:lpstr>
      <vt:lpstr>Мероприятия</vt:lpstr>
      <vt:lpstr>Мероприятия</vt:lpstr>
      <vt:lpstr>Мероприятия</vt:lpstr>
      <vt:lpstr>Акции</vt:lpstr>
      <vt:lpstr>Конкурсы для семей и детей</vt:lpstr>
      <vt:lpstr>Школа для будущих мам</vt:lpstr>
      <vt:lpstr>Школа для будущих мам</vt:lpstr>
      <vt:lpstr> КЛУБ "Бабушки - внучата"</vt:lpstr>
      <vt:lpstr>Слайд 28</vt:lpstr>
      <vt:lpstr>Проект «Семья месяца»</vt:lpstr>
      <vt:lpstr>Праздничные фотозоны</vt:lpstr>
      <vt:lpstr>Имидж Центра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2834</cp:revision>
  <dcterms:created xsi:type="dcterms:W3CDTF">2018-08-01T11:55:49Z</dcterms:created>
  <dcterms:modified xsi:type="dcterms:W3CDTF">2021-03-02T10:14:49Z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