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84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37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18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78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89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5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62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6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33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36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E921C-431F-4A6D-9989-A152DB441973}" type="datetimeFigureOut">
              <a:rPr lang="ru-RU" smtClean="0"/>
              <a:t>26.07.2022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BBBC-ABBD-4419-9F17-866306A7D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9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0" r="20488"/>
          <a:stretch/>
        </p:blipFill>
        <p:spPr>
          <a:xfrm rot="16482769">
            <a:off x="9642761" y="4641508"/>
            <a:ext cx="5098474" cy="4876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119839" y="-81976"/>
            <a:ext cx="7620000" cy="69399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994" y="-187858"/>
            <a:ext cx="2044938" cy="20449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94928" y="1857080"/>
            <a:ext cx="7997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3399"/>
                </a:solidFill>
              </a:rPr>
              <a:t>МУНИЦИПАЛЬНОЕ КАЗЁННОЕ </a:t>
            </a:r>
            <a:r>
              <a:rPr lang="ru-RU" b="1" dirty="0" smtClean="0">
                <a:solidFill>
                  <a:srgbClr val="FF3399"/>
                </a:solidFill>
              </a:rPr>
              <a:t>УЧРЕЖДЕНИЕ</a:t>
            </a:r>
          </a:p>
          <a:p>
            <a:pPr algn="ctr"/>
            <a:r>
              <a:rPr lang="ru-RU" b="1" dirty="0" smtClean="0">
                <a:solidFill>
                  <a:srgbClr val="FF3399"/>
                </a:solidFill>
              </a:rPr>
              <a:t> </a:t>
            </a:r>
            <a:r>
              <a:rPr lang="ru-RU" b="1" dirty="0">
                <a:solidFill>
                  <a:srgbClr val="FF3399"/>
                </a:solidFill>
              </a:rPr>
              <a:t>"МОЛОДЕЖНЫЙ ЦЕНТР" </a:t>
            </a:r>
            <a:endParaRPr lang="ru-RU" b="1" dirty="0" smtClean="0">
              <a:solidFill>
                <a:srgbClr val="FF3399"/>
              </a:solidFill>
            </a:endParaRPr>
          </a:p>
          <a:p>
            <a:pPr algn="ctr"/>
            <a:r>
              <a:rPr lang="ru-RU" b="1" dirty="0" smtClean="0">
                <a:solidFill>
                  <a:srgbClr val="FF3399"/>
                </a:solidFill>
              </a:rPr>
              <a:t>МУНИЦИПАЛЬНОГО </a:t>
            </a:r>
            <a:r>
              <a:rPr lang="ru-RU" b="1" dirty="0">
                <a:solidFill>
                  <a:srgbClr val="FF3399"/>
                </a:solidFill>
              </a:rPr>
              <a:t>ОБРАЗОВАНИЯ ЛЕНИНГРАДСКИЙ РАЙОН</a:t>
            </a:r>
          </a:p>
        </p:txBody>
      </p:sp>
      <p:sp>
        <p:nvSpPr>
          <p:cNvPr id="11" name="Минус 10"/>
          <p:cNvSpPr/>
          <p:nvPr/>
        </p:nvSpPr>
        <p:spPr>
          <a:xfrm>
            <a:off x="3044858" y="2830797"/>
            <a:ext cx="10397765" cy="184928"/>
          </a:xfrm>
          <a:prstGeom prst="mathMin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3" y="0"/>
            <a:ext cx="1386177" cy="13861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0436">
            <a:off x="7477990" y="4419599"/>
            <a:ext cx="8763000" cy="487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1488" y="216034"/>
            <a:ext cx="9191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3399"/>
                </a:solidFill>
              </a:rPr>
              <a:t>МУНИЦИПАЛЬНАЯ ПРОГРАММА </a:t>
            </a:r>
          </a:p>
          <a:p>
            <a:pPr algn="ctr"/>
            <a:r>
              <a:rPr lang="ru-RU" sz="2400" b="1" dirty="0" smtClean="0">
                <a:solidFill>
                  <a:srgbClr val="FF3399"/>
                </a:solidFill>
              </a:rPr>
              <a:t>«Молодежь Ленинградского района» на 2021-2025 гг.</a:t>
            </a:r>
            <a:endParaRPr lang="ru-RU" sz="2400" b="1" dirty="0">
              <a:solidFill>
                <a:srgbClr val="FF3399"/>
              </a:solidFill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179109" y="1000727"/>
            <a:ext cx="12980709" cy="266027"/>
          </a:xfrm>
          <a:prstGeom prst="mathMin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328" y="1932495"/>
            <a:ext cx="92194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ahnschrift Light SemiCondensed" panose="020B0502040204020203" pitchFamily="34" charset="0"/>
              </a:rPr>
              <a:t>Реализация государственной молодежной политики на территории Ленинградского района осуществляется в соответствии Федерального закона от 30.12.2020 г. №489-ФЗ.</a:t>
            </a:r>
          </a:p>
          <a:p>
            <a:r>
              <a:rPr lang="ru-RU" dirty="0">
                <a:latin typeface="Bahnschrift Light SemiCondensed" panose="020B0502040204020203" pitchFamily="34" charset="0"/>
              </a:rPr>
              <a:t>Правовую основу регулирования отношений в сфере молодежной политики составляют Конституция Российской Федерации, общепризнанные принципы и нормы международного права, международные договоры Российской Федерации, настоящий Федеральный закон, а также другие федеральные законы, иные нормативные правовые акты Российской Федерации, законы и иные нормативные правовые акты субъектов Российской Федерации и муниципальные правовые акты, содержащие нормы, регулирующие отношения в сфере реализации прав молодежи</a:t>
            </a:r>
            <a:r>
              <a:rPr lang="ru-RU" dirty="0" smtClean="0">
                <a:latin typeface="Bahnschrift Light SemiCondensed" panose="020B0502040204020203" pitchFamily="34" charset="0"/>
              </a:rPr>
              <a:t>.</a:t>
            </a:r>
          </a:p>
          <a:p>
            <a:endParaRPr lang="ru-RU" dirty="0">
              <a:latin typeface="Bahnschrift Light SemiCondensed" panose="020B0502040204020203" pitchFamily="34" charset="0"/>
            </a:endParaRPr>
          </a:p>
          <a:p>
            <a:endParaRPr lang="ru-RU" dirty="0" smtClean="0">
              <a:latin typeface="Bahnschrift Light SemiCondensed" panose="020B0502040204020203" pitchFamily="34" charset="0"/>
            </a:endParaRPr>
          </a:p>
          <a:p>
            <a:r>
              <a:rPr lang="ru-RU" dirty="0" smtClean="0">
                <a:latin typeface="Bahnschrift Light SemiCondensed" panose="020B0502040204020203" pitchFamily="34" charset="0"/>
              </a:rPr>
              <a:t>Мероприятия проводимые на территории Ленинградского района, финансируются за счет муниципальной программы «Молодежь Ленинградского района» на 2021-2025 гг. </a:t>
            </a:r>
            <a:endParaRPr lang="ru-RU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40436">
            <a:off x="7477990" y="4419599"/>
            <a:ext cx="8763000" cy="4876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3" y="0"/>
            <a:ext cx="1386177" cy="13861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1488" y="216034"/>
            <a:ext cx="9191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3399"/>
                </a:solidFill>
              </a:rPr>
              <a:t>ОСНОВНЫЕ НАПРАВЛЕНИЯ РЕАЛИЗАЦИИ </a:t>
            </a:r>
          </a:p>
          <a:p>
            <a:pPr algn="ctr"/>
            <a:r>
              <a:rPr lang="ru-RU" sz="2400" b="1" dirty="0" smtClean="0">
                <a:solidFill>
                  <a:srgbClr val="FF3399"/>
                </a:solidFill>
              </a:rPr>
              <a:t>МОЛОДЕЖНОЙ ПОЛИТИКИ:</a:t>
            </a:r>
            <a:endParaRPr lang="ru-RU" sz="2400" b="1" dirty="0">
              <a:solidFill>
                <a:srgbClr val="FF3399"/>
              </a:solidFill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179109" y="1000727"/>
            <a:ext cx="12980709" cy="266027"/>
          </a:xfrm>
          <a:prstGeom prst="mathMin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261" y="1412156"/>
            <a:ext cx="11178060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Bahnschrift Light SemiCondensed" panose="020B0502040204020203" pitchFamily="34" charset="0"/>
              </a:rPr>
              <a:t>Ученические, студенческие и молодежные </a:t>
            </a:r>
            <a:r>
              <a:rPr lang="ru-RU" dirty="0">
                <a:latin typeface="Bahnschrift Light SemiCondensed" panose="020B0502040204020203" pitchFamily="34" charset="0"/>
              </a:rPr>
              <a:t>С</a:t>
            </a:r>
            <a:r>
              <a:rPr lang="ru-RU" dirty="0" smtClean="0">
                <a:latin typeface="Bahnschrift Light SemiCondensed" panose="020B0502040204020203" pitchFamily="34" charset="0"/>
              </a:rPr>
              <a:t>оветы при главе муниципального образования Ленинградский район;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latin typeface="Bahnschrift Light SemiCondensed" panose="020B0502040204020203" pitchFamily="34" charset="0"/>
              </a:rPr>
              <a:t>Трудоустройство молодежи (индивидуально, в составе подростковых трудовых отрядов бригад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Bahnschrift Light SemiCondensed" panose="020B0502040204020203" pitchFamily="34" charset="0"/>
              </a:rPr>
              <a:t>и студенческих трудовых отрядов и добровольческого (волонтерского) движения);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Bahnschrift Light SemiCondensed" panose="020B0502040204020203" pitchFamily="34" charset="0"/>
              </a:rPr>
              <a:t>3. Профилактическая работа с несовершеннолетними, состоящими на ведомственном учете;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Bahnschrift Light SemiCondensed" panose="020B0502040204020203" pitchFamily="34" charset="0"/>
              </a:rPr>
              <a:t>4. Экстремистская деятельность в молодежной среде;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Bahnschrift Light SemiCondensed" panose="020B0502040204020203" pitchFamily="34" charset="0"/>
              </a:rPr>
              <a:t>5. Антинаркотическая деятельность;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Bahnschrift Light SemiCondensed" panose="020B0502040204020203" pitchFamily="34" charset="0"/>
              </a:rPr>
              <a:t>6. Гражданско-патриотическое воспитание молодежи муниципального образования Ленинградский район;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Bahnschrift Light SemiCondensed" panose="020B0502040204020203" pitchFamily="34" charset="0"/>
              </a:rPr>
              <a:t>7. Организация оздоровления и занятости молодежи;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Bahnschrift Light SemiCondensed" panose="020B0502040204020203" pitchFamily="34" charset="0"/>
              </a:rPr>
              <a:t>8. Добровольческое (волонтерское) направление;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Bahnschrift Light SemiCondensed" panose="020B0502040204020203" pitchFamily="34" charset="0"/>
              </a:rPr>
              <a:t>9. Развитие инновационной деятельности молодежи;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Bahnschrift Light SemiCondensed" panose="020B0502040204020203" pitchFamily="34" charset="0"/>
              </a:rPr>
              <a:t>10. Вовлечение молодежи в предпринимательскую деятельность;</a:t>
            </a:r>
          </a:p>
        </p:txBody>
      </p:sp>
    </p:spTree>
    <p:extLst>
      <p:ext uri="{BB962C8B-B14F-4D97-AF65-F5344CB8AC3E}">
        <p14:creationId xmlns:p14="http://schemas.microsoft.com/office/powerpoint/2010/main" val="39774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3" y="0"/>
            <a:ext cx="1386177" cy="13861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1488" y="216034"/>
            <a:ext cx="9191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3399"/>
                </a:solidFill>
              </a:rPr>
              <a:t>ЧИСЛЕННОСТЬ ЗАРЕГИСТРИРОВАННЫХ ПЛОЩАДОК, КЛУБОВ, ВОЛОНТЕРОВ НА ТЕРРИТОРИИ ЛЕНИНГРАДСКОГО РАЙОНА:</a:t>
            </a:r>
            <a:endParaRPr lang="ru-RU" sz="2400" b="1" dirty="0">
              <a:solidFill>
                <a:srgbClr val="FF3399"/>
              </a:solidFill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179109" y="1000727"/>
            <a:ext cx="12980709" cy="266027"/>
          </a:xfrm>
          <a:prstGeom prst="mathMin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339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0" t="-3026" r="19666" b="1"/>
          <a:stretch/>
        </p:blipFill>
        <p:spPr>
          <a:xfrm rot="15540436">
            <a:off x="10121860" y="3155400"/>
            <a:ext cx="2862433" cy="50243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549" y="2787843"/>
            <a:ext cx="2426901" cy="2426901"/>
          </a:xfrm>
          <a:prstGeom prst="rect">
            <a:avLst/>
          </a:prstGeom>
        </p:spPr>
      </p:pic>
      <p:cxnSp>
        <p:nvCxnSpPr>
          <p:cNvPr id="12" name="Прямая со стрелкой 11"/>
          <p:cNvCxnSpPr/>
          <p:nvPr/>
        </p:nvCxnSpPr>
        <p:spPr>
          <a:xfrm flipV="1">
            <a:off x="6191392" y="2228972"/>
            <a:ext cx="1246909" cy="81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853382" y="4507345"/>
            <a:ext cx="1246909" cy="707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3497094" y="3177309"/>
            <a:ext cx="1385455" cy="67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2364" y="1690688"/>
            <a:ext cx="34134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Bahnschrift Light SemiCondensed" panose="020B0502040204020203" pitchFamily="34" charset="0"/>
              </a:rPr>
              <a:t>н</a:t>
            </a:r>
            <a:r>
              <a:rPr lang="ru-RU" sz="1600" b="1" dirty="0" smtClean="0">
                <a:latin typeface="Bahnschrift Light SemiCondensed" panose="020B0502040204020203" pitchFamily="34" charset="0"/>
              </a:rPr>
              <a:t>а базе МКУ «МЦ» зарегистрировано 18 подростково-молодежных площадок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8306" y="2315417"/>
            <a:ext cx="341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Bahnschrift Light SemiCondensed" panose="020B0502040204020203" pitchFamily="34" charset="0"/>
              </a:rPr>
              <a:t>н</a:t>
            </a:r>
            <a:r>
              <a:rPr lang="ru-RU" sz="1600" b="1" dirty="0" smtClean="0">
                <a:latin typeface="Bahnschrift Light SemiCondensed" panose="020B0502040204020203" pitchFamily="34" charset="0"/>
              </a:rPr>
              <a:t>а базе МКУ «МЦ» зарегистрировано 14 клубов по месту жительства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731600" y="5448489"/>
            <a:ext cx="34134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Bahnschrift Light SemiCondensed" panose="020B0502040204020203" pitchFamily="34" charset="0"/>
              </a:rPr>
              <a:t>н</a:t>
            </a:r>
            <a:r>
              <a:rPr lang="ru-RU" sz="1600" b="1" dirty="0" smtClean="0">
                <a:latin typeface="Bahnschrift Light SemiCondensed" panose="020B0502040204020203" pitchFamily="34" charset="0"/>
              </a:rPr>
              <a:t>а базе МКУ «МЦ»  в социальную активность было задействовано с января 2022 г.-июль 2022 г. </a:t>
            </a:r>
          </a:p>
          <a:p>
            <a:pPr algn="ctr"/>
            <a:r>
              <a:rPr lang="ru-RU" sz="1600" b="1" dirty="0" smtClean="0">
                <a:latin typeface="Bahnschrift Light SemiCondensed" panose="020B0502040204020203" pitchFamily="34" charset="0"/>
              </a:rPr>
              <a:t>более 2400 волонтеров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48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3" y="0"/>
            <a:ext cx="1386177" cy="13861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71488" y="216034"/>
            <a:ext cx="919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99"/>
                </a:solidFill>
              </a:rPr>
              <a:t>ШТАТНАЯ ЧИСЛЕННОСТЬ СОТРУДНИКОВ МКУ «МЦ»:</a:t>
            </a:r>
            <a:endParaRPr lang="ru-RU" sz="2800" b="1" dirty="0">
              <a:solidFill>
                <a:srgbClr val="FF3399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262236" y="741178"/>
            <a:ext cx="12980709" cy="147168"/>
          </a:xfrm>
          <a:prstGeom prst="mathMin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3399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0" t="-3026" r="19666" b="1"/>
          <a:stretch/>
        </p:blipFill>
        <p:spPr>
          <a:xfrm rot="15540436">
            <a:off x="10121860" y="3155400"/>
            <a:ext cx="2862433" cy="50243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1521114"/>
            <a:ext cx="9504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ahnschrift Light SemiCondensed" panose="020B0502040204020203" pitchFamily="34" charset="0"/>
              </a:rPr>
              <a:t>На период 2022 года штатная численность сотрудников </a:t>
            </a:r>
          </a:p>
          <a:p>
            <a:r>
              <a:rPr lang="ru-RU" sz="2800" b="1" dirty="0" smtClean="0">
                <a:latin typeface="Bahnschrift Light SemiCondensed" panose="020B0502040204020203" pitchFamily="34" charset="0"/>
              </a:rPr>
              <a:t>МКУ «МЦ» МО Ленинградский район составляет 9 человек, включая управленческий состав.</a:t>
            </a:r>
            <a:endParaRPr lang="ru-RU" sz="2800" b="1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1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3" y="0"/>
            <a:ext cx="1386177" cy="13861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0" t="-3026" r="19666" b="1"/>
          <a:stretch/>
        </p:blipFill>
        <p:spPr>
          <a:xfrm rot="15540436">
            <a:off x="10121860" y="3155400"/>
            <a:ext cx="2862433" cy="50243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565" y="323314"/>
            <a:ext cx="4491181" cy="7395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6816" y="1690688"/>
            <a:ext cx="1104621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Bahnschrift Light SemiCondensed" panose="020B0502040204020203" pitchFamily="34" charset="0"/>
              </a:rPr>
              <a:t>Муниципальное образование Ленинградский район с 2020 года присоединилось к акции взаимопомощи #МЫВМЕСТЕ,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организовав </a:t>
            </a:r>
            <a:r>
              <a:rPr lang="ru-RU" b="1" dirty="0">
                <a:latin typeface="Bahnschrift Light SemiCondensed" panose="020B0502040204020203" pitchFamily="34" charset="0"/>
              </a:rPr>
              <a:t>волонтерский штаб. Данный штаб действует и сегодня на территории Ленинградского района</a:t>
            </a:r>
            <a:r>
              <a:rPr lang="ru-RU" b="1" dirty="0" smtClean="0">
                <a:latin typeface="Bahnschrift Light SemiCondensed" panose="020B0502040204020203" pitchFamily="34" charset="0"/>
              </a:rPr>
              <a:t>.</a:t>
            </a: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 </a:t>
            </a:r>
            <a:r>
              <a:rPr lang="ru-RU" b="1" dirty="0">
                <a:latin typeface="Bahnschrift Light SemiCondensed" panose="020B0502040204020203" pitchFamily="34" charset="0"/>
              </a:rPr>
              <a:t>В данном штабе задействовано на постоянной основе 85 волонтеров. Данная команда работает на всей территории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Ленинградского </a:t>
            </a:r>
            <a:r>
              <a:rPr lang="ru-RU" b="1" dirty="0">
                <a:latin typeface="Bahnschrift Light SemiCondensed" panose="020B0502040204020203" pitchFamily="34" charset="0"/>
              </a:rPr>
              <a:t>района, включая 12 сельских поселений. </a:t>
            </a:r>
          </a:p>
          <a:p>
            <a:r>
              <a:rPr lang="ru-RU" b="1" dirty="0">
                <a:latin typeface="Bahnschrift Light SemiCondensed" panose="020B0502040204020203" pitchFamily="34" charset="0"/>
              </a:rPr>
              <a:t>На протяжении двух лет волонтеры оказывают помощь в приобретении и доставке продуктов питания первой необходимости,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медикаментов </a:t>
            </a:r>
            <a:r>
              <a:rPr lang="ru-RU" b="1" dirty="0">
                <a:latin typeface="Bahnschrift Light SemiCondensed" panose="020B0502040204020203" pitchFamily="34" charset="0"/>
              </a:rPr>
              <a:t>пожилым людям нашего района, в оплате коммунальных услуг, доставке медицинских препаратов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для </a:t>
            </a:r>
            <a:r>
              <a:rPr lang="ru-RU" b="1" dirty="0">
                <a:latin typeface="Bahnschrift Light SemiCondensed" panose="020B0502040204020203" pitchFamily="34" charset="0"/>
              </a:rPr>
              <a:t>больных, находящихся на амбулаторном лечении, по наведении санитарного порядка придомовой территории,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рубке </a:t>
            </a:r>
            <a:r>
              <a:rPr lang="ru-RU" b="1" dirty="0">
                <a:latin typeface="Bahnschrift Light SemiCondensed" panose="020B0502040204020203" pitchFamily="34" charset="0"/>
              </a:rPr>
              <a:t>дров, покосе травы. Также помощь оказывается гражданам, проживающим в доме-интернате для престарелых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и </a:t>
            </a:r>
            <a:r>
              <a:rPr lang="ru-RU" b="1" dirty="0">
                <a:latin typeface="Bahnschrift Light SemiCondensed" panose="020B0502040204020203" pitchFamily="34" charset="0"/>
              </a:rPr>
              <a:t>инвалидов. За 2021 год было отработано более 3000 заявок. Волонтерами муниципального штаба #МЫВМЕСТЕ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было </a:t>
            </a:r>
            <a:r>
              <a:rPr lang="ru-RU" b="1" dirty="0">
                <a:latin typeface="Bahnschrift Light SemiCondensed" panose="020B0502040204020203" pitchFamily="34" charset="0"/>
              </a:rPr>
              <a:t>проведено более 95 акций по информированию жителей о пользе вакцинации от </a:t>
            </a:r>
            <a:r>
              <a:rPr lang="en-US" b="1" dirty="0">
                <a:latin typeface="Bahnschrift Light SemiCondensed" panose="020B0502040204020203" pitchFamily="34" charset="0"/>
              </a:rPr>
              <a:t>COVID</a:t>
            </a:r>
            <a:r>
              <a:rPr lang="ru-RU" b="1" dirty="0">
                <a:latin typeface="Bahnschrift Light SemiCondensed" panose="020B0502040204020203" pitchFamily="34" charset="0"/>
              </a:rPr>
              <a:t>-19, было роздано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более </a:t>
            </a:r>
            <a:r>
              <a:rPr lang="ru-RU" b="1" dirty="0">
                <a:latin typeface="Bahnschrift Light SemiCondensed" panose="020B0502040204020203" pitchFamily="34" charset="0"/>
              </a:rPr>
              <a:t>2500 информационных листовок. Волонтеры оказали помощь медицинскому персоналу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ГБУЗ </a:t>
            </a:r>
            <a:r>
              <a:rPr lang="ru-RU" b="1" dirty="0">
                <a:latin typeface="Bahnschrift Light SemiCondensed" panose="020B0502040204020203" pitchFamily="34" charset="0"/>
              </a:rPr>
              <a:t>Ленинградской ЦРБ в период вакцинации от </a:t>
            </a:r>
            <a:r>
              <a:rPr lang="en-US" b="1" dirty="0">
                <a:latin typeface="Bahnschrift Light SemiCondensed" panose="020B0502040204020203" pitchFamily="34" charset="0"/>
              </a:rPr>
              <a:t>COVID</a:t>
            </a:r>
            <a:r>
              <a:rPr lang="ru-RU" b="1" dirty="0">
                <a:latin typeface="Bahnschrift Light SemiCondensed" panose="020B0502040204020203" pitchFamily="34" charset="0"/>
              </a:rPr>
              <a:t>-19, проводили запись жителей на вакцинацию (работа в </a:t>
            </a:r>
            <a:r>
              <a:rPr lang="en-US" b="1" dirty="0" err="1">
                <a:latin typeface="Bahnschrift Light SemiCondensed" panose="020B0502040204020203" pitchFamily="34" charset="0"/>
              </a:rPr>
              <a:t>coll</a:t>
            </a:r>
            <a:r>
              <a:rPr lang="ru-RU" b="1" dirty="0">
                <a:latin typeface="Bahnschrift Light SemiCondensed" panose="020B0502040204020203" pitchFamily="34" charset="0"/>
              </a:rPr>
              <a:t>-центре).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На </a:t>
            </a:r>
            <a:r>
              <a:rPr lang="ru-RU" b="1" dirty="0">
                <a:latin typeface="Bahnschrift Light SemiCondensed" panose="020B0502040204020203" pitchFamily="34" charset="0"/>
              </a:rPr>
              <a:t>территории Ленинградского района, также работают авто-волонтеры на безвозмездной основе, </a:t>
            </a:r>
            <a:endParaRPr lang="ru-RU" b="1" dirty="0" smtClean="0">
              <a:latin typeface="Bahnschrift Light SemiCondensed" panose="020B0502040204020203" pitchFamily="34" charset="0"/>
            </a:endParaRPr>
          </a:p>
          <a:p>
            <a:r>
              <a:rPr lang="ru-RU" b="1" dirty="0" smtClean="0">
                <a:latin typeface="Bahnschrift Light SemiCondensed" panose="020B0502040204020203" pitchFamily="34" charset="0"/>
              </a:rPr>
              <a:t>которые </a:t>
            </a:r>
            <a:r>
              <a:rPr lang="ru-RU" b="1" dirty="0">
                <a:latin typeface="Bahnschrift Light SemiCondensed" panose="020B0502040204020203" pitchFamily="34" charset="0"/>
              </a:rPr>
              <a:t>выезжают с командой волонтеров для оказания адресной помощи жителям.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9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3" y="0"/>
            <a:ext cx="1386177" cy="13861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71488" y="216034"/>
            <a:ext cx="919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99"/>
                </a:solidFill>
              </a:rPr>
              <a:t>КОНТАКТЫ:</a:t>
            </a:r>
            <a:endParaRPr lang="ru-RU" sz="2800" b="1" dirty="0">
              <a:solidFill>
                <a:srgbClr val="FF3399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262236" y="741178"/>
            <a:ext cx="12980709" cy="147168"/>
          </a:xfrm>
          <a:prstGeom prst="mathMin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33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0310" y="2201821"/>
            <a:ext cx="81051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Bahnschrift Light SemiCondensed" panose="020B0502040204020203" pitchFamily="34" charset="0"/>
              </a:rPr>
              <a:t>Индекс: 353740</a:t>
            </a:r>
            <a:endParaRPr lang="en-US" sz="3200" b="1" dirty="0" smtClean="0">
              <a:latin typeface="Bahnschrift Light SemiCondensed" panose="020B0502040204020203" pitchFamily="34" charset="0"/>
            </a:endParaRPr>
          </a:p>
          <a:p>
            <a:r>
              <a:rPr lang="ru-RU" sz="3200" b="1" dirty="0" smtClean="0">
                <a:latin typeface="Bahnschrift Light SemiCondensed" panose="020B0502040204020203" pitchFamily="34" charset="0"/>
              </a:rPr>
              <a:t>Краснодарский край, Ленинградский район, </a:t>
            </a:r>
          </a:p>
          <a:p>
            <a:r>
              <a:rPr lang="ru-RU" sz="3200" b="1" dirty="0" smtClean="0">
                <a:latin typeface="Bahnschrift Light SemiCondensed" panose="020B0502040204020203" pitchFamily="34" charset="0"/>
              </a:rPr>
              <a:t>станица Ленинградская, улица Кооперации, 139</a:t>
            </a:r>
          </a:p>
          <a:p>
            <a:r>
              <a:rPr lang="ru-RU" sz="3200" b="1" dirty="0" smtClean="0">
                <a:latin typeface="Bahnschrift Light SemiCondensed" panose="020B0502040204020203" pitchFamily="34" charset="0"/>
              </a:rPr>
              <a:t>Телефон/факс: (86145)3-61-45</a:t>
            </a:r>
          </a:p>
          <a:p>
            <a:r>
              <a:rPr lang="en-US" sz="3200" b="1" dirty="0" smtClean="0">
                <a:latin typeface="Bahnschrift Light SemiCondensed" panose="020B0502040204020203" pitchFamily="34" charset="0"/>
              </a:rPr>
              <a:t>E-mail</a:t>
            </a:r>
            <a:r>
              <a:rPr lang="ru-RU" sz="3200" b="1" dirty="0" smtClean="0">
                <a:latin typeface="Bahnschrift Light SemiCondensed" panose="020B0502040204020203" pitchFamily="34" charset="0"/>
              </a:rPr>
              <a:t>: </a:t>
            </a:r>
            <a:r>
              <a:rPr lang="en-US" sz="3200" b="1" dirty="0" smtClean="0">
                <a:latin typeface="Bahnschrift Light SemiCondensed" panose="020B0502040204020203" pitchFamily="34" charset="0"/>
              </a:rPr>
              <a:t>odm_lenin@mail.ru</a:t>
            </a:r>
            <a:endParaRPr lang="ru-RU" sz="3200" b="1" dirty="0">
              <a:latin typeface="Bahnschrift Light SemiCondensed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0" t="-3026" r="19666" b="1"/>
          <a:stretch/>
        </p:blipFill>
        <p:spPr>
          <a:xfrm rot="15540436">
            <a:off x="10121860" y="3155400"/>
            <a:ext cx="2862433" cy="502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551</Words>
  <Application>Microsoft Office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Bahnschrift Light SemiCondensed</vt:lpstr>
      <vt:lpstr>Calibri</vt:lpstr>
      <vt:lpstr>Calibri Light</vt:lpstr>
      <vt:lpstr>Тема Office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Сергей Викторович</dc:creator>
  <cp:lastModifiedBy>Сергей Викторович</cp:lastModifiedBy>
  <cp:revision>14</cp:revision>
  <dcterms:created xsi:type="dcterms:W3CDTF">2022-07-26T05:45:27Z</dcterms:created>
  <dcterms:modified xsi:type="dcterms:W3CDTF">2022-07-26T08:14:45Z</dcterms:modified>
</cp:coreProperties>
</file>